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19202400"/>
  <p:notesSz cx="7004050" cy="9290050"/>
  <p:defaultTextStyle>
    <a:defPPr>
      <a:defRPr lang="en-US"/>
    </a:defPPr>
    <a:lvl1pPr marL="0" algn="l" defTabSz="2232860" rtl="0" eaLnBrk="1" latinLnBrk="0" hangingPunct="1">
      <a:defRPr sz="4400" kern="1200">
        <a:solidFill>
          <a:schemeClr val="tx1"/>
        </a:solidFill>
        <a:latin typeface="+mn-lt"/>
        <a:ea typeface="+mn-ea"/>
        <a:cs typeface="+mn-cs"/>
      </a:defRPr>
    </a:lvl1pPr>
    <a:lvl2pPr marL="1116431" algn="l" defTabSz="2232860" rtl="0" eaLnBrk="1" latinLnBrk="0" hangingPunct="1">
      <a:defRPr sz="4400" kern="1200">
        <a:solidFill>
          <a:schemeClr val="tx1"/>
        </a:solidFill>
        <a:latin typeface="+mn-lt"/>
        <a:ea typeface="+mn-ea"/>
        <a:cs typeface="+mn-cs"/>
      </a:defRPr>
    </a:lvl2pPr>
    <a:lvl3pPr marL="2232860" algn="l" defTabSz="2232860" rtl="0" eaLnBrk="1" latinLnBrk="0" hangingPunct="1">
      <a:defRPr sz="4400" kern="1200">
        <a:solidFill>
          <a:schemeClr val="tx1"/>
        </a:solidFill>
        <a:latin typeface="+mn-lt"/>
        <a:ea typeface="+mn-ea"/>
        <a:cs typeface="+mn-cs"/>
      </a:defRPr>
    </a:lvl3pPr>
    <a:lvl4pPr marL="3349292" algn="l" defTabSz="2232860" rtl="0" eaLnBrk="1" latinLnBrk="0" hangingPunct="1">
      <a:defRPr sz="4400" kern="1200">
        <a:solidFill>
          <a:schemeClr val="tx1"/>
        </a:solidFill>
        <a:latin typeface="+mn-lt"/>
        <a:ea typeface="+mn-ea"/>
        <a:cs typeface="+mn-cs"/>
      </a:defRPr>
    </a:lvl4pPr>
    <a:lvl5pPr marL="4465721" algn="l" defTabSz="2232860" rtl="0" eaLnBrk="1" latinLnBrk="0" hangingPunct="1">
      <a:defRPr sz="4400" kern="1200">
        <a:solidFill>
          <a:schemeClr val="tx1"/>
        </a:solidFill>
        <a:latin typeface="+mn-lt"/>
        <a:ea typeface="+mn-ea"/>
        <a:cs typeface="+mn-cs"/>
      </a:defRPr>
    </a:lvl5pPr>
    <a:lvl6pPr marL="5582151" algn="l" defTabSz="2232860" rtl="0" eaLnBrk="1" latinLnBrk="0" hangingPunct="1">
      <a:defRPr sz="4400" kern="1200">
        <a:solidFill>
          <a:schemeClr val="tx1"/>
        </a:solidFill>
        <a:latin typeface="+mn-lt"/>
        <a:ea typeface="+mn-ea"/>
        <a:cs typeface="+mn-cs"/>
      </a:defRPr>
    </a:lvl6pPr>
    <a:lvl7pPr marL="6698580" algn="l" defTabSz="2232860" rtl="0" eaLnBrk="1" latinLnBrk="0" hangingPunct="1">
      <a:defRPr sz="4400" kern="1200">
        <a:solidFill>
          <a:schemeClr val="tx1"/>
        </a:solidFill>
        <a:latin typeface="+mn-lt"/>
        <a:ea typeface="+mn-ea"/>
        <a:cs typeface="+mn-cs"/>
      </a:defRPr>
    </a:lvl7pPr>
    <a:lvl8pPr marL="7815011" algn="l" defTabSz="2232860" rtl="0" eaLnBrk="1" latinLnBrk="0" hangingPunct="1">
      <a:defRPr sz="4400" kern="1200">
        <a:solidFill>
          <a:schemeClr val="tx1"/>
        </a:solidFill>
        <a:latin typeface="+mn-lt"/>
        <a:ea typeface="+mn-ea"/>
        <a:cs typeface="+mn-cs"/>
      </a:defRPr>
    </a:lvl8pPr>
    <a:lvl9pPr marL="8931443" algn="l" defTabSz="2232860" rtl="0" eaLnBrk="1" latinLnBrk="0" hangingPunct="1">
      <a:defRPr sz="4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048">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40" d="100"/>
          <a:sy n="40" d="100"/>
        </p:scale>
        <p:origin x="24" y="-547"/>
      </p:cViewPr>
      <p:guideLst>
        <p:guide orient="horz" pos="6048"/>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461200" y="0"/>
            <a:ext cx="457200" cy="19202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6518" tIns="23260" rIns="46518" bIns="23260" rtlCol="0" anchor="ctr"/>
          <a:lstStyle/>
          <a:p>
            <a:pPr algn="ctr"/>
            <a:endParaRPr lang="en-US" dirty="0"/>
          </a:p>
        </p:txBody>
      </p:sp>
      <p:sp>
        <p:nvSpPr>
          <p:cNvPr id="16" name="Rectangle 15"/>
          <p:cNvSpPr/>
          <p:nvPr userDrawn="1"/>
        </p:nvSpPr>
        <p:spPr>
          <a:xfrm>
            <a:off x="0" y="0"/>
            <a:ext cx="457200" cy="19202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6518" tIns="23260" rIns="46518" bIns="23260" rtlCol="0" anchor="ctr"/>
          <a:lstStyle/>
          <a:p>
            <a:pPr algn="ctr"/>
            <a:endParaRPr lang="en-US" dirty="0"/>
          </a:p>
        </p:txBody>
      </p:sp>
      <p:sp>
        <p:nvSpPr>
          <p:cNvPr id="17" name="Rectangle 16"/>
          <p:cNvSpPr/>
          <p:nvPr userDrawn="1"/>
        </p:nvSpPr>
        <p:spPr>
          <a:xfrm>
            <a:off x="0" y="0"/>
            <a:ext cx="32918400" cy="24003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6518" tIns="23260" rIns="46518" bIns="23260" rtlCol="0" anchor="ctr"/>
          <a:lstStyle/>
          <a:p>
            <a:pPr algn="ctr"/>
            <a:endParaRPr lang="en-US" dirty="0"/>
          </a:p>
        </p:txBody>
      </p:sp>
      <p:sp>
        <p:nvSpPr>
          <p:cNvPr id="18" name="Rectangle 17"/>
          <p:cNvSpPr/>
          <p:nvPr userDrawn="1"/>
        </p:nvSpPr>
        <p:spPr>
          <a:xfrm>
            <a:off x="0" y="16802100"/>
            <a:ext cx="32918400" cy="24003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6518" tIns="23260" rIns="46518" bIns="23260" rtlCol="0" anchor="ctr"/>
          <a:lstStyle/>
          <a:p>
            <a:pPr algn="ctr"/>
            <a:endParaRPr lang="en-US" dirty="0"/>
          </a:p>
        </p:txBody>
      </p:sp>
      <p:sp>
        <p:nvSpPr>
          <p:cNvPr id="11" name="Instructions"/>
          <p:cNvSpPr/>
          <p:nvPr userDrawn="1"/>
        </p:nvSpPr>
        <p:spPr>
          <a:xfrm>
            <a:off x="-6583680" y="0"/>
            <a:ext cx="6126480" cy="1920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6296" tIns="116296" rIns="116296" bIns="116296"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22"/>
              </a:spcAft>
            </a:pPr>
            <a:r>
              <a:rPr lang="en-US" sz="4400" dirty="0">
                <a:solidFill>
                  <a:srgbClr val="7F7F7F"/>
                </a:solidFill>
                <a:latin typeface="Calibri" pitchFamily="34" charset="0"/>
                <a:cs typeface="Calibri" panose="020F0502020204030204" pitchFamily="34" charset="0"/>
              </a:rPr>
              <a:t>Poster Print Size:</a:t>
            </a:r>
            <a:endParaRPr sz="4400" dirty="0">
              <a:solidFill>
                <a:srgbClr val="7F7F7F"/>
              </a:solidFill>
              <a:latin typeface="Calibri" pitchFamily="34" charset="0"/>
              <a:cs typeface="Calibri" panose="020F0502020204030204" pitchFamily="34" charset="0"/>
            </a:endParaRPr>
          </a:p>
          <a:p>
            <a:pPr lvl="0">
              <a:spcBef>
                <a:spcPts val="0"/>
              </a:spcBef>
              <a:spcAft>
                <a:spcPts val="1222"/>
              </a:spcAft>
            </a:pPr>
            <a:r>
              <a:rPr lang="en-US" sz="2800" dirty="0">
                <a:solidFill>
                  <a:srgbClr val="7F7F7F"/>
                </a:solidFill>
                <a:latin typeface="Calibri" pitchFamily="34" charset="0"/>
                <a:cs typeface="Calibri" panose="020F0502020204030204" pitchFamily="34" charset="0"/>
              </a:rPr>
              <a:t>This poster template is 21” high by 36” wide and is printed at 200% for a 42” high by 72” wide poster. It can be used to print any poster with a 7:12 aspect ratio.</a:t>
            </a:r>
          </a:p>
          <a:p>
            <a:pPr lvl="0">
              <a:spcBef>
                <a:spcPts val="0"/>
              </a:spcBef>
              <a:spcAft>
                <a:spcPts val="1222"/>
              </a:spcAft>
            </a:pPr>
            <a:r>
              <a:rPr lang="en-US" sz="4400" dirty="0">
                <a:solidFill>
                  <a:srgbClr val="7F7F7F"/>
                </a:solidFill>
                <a:latin typeface="Calibri" pitchFamily="34" charset="0"/>
                <a:cs typeface="Calibri" panose="020F0502020204030204" pitchFamily="34" charset="0"/>
              </a:rPr>
              <a:t>Placeholders</a:t>
            </a:r>
            <a:r>
              <a:rPr sz="4400" dirty="0">
                <a:solidFill>
                  <a:srgbClr val="7F7F7F"/>
                </a:solidFill>
                <a:latin typeface="Calibri" pitchFamily="34" charset="0"/>
                <a:cs typeface="Calibri" panose="020F0502020204030204" pitchFamily="34" charset="0"/>
              </a:rPr>
              <a:t>:</a:t>
            </a:r>
          </a:p>
          <a:p>
            <a:pPr lvl="0">
              <a:spcBef>
                <a:spcPts val="0"/>
              </a:spcBef>
              <a:spcAft>
                <a:spcPts val="1222"/>
              </a:spcAft>
            </a:pPr>
            <a:r>
              <a:rPr sz="2800" dirty="0">
                <a:solidFill>
                  <a:srgbClr val="7F7F7F"/>
                </a:solidFill>
                <a:latin typeface="Calibri" pitchFamily="34" charset="0"/>
                <a:cs typeface="Calibri" panose="020F0502020204030204" pitchFamily="34" charset="0"/>
              </a:rPr>
              <a:t>The </a:t>
            </a:r>
            <a:r>
              <a:rPr lang="en-US" sz="2800" dirty="0">
                <a:solidFill>
                  <a:srgbClr val="7F7F7F"/>
                </a:solidFill>
                <a:latin typeface="Calibri" pitchFamily="34" charset="0"/>
                <a:cs typeface="Calibri" panose="020F0502020204030204" pitchFamily="34" charset="0"/>
              </a:rPr>
              <a:t>various elements included</a:t>
            </a:r>
            <a:r>
              <a:rPr sz="2800" dirty="0">
                <a:solidFill>
                  <a:srgbClr val="7F7F7F"/>
                </a:solidFill>
                <a:latin typeface="Calibri" pitchFamily="34" charset="0"/>
                <a:cs typeface="Calibri" panose="020F0502020204030204" pitchFamily="34" charset="0"/>
              </a:rPr>
              <a:t> in this </a:t>
            </a:r>
            <a:r>
              <a:rPr lang="en-US" sz="2800" dirty="0">
                <a:solidFill>
                  <a:srgbClr val="7F7F7F"/>
                </a:solidFill>
                <a:latin typeface="Calibri" pitchFamily="34" charset="0"/>
                <a:cs typeface="Calibri" panose="020F0502020204030204" pitchFamily="34" charset="0"/>
              </a:rPr>
              <a:t>poster are ones</a:t>
            </a:r>
            <a:r>
              <a:rPr lang="en-US" sz="2800" baseline="0" dirty="0">
                <a:solidFill>
                  <a:srgbClr val="7F7F7F"/>
                </a:solidFill>
                <a:latin typeface="Calibri" pitchFamily="34" charset="0"/>
                <a:cs typeface="Calibri" panose="020F0502020204030204" pitchFamily="34" charset="0"/>
              </a:rPr>
              <a:t> we often see in medical, research, and scientific posters.</a:t>
            </a:r>
            <a:r>
              <a:rPr sz="2800" dirty="0">
                <a:solidFill>
                  <a:srgbClr val="7F7F7F"/>
                </a:solidFill>
                <a:latin typeface="Calibri" pitchFamily="34" charset="0"/>
                <a:cs typeface="Calibri" panose="020F0502020204030204" pitchFamily="34" charset="0"/>
              </a:rPr>
              <a:t> </a:t>
            </a:r>
            <a:r>
              <a:rPr lang="en-US" sz="2800" dirty="0">
                <a:solidFill>
                  <a:srgbClr val="7F7F7F"/>
                </a:solidFill>
                <a:latin typeface="Calibri" pitchFamily="34" charset="0"/>
                <a:cs typeface="Calibri" panose="020F0502020204030204" pitchFamily="34" charset="0"/>
              </a:rPr>
              <a:t>Feel</a:t>
            </a:r>
            <a:r>
              <a:rPr lang="en-US" sz="28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22"/>
              </a:spcAft>
            </a:pPr>
            <a:r>
              <a:rPr lang="en-US" sz="4400" dirty="0">
                <a:solidFill>
                  <a:srgbClr val="7F7F7F"/>
                </a:solidFill>
                <a:latin typeface="Calibri" pitchFamily="34" charset="0"/>
                <a:cs typeface="Calibri" panose="020F0502020204030204" pitchFamily="34" charset="0"/>
              </a:rPr>
              <a:t>Image</a:t>
            </a:r>
            <a:r>
              <a:rPr lang="en-US" sz="4400" baseline="0" dirty="0">
                <a:solidFill>
                  <a:srgbClr val="7F7F7F"/>
                </a:solidFill>
                <a:latin typeface="Calibri" pitchFamily="34" charset="0"/>
                <a:cs typeface="Calibri" panose="020F0502020204030204" pitchFamily="34" charset="0"/>
              </a:rPr>
              <a:t> Quality</a:t>
            </a:r>
            <a:r>
              <a:rPr lang="en-US" sz="4400" dirty="0">
                <a:solidFill>
                  <a:srgbClr val="7F7F7F"/>
                </a:solidFill>
                <a:latin typeface="Calibri" pitchFamily="34" charset="0"/>
                <a:cs typeface="Calibri" panose="020F0502020204030204" pitchFamily="34" charset="0"/>
              </a:rPr>
              <a:t>:</a:t>
            </a:r>
          </a:p>
          <a:p>
            <a:pPr lvl="0">
              <a:spcBef>
                <a:spcPts val="0"/>
              </a:spcBef>
              <a:spcAft>
                <a:spcPts val="1222"/>
              </a:spcAft>
            </a:pPr>
            <a:r>
              <a:rPr lang="en-US" sz="2800" dirty="0">
                <a:solidFill>
                  <a:srgbClr val="7F7F7F"/>
                </a:solidFill>
                <a:latin typeface="Calibri" pitchFamily="34" charset="0"/>
                <a:cs typeface="Calibri" panose="020F0502020204030204" pitchFamily="34" charset="0"/>
              </a:rPr>
              <a:t>You can place digital photos or logo art in your poster file by selecting the </a:t>
            </a:r>
            <a:r>
              <a:rPr lang="en-US" sz="2800" b="1" dirty="0">
                <a:solidFill>
                  <a:srgbClr val="7F7F7F"/>
                </a:solidFill>
                <a:latin typeface="Calibri" pitchFamily="34" charset="0"/>
                <a:cs typeface="Calibri" panose="020F0502020204030204" pitchFamily="34" charset="0"/>
              </a:rPr>
              <a:t>Insert, Picture</a:t>
            </a:r>
            <a:r>
              <a:rPr lang="en-US" sz="28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2800" b="1" dirty="0">
                <a:solidFill>
                  <a:srgbClr val="7F7F7F"/>
                </a:solidFill>
                <a:latin typeface="Calibri" pitchFamily="34" charset="0"/>
                <a:cs typeface="Calibri" panose="020F0502020204030204" pitchFamily="34" charset="0"/>
              </a:rPr>
              <a:t>150-200 pixels per inch in their final printed size</a:t>
            </a:r>
            <a:r>
              <a:rPr lang="en-US" sz="2800" dirty="0">
                <a:solidFill>
                  <a:srgbClr val="7F7F7F"/>
                </a:solidFill>
                <a:latin typeface="Calibri" pitchFamily="34" charset="0"/>
                <a:cs typeface="Calibri" panose="020F0502020204030204" pitchFamily="34" charset="0"/>
              </a:rPr>
              <a:t>. For instance, a 1600 x 1200 pixel</a:t>
            </a:r>
            <a:r>
              <a:rPr lang="en-US" sz="2800" baseline="0" dirty="0">
                <a:solidFill>
                  <a:srgbClr val="7F7F7F"/>
                </a:solidFill>
                <a:latin typeface="Calibri" pitchFamily="34" charset="0"/>
                <a:cs typeface="Calibri" panose="020F0502020204030204" pitchFamily="34" charset="0"/>
              </a:rPr>
              <a:t> photo will usually look fine up to </a:t>
            </a:r>
            <a:r>
              <a:rPr lang="en-US" sz="2800" dirty="0">
                <a:solidFill>
                  <a:srgbClr val="7F7F7F"/>
                </a:solidFill>
                <a:latin typeface="Calibri" pitchFamily="34" charset="0"/>
                <a:cs typeface="Calibri" panose="020F0502020204030204" pitchFamily="34" charset="0"/>
              </a:rPr>
              <a:t>8“-10” wide on your printed poster.</a:t>
            </a:r>
          </a:p>
          <a:p>
            <a:pPr lvl="0">
              <a:spcBef>
                <a:spcPts val="0"/>
              </a:spcBef>
              <a:spcAft>
                <a:spcPts val="1222"/>
              </a:spcAft>
            </a:pPr>
            <a:r>
              <a:rPr lang="en-US" sz="28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22"/>
              </a:spcAft>
            </a:pPr>
            <a:r>
              <a:rPr lang="en-US" sz="28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22"/>
              </a:spcAft>
            </a:pP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375600" y="0"/>
            <a:ext cx="6217920" cy="19202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22"/>
                </a:spcAft>
              </a:pPr>
              <a:r>
                <a:rPr lang="en-US" sz="4400" dirty="0">
                  <a:solidFill>
                    <a:schemeClr val="bg1">
                      <a:lumMod val="50000"/>
                    </a:schemeClr>
                  </a:solidFill>
                  <a:latin typeface="Calibri" pitchFamily="34" charset="0"/>
                  <a:cs typeface="Calibri" panose="020F0502020204030204" pitchFamily="34" charset="0"/>
                </a:rPr>
                <a:t>Change</a:t>
              </a:r>
              <a:r>
                <a:rPr lang="en-US" sz="4400" baseline="0" dirty="0">
                  <a:solidFill>
                    <a:schemeClr val="bg1">
                      <a:lumMod val="50000"/>
                    </a:schemeClr>
                  </a:solidFill>
                  <a:latin typeface="Calibri" pitchFamily="34" charset="0"/>
                  <a:cs typeface="Calibri" panose="020F0502020204030204" pitchFamily="34" charset="0"/>
                </a:rPr>
                <a:t> Color Theme</a:t>
              </a:r>
              <a:r>
                <a:rPr lang="en-US" sz="4400" dirty="0">
                  <a:solidFill>
                    <a:schemeClr val="bg1">
                      <a:lumMod val="50000"/>
                    </a:schemeClr>
                  </a:solidFill>
                  <a:latin typeface="Calibri" pitchFamily="34" charset="0"/>
                  <a:cs typeface="Calibri" panose="020F0502020204030204" pitchFamily="34" charset="0"/>
                </a:rPr>
                <a:t>:</a:t>
              </a:r>
              <a:endParaRPr sz="4400" dirty="0">
                <a:solidFill>
                  <a:schemeClr val="bg1">
                    <a:lumMod val="50000"/>
                  </a:schemeClr>
                </a:solidFill>
                <a:latin typeface="Calibri" pitchFamily="34" charset="0"/>
                <a:cs typeface="Calibri" panose="020F0502020204030204" pitchFamily="34" charset="0"/>
              </a:endParaRPr>
            </a:p>
            <a:p>
              <a:pPr lvl="0">
                <a:spcBef>
                  <a:spcPts val="0"/>
                </a:spcBef>
                <a:spcAft>
                  <a:spcPts val="1222"/>
                </a:spcAft>
              </a:pPr>
              <a:r>
                <a:rPr lang="en-US" sz="28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28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22"/>
                </a:spcAft>
              </a:pPr>
              <a:r>
                <a:rPr lang="en-US" sz="2800" baseline="0" dirty="0">
                  <a:solidFill>
                    <a:schemeClr val="bg1">
                      <a:lumMod val="50000"/>
                    </a:schemeClr>
                  </a:solidFill>
                  <a:latin typeface="Calibri" pitchFamily="34" charset="0"/>
                  <a:cs typeface="Calibri" panose="020F0502020204030204" pitchFamily="34" charset="0"/>
                </a:rPr>
                <a:t>To change the color theme, select the </a:t>
              </a:r>
              <a:r>
                <a:rPr lang="en-US" sz="2800" b="1" baseline="0" dirty="0">
                  <a:solidFill>
                    <a:schemeClr val="bg1">
                      <a:lumMod val="50000"/>
                    </a:schemeClr>
                  </a:solidFill>
                  <a:latin typeface="Calibri" pitchFamily="34" charset="0"/>
                  <a:cs typeface="Calibri" panose="020F0502020204030204" pitchFamily="34" charset="0"/>
                </a:rPr>
                <a:t>Design</a:t>
              </a:r>
              <a:r>
                <a:rPr lang="en-US" sz="2800" baseline="0" dirty="0">
                  <a:solidFill>
                    <a:schemeClr val="bg1">
                      <a:lumMod val="50000"/>
                    </a:schemeClr>
                  </a:solidFill>
                  <a:latin typeface="Calibri" pitchFamily="34" charset="0"/>
                  <a:cs typeface="Calibri" panose="020F0502020204030204" pitchFamily="34" charset="0"/>
                </a:rPr>
                <a:t> tab, then select the </a:t>
              </a:r>
              <a:r>
                <a:rPr lang="en-US" sz="2800" b="1" baseline="0" dirty="0">
                  <a:solidFill>
                    <a:schemeClr val="bg1">
                      <a:lumMod val="50000"/>
                    </a:schemeClr>
                  </a:solidFill>
                  <a:latin typeface="Calibri" pitchFamily="34" charset="0"/>
                  <a:cs typeface="Calibri" panose="020F0502020204030204" pitchFamily="34" charset="0"/>
                </a:rPr>
                <a:t>Colors</a:t>
              </a:r>
              <a:r>
                <a:rPr lang="en-US" sz="28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22"/>
                </a:spcAft>
              </a:pPr>
              <a:endParaRPr lang="en-US" sz="2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22"/>
                </a:spcAft>
              </a:pPr>
              <a:endParaRPr lang="en-US" sz="2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22"/>
                </a:spcAft>
              </a:pPr>
              <a:endParaRPr lang="en-US" sz="2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22"/>
                </a:spcAft>
              </a:pPr>
              <a:endParaRPr lang="en-US" sz="2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22"/>
                </a:spcAft>
              </a:pPr>
              <a:endParaRPr lang="en-US" sz="2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22"/>
                </a:spcAft>
              </a:pPr>
              <a:endParaRPr lang="en-US" sz="2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22"/>
                </a:spcAft>
              </a:pPr>
              <a:endParaRPr lang="en-US" sz="2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22"/>
                </a:spcAft>
              </a:pPr>
              <a:endParaRPr lang="en-US" sz="2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22"/>
                </a:spcAft>
              </a:pPr>
              <a:r>
                <a:rPr lang="en-US" sz="28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22"/>
                </a:spcAft>
              </a:pPr>
              <a:r>
                <a:rPr lang="en-US" sz="44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22"/>
                </a:spcAft>
              </a:pPr>
              <a:r>
                <a:rPr lang="en-US" sz="2800" dirty="0">
                  <a:solidFill>
                    <a:schemeClr val="bg1">
                      <a:lumMod val="50000"/>
                    </a:schemeClr>
                  </a:solidFill>
                  <a:latin typeface="Calibri" pitchFamily="34" charset="0"/>
                  <a:cs typeface="Calibri" panose="020F0502020204030204" pitchFamily="34" charset="0"/>
                </a:rPr>
                <a:t>Once your poster file is ready, visit</a:t>
              </a:r>
              <a:r>
                <a:rPr lang="en-US" sz="2800" baseline="0" dirty="0">
                  <a:solidFill>
                    <a:schemeClr val="bg1">
                      <a:lumMod val="50000"/>
                    </a:schemeClr>
                  </a:solidFill>
                  <a:latin typeface="Calibri" pitchFamily="34" charset="0"/>
                  <a:cs typeface="Calibri" panose="020F0502020204030204" pitchFamily="34" charset="0"/>
                </a:rPr>
                <a:t> </a:t>
              </a:r>
              <a:r>
                <a:rPr lang="en-US" sz="2800" b="1" baseline="0" dirty="0">
                  <a:solidFill>
                    <a:schemeClr val="bg1">
                      <a:lumMod val="50000"/>
                    </a:schemeClr>
                  </a:solidFill>
                  <a:latin typeface="Calibri" pitchFamily="34" charset="0"/>
                  <a:cs typeface="Calibri" panose="020F0502020204030204" pitchFamily="34" charset="0"/>
                </a:rPr>
                <a:t>www.genigraphics.com</a:t>
              </a:r>
              <a:r>
                <a:rPr lang="en-US" sz="28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22"/>
                </a:spcAft>
              </a:pPr>
              <a:r>
                <a:rPr lang="en-US" sz="28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28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2800" baseline="0" dirty="0">
                  <a:solidFill>
                    <a:schemeClr val="bg1">
                      <a:lumMod val="50000"/>
                    </a:schemeClr>
                  </a:solidFill>
                  <a:latin typeface="Calibri" pitchFamily="34" charset="0"/>
                  <a:cs typeface="Calibri" panose="020F0502020204030204" pitchFamily="34" charset="0"/>
                </a:rPr>
                <a:t>US and Canada:  1-800-790-4001</a:t>
              </a:r>
              <a:br>
                <a:rPr lang="en-US" sz="2800" baseline="0" dirty="0">
                  <a:solidFill>
                    <a:schemeClr val="bg1">
                      <a:lumMod val="50000"/>
                    </a:schemeClr>
                  </a:solidFill>
                  <a:latin typeface="Calibri" pitchFamily="34" charset="0"/>
                  <a:cs typeface="Calibri" panose="020F0502020204030204" pitchFamily="34" charset="0"/>
                </a:rPr>
              </a:br>
              <a:r>
                <a:rPr lang="en-US" sz="28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1" y="8882743"/>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189738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768986"/>
            <a:ext cx="29626560" cy="3200400"/>
          </a:xfrm>
          <a:prstGeom prst="rect">
            <a:avLst/>
          </a:prstGeom>
        </p:spPr>
        <p:txBody>
          <a:bodyPr vert="horz" lIns="223286" tIns="111644" rIns="223286" bIns="111644" rtlCol="0" anchor="ctr">
            <a:normAutofit/>
          </a:bodyPr>
          <a:lstStyle/>
          <a:p>
            <a:r>
              <a:rPr lang="en-US" dirty="0"/>
              <a:t>Click to edit Master title style</a:t>
            </a:r>
          </a:p>
        </p:txBody>
      </p:sp>
      <p:sp>
        <p:nvSpPr>
          <p:cNvPr id="3" name="Text Placeholder 2"/>
          <p:cNvSpPr>
            <a:spLocks noGrp="1"/>
          </p:cNvSpPr>
          <p:nvPr>
            <p:ph type="body" idx="1"/>
          </p:nvPr>
        </p:nvSpPr>
        <p:spPr>
          <a:xfrm>
            <a:off x="1645920" y="4480563"/>
            <a:ext cx="29626560" cy="12672697"/>
          </a:xfrm>
          <a:prstGeom prst="rect">
            <a:avLst/>
          </a:prstGeom>
        </p:spPr>
        <p:txBody>
          <a:bodyPr vert="horz" lIns="223286" tIns="111644" rIns="223286" bIns="11164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17797782"/>
            <a:ext cx="7680960" cy="1022350"/>
          </a:xfrm>
          <a:prstGeom prst="rect">
            <a:avLst/>
          </a:prstGeom>
        </p:spPr>
        <p:txBody>
          <a:bodyPr vert="horz" lIns="223286" tIns="111644" rIns="223286" bIns="111644" rtlCol="0" anchor="ctr"/>
          <a:lstStyle>
            <a:lvl1pPr algn="l">
              <a:defRPr sz="3100">
                <a:solidFill>
                  <a:schemeClr val="tx1">
                    <a:tint val="75000"/>
                  </a:schemeClr>
                </a:solidFill>
              </a:defRPr>
            </a:lvl1pPr>
          </a:lstStyle>
          <a:p>
            <a:fld id="{985D6BDF-9D0E-4E2B-85B8-D8F4790360C9}" type="datetimeFigureOut">
              <a:rPr lang="en-US" smtClean="0"/>
              <a:t>1/2/2019</a:t>
            </a:fld>
            <a:endParaRPr lang="en-US" dirty="0"/>
          </a:p>
        </p:txBody>
      </p:sp>
      <p:sp>
        <p:nvSpPr>
          <p:cNvPr id="5" name="Footer Placeholder 4"/>
          <p:cNvSpPr>
            <a:spLocks noGrp="1"/>
          </p:cNvSpPr>
          <p:nvPr>
            <p:ph type="ftr" sz="quarter" idx="3"/>
          </p:nvPr>
        </p:nvSpPr>
        <p:spPr>
          <a:xfrm>
            <a:off x="11247120" y="17797782"/>
            <a:ext cx="10424160" cy="1022350"/>
          </a:xfrm>
          <a:prstGeom prst="rect">
            <a:avLst/>
          </a:prstGeom>
        </p:spPr>
        <p:txBody>
          <a:bodyPr vert="horz" lIns="223286" tIns="111644" rIns="223286" bIns="111644" rtlCol="0" anchor="ctr"/>
          <a:lstStyle>
            <a:lvl1pPr algn="ctr">
              <a:defRPr sz="3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17797782"/>
            <a:ext cx="7680960" cy="1022350"/>
          </a:xfrm>
          <a:prstGeom prst="rect">
            <a:avLst/>
          </a:prstGeom>
        </p:spPr>
        <p:txBody>
          <a:bodyPr vert="horz" lIns="223286" tIns="111644" rIns="223286" bIns="111644" rtlCol="0" anchor="ctr"/>
          <a:lstStyle>
            <a:lvl1pPr algn="r">
              <a:defRPr sz="31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232860" rtl="0" eaLnBrk="1" latinLnBrk="0" hangingPunct="1">
        <a:spcBef>
          <a:spcPct val="0"/>
        </a:spcBef>
        <a:buNone/>
        <a:defRPr sz="4000" kern="1200">
          <a:solidFill>
            <a:schemeClr val="tx1"/>
          </a:solidFill>
          <a:latin typeface="+mj-lt"/>
          <a:ea typeface="+mj-ea"/>
          <a:cs typeface="+mj-cs"/>
        </a:defRPr>
      </a:lvl1pPr>
    </p:titleStyle>
    <p:bodyStyle>
      <a:lvl1pPr marL="232590" indent="-232590" algn="l" defTabSz="223286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465178" indent="-232590" algn="l" defTabSz="223286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697770" indent="-232590" algn="l" defTabSz="223286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930358" indent="-232590" algn="l" defTabSz="223286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162949" indent="-232590" algn="l" defTabSz="223286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6140366" indent="-558215" algn="l" defTabSz="2232860" rtl="0" eaLnBrk="1" latinLnBrk="0" hangingPunct="1">
        <a:spcBef>
          <a:spcPct val="20000"/>
        </a:spcBef>
        <a:buFont typeface="Arial" pitchFamily="34" charset="0"/>
        <a:buChar char="•"/>
        <a:defRPr sz="5000" kern="1200">
          <a:solidFill>
            <a:schemeClr val="tx1"/>
          </a:solidFill>
          <a:latin typeface="+mn-lt"/>
          <a:ea typeface="+mn-ea"/>
          <a:cs typeface="+mn-cs"/>
        </a:defRPr>
      </a:lvl6pPr>
      <a:lvl7pPr marL="7256796" indent="-558215" algn="l" defTabSz="2232860" rtl="0" eaLnBrk="1" latinLnBrk="0" hangingPunct="1">
        <a:spcBef>
          <a:spcPct val="20000"/>
        </a:spcBef>
        <a:buFont typeface="Arial" pitchFamily="34" charset="0"/>
        <a:buChar char="•"/>
        <a:defRPr sz="5000" kern="1200">
          <a:solidFill>
            <a:schemeClr val="tx1"/>
          </a:solidFill>
          <a:latin typeface="+mn-lt"/>
          <a:ea typeface="+mn-ea"/>
          <a:cs typeface="+mn-cs"/>
        </a:defRPr>
      </a:lvl7pPr>
      <a:lvl8pPr marL="8373227" indent="-558215" algn="l" defTabSz="2232860" rtl="0" eaLnBrk="1" latinLnBrk="0" hangingPunct="1">
        <a:spcBef>
          <a:spcPct val="20000"/>
        </a:spcBef>
        <a:buFont typeface="Arial" pitchFamily="34" charset="0"/>
        <a:buChar char="•"/>
        <a:defRPr sz="5000" kern="1200">
          <a:solidFill>
            <a:schemeClr val="tx1"/>
          </a:solidFill>
          <a:latin typeface="+mn-lt"/>
          <a:ea typeface="+mn-ea"/>
          <a:cs typeface="+mn-cs"/>
        </a:defRPr>
      </a:lvl8pPr>
      <a:lvl9pPr marL="9489656" indent="-558215" algn="l" defTabSz="2232860" rtl="0" eaLnBrk="1" latinLnBrk="0" hangingPunct="1">
        <a:spcBef>
          <a:spcPct val="20000"/>
        </a:spcBef>
        <a:buFont typeface="Arial" pitchFamily="34" charset="0"/>
        <a:buChar char="•"/>
        <a:defRPr sz="5000" kern="1200">
          <a:solidFill>
            <a:schemeClr val="tx1"/>
          </a:solidFill>
          <a:latin typeface="+mn-lt"/>
          <a:ea typeface="+mn-ea"/>
          <a:cs typeface="+mn-cs"/>
        </a:defRPr>
      </a:lvl9pPr>
    </p:bodyStyle>
    <p:otherStyle>
      <a:defPPr>
        <a:defRPr lang="en-US"/>
      </a:defPPr>
      <a:lvl1pPr marL="0" algn="l" defTabSz="2232860" rtl="0" eaLnBrk="1" latinLnBrk="0" hangingPunct="1">
        <a:defRPr sz="4400" kern="1200">
          <a:solidFill>
            <a:schemeClr val="tx1"/>
          </a:solidFill>
          <a:latin typeface="+mn-lt"/>
          <a:ea typeface="+mn-ea"/>
          <a:cs typeface="+mn-cs"/>
        </a:defRPr>
      </a:lvl1pPr>
      <a:lvl2pPr marL="1116431" algn="l" defTabSz="2232860" rtl="0" eaLnBrk="1" latinLnBrk="0" hangingPunct="1">
        <a:defRPr sz="4400" kern="1200">
          <a:solidFill>
            <a:schemeClr val="tx1"/>
          </a:solidFill>
          <a:latin typeface="+mn-lt"/>
          <a:ea typeface="+mn-ea"/>
          <a:cs typeface="+mn-cs"/>
        </a:defRPr>
      </a:lvl2pPr>
      <a:lvl3pPr marL="2232860" algn="l" defTabSz="2232860" rtl="0" eaLnBrk="1" latinLnBrk="0" hangingPunct="1">
        <a:defRPr sz="4400" kern="1200">
          <a:solidFill>
            <a:schemeClr val="tx1"/>
          </a:solidFill>
          <a:latin typeface="+mn-lt"/>
          <a:ea typeface="+mn-ea"/>
          <a:cs typeface="+mn-cs"/>
        </a:defRPr>
      </a:lvl3pPr>
      <a:lvl4pPr marL="3349292" algn="l" defTabSz="2232860" rtl="0" eaLnBrk="1" latinLnBrk="0" hangingPunct="1">
        <a:defRPr sz="4400" kern="1200">
          <a:solidFill>
            <a:schemeClr val="tx1"/>
          </a:solidFill>
          <a:latin typeface="+mn-lt"/>
          <a:ea typeface="+mn-ea"/>
          <a:cs typeface="+mn-cs"/>
        </a:defRPr>
      </a:lvl4pPr>
      <a:lvl5pPr marL="4465721" algn="l" defTabSz="2232860" rtl="0" eaLnBrk="1" latinLnBrk="0" hangingPunct="1">
        <a:defRPr sz="4400" kern="1200">
          <a:solidFill>
            <a:schemeClr val="tx1"/>
          </a:solidFill>
          <a:latin typeface="+mn-lt"/>
          <a:ea typeface="+mn-ea"/>
          <a:cs typeface="+mn-cs"/>
        </a:defRPr>
      </a:lvl5pPr>
      <a:lvl6pPr marL="5582151" algn="l" defTabSz="2232860" rtl="0" eaLnBrk="1" latinLnBrk="0" hangingPunct="1">
        <a:defRPr sz="4400" kern="1200">
          <a:solidFill>
            <a:schemeClr val="tx1"/>
          </a:solidFill>
          <a:latin typeface="+mn-lt"/>
          <a:ea typeface="+mn-ea"/>
          <a:cs typeface="+mn-cs"/>
        </a:defRPr>
      </a:lvl6pPr>
      <a:lvl7pPr marL="6698580" algn="l" defTabSz="2232860" rtl="0" eaLnBrk="1" latinLnBrk="0" hangingPunct="1">
        <a:defRPr sz="4400" kern="1200">
          <a:solidFill>
            <a:schemeClr val="tx1"/>
          </a:solidFill>
          <a:latin typeface="+mn-lt"/>
          <a:ea typeface="+mn-ea"/>
          <a:cs typeface="+mn-cs"/>
        </a:defRPr>
      </a:lvl7pPr>
      <a:lvl8pPr marL="7815011" algn="l" defTabSz="2232860" rtl="0" eaLnBrk="1" latinLnBrk="0" hangingPunct="1">
        <a:defRPr sz="4400" kern="1200">
          <a:solidFill>
            <a:schemeClr val="tx1"/>
          </a:solidFill>
          <a:latin typeface="+mn-lt"/>
          <a:ea typeface="+mn-ea"/>
          <a:cs typeface="+mn-cs"/>
        </a:defRPr>
      </a:lvl8pPr>
      <a:lvl9pPr marL="8931443" algn="l" defTabSz="2232860" rtl="0" eaLnBrk="1" latinLnBrk="0" hangingPunct="1">
        <a:defRPr sz="4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jp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0"/>
            <a:ext cx="24688800" cy="120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035" tIns="232590" rIns="93035" bIns="23259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a:solidFill>
                  <a:schemeClr val="accent3">
                    <a:lumMod val="20000"/>
                    <a:lumOff val="80000"/>
                  </a:schemeClr>
                </a:solidFill>
                <a:latin typeface="+mn-lt"/>
              </a:rPr>
              <a:t>A Tree-Ring Reconstruction of Balsam Woolly Adelgid in the Highlands of West Virginia</a:t>
            </a:r>
          </a:p>
        </p:txBody>
      </p:sp>
      <p:sp>
        <p:nvSpPr>
          <p:cNvPr id="5" name="Text Box 123"/>
          <p:cNvSpPr txBox="1">
            <a:spLocks noChangeArrowheads="1"/>
          </p:cNvSpPr>
          <p:nvPr/>
        </p:nvSpPr>
        <p:spPr bwMode="auto">
          <a:xfrm>
            <a:off x="4114800" y="1400176"/>
            <a:ext cx="2468880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035" tIns="93035" rIns="93035" bIns="93035"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a:solidFill>
                  <a:schemeClr val="accent3">
                    <a:lumMod val="20000"/>
                    <a:lumOff val="80000"/>
                  </a:schemeClr>
                </a:solidFill>
                <a:latin typeface="+mn-lt"/>
              </a:rPr>
              <a:t>Morgan Leef, MD</a:t>
            </a:r>
            <a:r>
              <a:rPr lang="en-US" sz="2800" baseline="30000" dirty="0">
                <a:solidFill>
                  <a:schemeClr val="accent3">
                    <a:lumMod val="20000"/>
                    <a:lumOff val="80000"/>
                  </a:schemeClr>
                </a:solidFill>
                <a:latin typeface="+mn-lt"/>
              </a:rPr>
              <a:t>1</a:t>
            </a:r>
            <a:r>
              <a:rPr lang="en-US" sz="2800" dirty="0">
                <a:solidFill>
                  <a:schemeClr val="accent3">
                    <a:lumMod val="20000"/>
                    <a:lumOff val="80000"/>
                  </a:schemeClr>
                </a:solidFill>
                <a:latin typeface="+mn-lt"/>
              </a:rPr>
              <a:t>; Amy </a:t>
            </a:r>
            <a:r>
              <a:rPr lang="en-US" sz="2800" dirty="0" err="1">
                <a:solidFill>
                  <a:schemeClr val="accent3">
                    <a:lumMod val="20000"/>
                    <a:lumOff val="80000"/>
                  </a:schemeClr>
                </a:solidFill>
                <a:latin typeface="+mn-lt"/>
              </a:rPr>
              <a:t>Hessl</a:t>
            </a:r>
            <a:r>
              <a:rPr lang="en-US" sz="2800" dirty="0">
                <a:solidFill>
                  <a:schemeClr val="accent3">
                    <a:lumMod val="20000"/>
                    <a:lumOff val="80000"/>
                  </a:schemeClr>
                </a:solidFill>
                <a:latin typeface="+mn-lt"/>
              </a:rPr>
              <a:t>, PhD</a:t>
            </a:r>
            <a:r>
              <a:rPr lang="en-US" sz="2800" baseline="30000" dirty="0">
                <a:solidFill>
                  <a:schemeClr val="accent3">
                    <a:lumMod val="20000"/>
                    <a:lumOff val="80000"/>
                  </a:schemeClr>
                </a:solidFill>
                <a:latin typeface="+mn-lt"/>
              </a:rPr>
              <a:t>2</a:t>
            </a:r>
            <a:r>
              <a:rPr lang="en-US" sz="2800" dirty="0">
                <a:solidFill>
                  <a:schemeClr val="accent3">
                    <a:lumMod val="20000"/>
                    <a:lumOff val="80000"/>
                  </a:schemeClr>
                </a:solidFill>
                <a:latin typeface="+mn-lt"/>
              </a:rPr>
              <a:t>; Andrew </a:t>
            </a:r>
            <a:r>
              <a:rPr lang="en-US" sz="2800" dirty="0" err="1">
                <a:solidFill>
                  <a:schemeClr val="accent3">
                    <a:lumMod val="20000"/>
                    <a:lumOff val="80000"/>
                  </a:schemeClr>
                </a:solidFill>
                <a:latin typeface="+mn-lt"/>
              </a:rPr>
              <a:t>Liebhold</a:t>
            </a:r>
            <a:r>
              <a:rPr lang="en-US" sz="2800" dirty="0">
                <a:solidFill>
                  <a:schemeClr val="accent3">
                    <a:lumMod val="20000"/>
                    <a:lumOff val="80000"/>
                  </a:schemeClr>
                </a:solidFill>
                <a:latin typeface="+mn-lt"/>
              </a:rPr>
              <a:t>, PhD</a:t>
            </a:r>
            <a:r>
              <a:rPr lang="en-US" sz="2800" baseline="30000" dirty="0">
                <a:solidFill>
                  <a:schemeClr val="accent3">
                    <a:lumMod val="20000"/>
                    <a:lumOff val="80000"/>
                  </a:schemeClr>
                </a:solidFill>
                <a:latin typeface="+mn-lt"/>
              </a:rPr>
              <a:t>1,2</a:t>
            </a:r>
          </a:p>
          <a:p>
            <a:pPr algn="ctr" eaLnBrk="1" hangingPunct="1"/>
            <a:r>
              <a:rPr lang="en-US" sz="2800" baseline="30000" dirty="0">
                <a:solidFill>
                  <a:schemeClr val="accent3">
                    <a:lumMod val="20000"/>
                    <a:lumOff val="80000"/>
                  </a:schemeClr>
                </a:solidFill>
                <a:latin typeface="+mn-lt"/>
              </a:rPr>
              <a:t>1</a:t>
            </a:r>
            <a:r>
              <a:rPr lang="en-US" sz="2800" dirty="0">
                <a:solidFill>
                  <a:schemeClr val="accent3">
                    <a:lumMod val="20000"/>
                    <a:lumOff val="80000"/>
                  </a:schemeClr>
                </a:solidFill>
                <a:latin typeface="+mn-lt"/>
              </a:rPr>
              <a:t>West Virginia University</a:t>
            </a:r>
          </a:p>
        </p:txBody>
      </p:sp>
      <p:sp>
        <p:nvSpPr>
          <p:cNvPr id="24" name="TextBox 23"/>
          <p:cNvSpPr txBox="1"/>
          <p:nvPr/>
        </p:nvSpPr>
        <p:spPr>
          <a:xfrm>
            <a:off x="1280163" y="17522192"/>
            <a:ext cx="2074743" cy="1031859"/>
          </a:xfrm>
          <a:prstGeom prst="rect">
            <a:avLst/>
          </a:prstGeom>
          <a:solidFill>
            <a:schemeClr val="accent1">
              <a:lumMod val="40000"/>
              <a:lumOff val="60000"/>
            </a:schemeClr>
          </a:solidFill>
        </p:spPr>
        <p:txBody>
          <a:bodyPr wrap="none" lIns="46518" tIns="23260" rIns="46518" bIns="23260" rtlCol="0">
            <a:spAutoFit/>
          </a:bodyPr>
          <a:lstStyle/>
          <a:p>
            <a:r>
              <a:rPr lang="en-US" sz="1600" dirty="0"/>
              <a:t>Morgan Leef</a:t>
            </a:r>
          </a:p>
          <a:p>
            <a:r>
              <a:rPr lang="en-US" sz="1600" dirty="0"/>
              <a:t>West Virginia University</a:t>
            </a:r>
          </a:p>
          <a:p>
            <a:r>
              <a:rPr lang="en-US" sz="1600" dirty="0"/>
              <a:t>mlleef@mix.wvu.edu</a:t>
            </a:r>
          </a:p>
          <a:p>
            <a:r>
              <a:rPr lang="en-US" sz="1600" dirty="0"/>
              <a:t>304-667-9281</a:t>
            </a:r>
          </a:p>
        </p:txBody>
      </p:sp>
      <p:sp>
        <p:nvSpPr>
          <p:cNvPr id="25" name="TextBox 24"/>
          <p:cNvSpPr txBox="1"/>
          <p:nvPr/>
        </p:nvSpPr>
        <p:spPr>
          <a:xfrm>
            <a:off x="1280162" y="17002127"/>
            <a:ext cx="1279462" cy="493250"/>
          </a:xfrm>
          <a:prstGeom prst="rect">
            <a:avLst/>
          </a:prstGeom>
          <a:noFill/>
        </p:spPr>
        <p:txBody>
          <a:bodyPr wrap="none" lIns="46518" tIns="23260" rIns="46518" bIns="23260" rtlCol="0">
            <a:spAutoFit/>
          </a:bodyPr>
          <a:lstStyle/>
          <a:p>
            <a:r>
              <a:rPr lang="en-US" sz="2800" b="1" dirty="0"/>
              <a:t>Contact</a:t>
            </a:r>
          </a:p>
        </p:txBody>
      </p:sp>
      <p:sp>
        <p:nvSpPr>
          <p:cNvPr id="26" name="TextBox 25"/>
          <p:cNvSpPr txBox="1"/>
          <p:nvPr/>
        </p:nvSpPr>
        <p:spPr>
          <a:xfrm>
            <a:off x="16459200" y="17522189"/>
            <a:ext cx="14630400" cy="1280160"/>
          </a:xfrm>
          <a:prstGeom prst="rect">
            <a:avLst/>
          </a:prstGeom>
          <a:noFill/>
        </p:spPr>
        <p:txBody>
          <a:bodyPr wrap="square" lIns="46518" tIns="46518" rIns="46518" bIns="46518" numCol="1" spcCol="232590" rtlCol="0">
            <a:noAutofit/>
          </a:bodyPr>
          <a:lstStyle/>
          <a:p>
            <a:pPr marL="232590" indent="-232590">
              <a:buFont typeface="+mj-lt"/>
              <a:buAutoNum type="arabicPeriod"/>
            </a:pPr>
            <a:r>
              <a:rPr lang="en-US" sz="800" dirty="0"/>
              <a:t> </a:t>
            </a:r>
          </a:p>
          <a:p>
            <a:pPr marL="232590" indent="-232590">
              <a:buFont typeface="+mj-lt"/>
              <a:buAutoNum type="arabicPeriod"/>
            </a:pPr>
            <a:r>
              <a:rPr lang="en-US" sz="800" dirty="0"/>
              <a:t> </a:t>
            </a:r>
          </a:p>
          <a:p>
            <a:pPr marL="232590" indent="-232590">
              <a:buFont typeface="+mj-lt"/>
              <a:buAutoNum type="arabicPeriod"/>
            </a:pPr>
            <a:r>
              <a:rPr lang="en-US" sz="800" dirty="0"/>
              <a:t> </a:t>
            </a:r>
          </a:p>
          <a:p>
            <a:pPr marL="232590" indent="-232590">
              <a:buFont typeface="+mj-lt"/>
              <a:buAutoNum type="arabicPeriod"/>
            </a:pPr>
            <a:r>
              <a:rPr lang="en-US" sz="800" dirty="0"/>
              <a:t> </a:t>
            </a:r>
          </a:p>
          <a:p>
            <a:pPr marL="232590" indent="-232590">
              <a:buFont typeface="+mj-lt"/>
              <a:buAutoNum type="arabicPeriod"/>
            </a:pPr>
            <a:r>
              <a:rPr lang="en-US" sz="800" dirty="0"/>
              <a:t> </a:t>
            </a:r>
          </a:p>
          <a:p>
            <a:pPr marL="232590" indent="-232590">
              <a:buFont typeface="+mj-lt"/>
              <a:buAutoNum type="arabicPeriod"/>
            </a:pPr>
            <a:r>
              <a:rPr lang="en-US" sz="800" dirty="0"/>
              <a:t> </a:t>
            </a:r>
          </a:p>
          <a:p>
            <a:pPr marL="232590" indent="-232590">
              <a:buFont typeface="+mj-lt"/>
              <a:buAutoNum type="arabicPeriod"/>
            </a:pPr>
            <a:r>
              <a:rPr lang="en-US" sz="800" dirty="0"/>
              <a:t> </a:t>
            </a:r>
          </a:p>
          <a:p>
            <a:pPr marL="232590" indent="-232590">
              <a:buFont typeface="+mj-lt"/>
              <a:buAutoNum type="arabicPeriod"/>
            </a:pPr>
            <a:r>
              <a:rPr lang="en-US" sz="800" dirty="0"/>
              <a:t> </a:t>
            </a:r>
          </a:p>
          <a:p>
            <a:pPr marL="232590" indent="-232590">
              <a:buFont typeface="+mj-lt"/>
              <a:buAutoNum type="arabicPeriod"/>
            </a:pPr>
            <a:r>
              <a:rPr lang="en-US" sz="800" dirty="0"/>
              <a:t> </a:t>
            </a:r>
          </a:p>
          <a:p>
            <a:pPr marL="232590" indent="-232590">
              <a:buFont typeface="+mj-lt"/>
              <a:buAutoNum type="arabicPeriod"/>
            </a:pPr>
            <a:r>
              <a:rPr lang="en-US" sz="800" dirty="0"/>
              <a:t>  </a:t>
            </a:r>
          </a:p>
          <a:p>
            <a:pPr marL="232590" indent="-232590">
              <a:buFont typeface="+mj-lt"/>
              <a:buAutoNum type="arabicPeriod"/>
            </a:pPr>
            <a:endParaRPr lang="en-US" sz="800" dirty="0"/>
          </a:p>
        </p:txBody>
      </p:sp>
      <p:sp>
        <p:nvSpPr>
          <p:cNvPr id="27" name="TextBox 26"/>
          <p:cNvSpPr txBox="1"/>
          <p:nvPr/>
        </p:nvSpPr>
        <p:spPr>
          <a:xfrm>
            <a:off x="16459202" y="17002127"/>
            <a:ext cx="1787100" cy="493250"/>
          </a:xfrm>
          <a:prstGeom prst="rect">
            <a:avLst/>
          </a:prstGeom>
          <a:noFill/>
        </p:spPr>
        <p:txBody>
          <a:bodyPr wrap="none" lIns="46518" tIns="23260" rIns="46518" bIns="23260" rtlCol="0">
            <a:spAutoFit/>
          </a:bodyPr>
          <a:lstStyle/>
          <a:p>
            <a:r>
              <a:rPr lang="en-US" sz="2800" b="1" dirty="0"/>
              <a:t>References</a:t>
            </a:r>
          </a:p>
        </p:txBody>
      </p:sp>
      <p:sp>
        <p:nvSpPr>
          <p:cNvPr id="10" name="Text Box 189"/>
          <p:cNvSpPr txBox="1">
            <a:spLocks noChangeArrowheads="1"/>
          </p:cNvSpPr>
          <p:nvPr/>
        </p:nvSpPr>
        <p:spPr bwMode="auto">
          <a:xfrm>
            <a:off x="1053389" y="3200401"/>
            <a:ext cx="7307885" cy="6110904"/>
          </a:xfrm>
          <a:prstGeom prst="rect">
            <a:avLst/>
          </a:prstGeom>
          <a:solidFill>
            <a:schemeClr val="bg1"/>
          </a:solidFill>
          <a:ln w="12700">
            <a:solidFill>
              <a:schemeClr val="accent1">
                <a:lumMod val="75000"/>
              </a:schemeClr>
            </a:solidFill>
          </a:ln>
          <a:effectLst/>
        </p:spPr>
        <p:txBody>
          <a:bodyPr lIns="130302" tIns="130302" rIns="130302" bIns="13030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Balsam woolly adelgid </a:t>
            </a:r>
            <a:r>
              <a:rPr lang="en-US" sz="2000" dirty="0">
                <a:latin typeface="Calibri" panose="020F0502020204030204" pitchFamily="34" charset="0"/>
                <a:cs typeface="Calibri" panose="020F0502020204030204" pitchFamily="34" charset="0"/>
              </a:rPr>
              <a:t>(BWA), </a:t>
            </a:r>
            <a:r>
              <a:rPr lang="en-US" sz="2000" i="1" dirty="0" err="1">
                <a:latin typeface="Calibri" panose="020F0502020204030204" pitchFamily="34" charset="0"/>
                <a:cs typeface="Calibri" panose="020F0502020204030204" pitchFamily="34" charset="0"/>
              </a:rPr>
              <a:t>Adelges</a:t>
            </a:r>
            <a:r>
              <a:rPr lang="en-US" sz="2000" i="1" dirty="0">
                <a:latin typeface="Calibri" panose="020F0502020204030204" pitchFamily="34" charset="0"/>
                <a:cs typeface="Calibri" panose="020F0502020204030204" pitchFamily="34" charset="0"/>
              </a:rPr>
              <a:t> </a:t>
            </a:r>
            <a:r>
              <a:rPr lang="en-US" sz="2000" i="1" dirty="0" err="1">
                <a:latin typeface="Calibri" panose="020F0502020204030204" pitchFamily="34" charset="0"/>
                <a:cs typeface="Calibri" panose="020F0502020204030204" pitchFamily="34" charset="0"/>
              </a:rPr>
              <a:t>piceae</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Ratzeburg</a:t>
            </a:r>
            <a:r>
              <a:rPr lang="en-US" sz="2000" dirty="0">
                <a:latin typeface="Calibri" panose="020F0502020204030204" pitchFamily="34" charset="0"/>
                <a:cs typeface="Calibri" panose="020F0502020204030204" pitchFamily="34" charset="0"/>
              </a:rPr>
              <a:t>), is a sap-sucking, exotic invasive insect that arrived in North America from central Europe around 1900. Since then, it has expanded its range from New Brunswick, Canada to the mountains of the Carolinas. In a separate incident, it was also accidently introduced on the west coast of North America. It is a threat to all true-fir species, and seems to be more abundant with increases in air temperature. Feeding leaves noticeable traces on the wood tissue, and increases the size of growth rings temporarily. Using practices rooted in Dendrochronology, we seek to use these traces on the wood tissue to determine initial infestation dates, and measure the differences in radial growth for numerous balsam fir stands (</a:t>
            </a:r>
            <a:r>
              <a:rPr lang="en-US" sz="2000" i="1" dirty="0" err="1">
                <a:latin typeface="Calibri" panose="020F0502020204030204" pitchFamily="34" charset="0"/>
                <a:cs typeface="Calibri" panose="020F0502020204030204" pitchFamily="34" charset="0"/>
              </a:rPr>
              <a:t>Abies</a:t>
            </a:r>
            <a:r>
              <a:rPr lang="en-US" sz="2000" i="1" dirty="0">
                <a:latin typeface="Calibri" panose="020F0502020204030204" pitchFamily="34" charset="0"/>
                <a:cs typeface="Calibri" panose="020F0502020204030204" pitchFamily="34" charset="0"/>
              </a:rPr>
              <a:t> </a:t>
            </a:r>
            <a:r>
              <a:rPr lang="en-US" sz="2000" i="1" dirty="0" err="1">
                <a:latin typeface="Calibri" panose="020F0502020204030204" pitchFamily="34" charset="0"/>
                <a:cs typeface="Calibri" panose="020F0502020204030204" pitchFamily="34" charset="0"/>
              </a:rPr>
              <a:t>balsamea</a:t>
            </a:r>
            <a:r>
              <a:rPr lang="en-US" sz="2000" dirty="0">
                <a:latin typeface="Calibri" panose="020F0502020204030204" pitchFamily="34" charset="0"/>
                <a:cs typeface="Calibri" panose="020F0502020204030204" pitchFamily="34" charset="0"/>
              </a:rPr>
              <a:t>), located across the highlands of West Virginia. BWA was originally thought to have invaded balsam fir stands in Canaan Valley, WV around 1992, but based on samples we have collected, the infestations date as early as 1965. Infestations are also noticeable on mean chronologies, as periods of rapid growth, followed by a period of reduced growth.  These periods of infestation are more evident when a host vs. non-host model is applied to the data.</a:t>
            </a:r>
          </a:p>
        </p:txBody>
      </p:sp>
      <p:sp>
        <p:nvSpPr>
          <p:cNvPr id="32" name="Rectangle 31"/>
          <p:cNvSpPr/>
          <p:nvPr/>
        </p:nvSpPr>
        <p:spPr>
          <a:xfrm>
            <a:off x="1053389" y="2800350"/>
            <a:ext cx="7307885" cy="40005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6518" tIns="23260" rIns="46518" bIns="23260" rtlCol="0" anchor="ctr"/>
          <a:lstStyle/>
          <a:p>
            <a:pPr algn="ctr"/>
            <a:r>
              <a:rPr lang="en-US" sz="2800" b="1" dirty="0">
                <a:solidFill>
                  <a:schemeClr val="accent3">
                    <a:lumMod val="20000"/>
                    <a:lumOff val="80000"/>
                  </a:schemeClr>
                </a:solidFill>
              </a:rPr>
              <a:t>Abstract</a:t>
            </a:r>
          </a:p>
        </p:txBody>
      </p:sp>
      <p:sp>
        <p:nvSpPr>
          <p:cNvPr id="15" name="Text Box 194"/>
          <p:cNvSpPr txBox="1">
            <a:spLocks noChangeArrowheads="1"/>
          </p:cNvSpPr>
          <p:nvPr/>
        </p:nvSpPr>
        <p:spPr bwMode="auto">
          <a:xfrm>
            <a:off x="16722547" y="3200401"/>
            <a:ext cx="7307885" cy="4572021"/>
          </a:xfrm>
          <a:prstGeom prst="rect">
            <a:avLst/>
          </a:prstGeom>
          <a:solidFill>
            <a:schemeClr val="bg1"/>
          </a:solidFill>
          <a:ln w="12700">
            <a:solidFill>
              <a:schemeClr val="accent1">
                <a:lumMod val="75000"/>
              </a:schemeClr>
            </a:solidFill>
          </a:ln>
          <a:effectLst/>
        </p:spPr>
        <p:txBody>
          <a:bodyPr lIns="130302" tIns="130302" rIns="130302" bIns="13030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Results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Speaking of Results, yours will look better if you remember to run a spell-check on your poster! After you’ve added your content click on </a:t>
            </a:r>
            <a:r>
              <a:rPr lang="en-US" sz="2000" b="1" dirty="0">
                <a:latin typeface="Calibri" pitchFamily="34" charset="0"/>
              </a:rPr>
              <a:t>Review</a:t>
            </a:r>
            <a:r>
              <a:rPr lang="en-US" sz="2000" dirty="0">
                <a:latin typeface="Calibri" pitchFamily="34" charset="0"/>
              </a:rPr>
              <a:t>, </a:t>
            </a:r>
            <a:r>
              <a:rPr lang="en-US" sz="2000" b="1" dirty="0">
                <a:latin typeface="Calibri" pitchFamily="34" charset="0"/>
              </a:rPr>
              <a:t>Spelling</a:t>
            </a:r>
            <a:r>
              <a:rPr lang="en-US" sz="2000" dirty="0">
                <a:latin typeface="Calibri" pitchFamily="34" charset="0"/>
              </a:rPr>
              <a:t>, or press F7.</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(remember, this file is at half scale) and is easily read up to 6 feet away on a 42x72poster.</a:t>
            </a:r>
          </a:p>
          <a:p>
            <a:pPr eaLnBrk="1" hangingPunct="1"/>
            <a:endParaRPr lang="en-US" sz="2000" dirty="0">
              <a:latin typeface="Calibri" pitchFamily="34" charset="0"/>
            </a:endParaRPr>
          </a:p>
          <a:p>
            <a:pPr eaLnBrk="1" hangingPunct="1"/>
            <a:r>
              <a:rPr lang="en-US" sz="2000" dirty="0">
                <a:latin typeface="Calibri" pitchFamily="34" charset="0"/>
              </a:rPr>
              <a:t>Zoom out to 200% to preview what this will look like on your printed poster.</a:t>
            </a:r>
          </a:p>
        </p:txBody>
      </p:sp>
      <p:sp>
        <p:nvSpPr>
          <p:cNvPr id="33" name="Rectangle 32"/>
          <p:cNvSpPr/>
          <p:nvPr/>
        </p:nvSpPr>
        <p:spPr>
          <a:xfrm>
            <a:off x="912026" y="11011806"/>
            <a:ext cx="7307885" cy="40005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6518" tIns="23260" rIns="46518" bIns="23260" rtlCol="0" anchor="ctr"/>
          <a:lstStyle/>
          <a:p>
            <a:pPr algn="ctr"/>
            <a:r>
              <a:rPr lang="en-US" sz="2800" b="1" dirty="0">
                <a:solidFill>
                  <a:schemeClr val="accent3">
                    <a:lumMod val="20000"/>
                    <a:lumOff val="80000"/>
                  </a:schemeClr>
                </a:solidFill>
              </a:rPr>
              <a:t>Introduction</a:t>
            </a:r>
          </a:p>
        </p:txBody>
      </p:sp>
      <mc:AlternateContent xmlns:mc="http://schemas.openxmlformats.org/markup-compatibility/2006">
        <mc:Choice xmlns:a14="http://schemas.microsoft.com/office/drawing/2010/main" Requires="a14">
          <p:sp>
            <p:nvSpPr>
              <p:cNvPr id="13" name="Text Box 192"/>
              <p:cNvSpPr txBox="1">
                <a:spLocks noChangeArrowheads="1"/>
              </p:cNvSpPr>
              <p:nvPr/>
            </p:nvSpPr>
            <p:spPr bwMode="auto">
              <a:xfrm>
                <a:off x="8887968" y="3200401"/>
                <a:ext cx="7307885" cy="4400179"/>
              </a:xfrm>
              <a:prstGeom prst="rect">
                <a:avLst/>
              </a:prstGeom>
              <a:solidFill>
                <a:schemeClr val="bg1"/>
              </a:solidFill>
              <a:ln w="12700">
                <a:solidFill>
                  <a:schemeClr val="accent1">
                    <a:lumMod val="75000"/>
                  </a:schemeClr>
                </a:solidFill>
              </a:ln>
              <a:effectLst/>
            </p:spPr>
            <p:txBody>
              <a:bodyPr lIns="130302" tIns="130302" rIns="130302" bIns="13030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14 balsam fir stands cross central West Virginia were chosen for sampling. Up to 30 pairs of balsam fir increment core samples were collected in addition to up to 10 pairs of red spruce cores. Samples were prepared in a manor that is typical in dendrochronology, and measured using a sliding </a:t>
                </a:r>
                <a:r>
                  <a:rPr lang="en-US" sz="2000" dirty="0" err="1">
                    <a:latin typeface="Calibri" pitchFamily="34" charset="0"/>
                  </a:rPr>
                  <a:t>Velmex</a:t>
                </a:r>
                <a:r>
                  <a:rPr lang="en-US" sz="2000" dirty="0">
                    <a:latin typeface="Calibri" pitchFamily="34" charset="0"/>
                  </a:rPr>
                  <a:t> measuring system.</a:t>
                </a:r>
              </a:p>
              <a:p>
                <a:pPr eaLnBrk="1" hangingPunct="1"/>
                <a:endParaRPr lang="en-US" sz="2000" dirty="0">
                  <a:latin typeface="Calibri" pitchFamily="34" charset="0"/>
                </a:endParaRPr>
              </a:p>
              <a:p>
                <a:pPr eaLnBrk="1" hangingPunct="1"/>
                <a:r>
                  <a:rPr lang="en-US" sz="2000" dirty="0">
                    <a:latin typeface="Calibri" pitchFamily="34" charset="0"/>
                  </a:rPr>
                  <a:t>For each of the 14 sites, ring widths were standardized and detrended by fitting a negative exponential curve to the growth trend. A corrected chronology was then calculated by subtracting a rescaled non-host index from the detrended host index using the following equation:</a:t>
                </a:r>
              </a:p>
              <a:p>
                <a:pPr eaLnBrk="1" hangingPunct="1"/>
                <a:endParaRPr lang="en-US" sz="2000" dirty="0">
                  <a:latin typeface="Calibri" pitchFamily="34" charset="0"/>
                </a:endParaRPr>
              </a:p>
              <a:p>
                <a:pPr eaLnBrk="1" hangingPunct="1"/>
                <a:r>
                  <a:rPr lang="en-US" sz="2000" dirty="0">
                    <a:latin typeface="Calibri" pitchFamily="34" charset="0"/>
                  </a:rPr>
                  <a:t>R</a:t>
                </a:r>
                <a14:m>
                  <m:oMath xmlns:m="http://schemas.openxmlformats.org/officeDocument/2006/math">
                    <m:r>
                      <a:rPr lang="en-US" sz="2000" i="1" smtClean="0">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𝑆𝐷h</m:t>
                        </m:r>
                      </m:num>
                      <m:den>
                        <m:r>
                          <a:rPr lang="en-US" sz="2000" b="0" i="1" smtClean="0">
                            <a:latin typeface="Cambria Math" panose="02040503050406030204" pitchFamily="18" charset="0"/>
                          </a:rPr>
                          <m:t>𝑆𝐷𝑛h</m:t>
                        </m:r>
                      </m:den>
                    </m:f>
                  </m:oMath>
                </a14:m>
                <a:r>
                  <a:rPr lang="en-US" sz="2000" dirty="0">
                    <a:latin typeface="Calibri" pitchFamily="34" charset="0"/>
                  </a:rPr>
                  <a:t>(</a:t>
                </a:r>
                <a:r>
                  <a:rPr lang="en-US" sz="2000" i="1" dirty="0" err="1">
                    <a:latin typeface="Calibri" pitchFamily="34" charset="0"/>
                  </a:rPr>
                  <a:t>INDEXnh</a:t>
                </a:r>
                <a:r>
                  <a:rPr lang="en-US" sz="2000" i="1" dirty="0">
                    <a:latin typeface="Calibri" pitchFamily="34" charset="0"/>
                  </a:rPr>
                  <a:t> – </a:t>
                </a:r>
                <a:r>
                  <a:rPr lang="en-US" sz="2000" i="1" dirty="0" err="1">
                    <a:latin typeface="Calibri" pitchFamily="34" charset="0"/>
                  </a:rPr>
                  <a:t>MEANnh</a:t>
                </a:r>
                <a:r>
                  <a:rPr lang="en-US" sz="2000" i="1" dirty="0">
                    <a:latin typeface="Calibri" pitchFamily="34" charset="0"/>
                  </a:rPr>
                  <a:t>)                C = </a:t>
                </a:r>
                <a:r>
                  <a:rPr lang="en-US" sz="2000" i="1" dirty="0" err="1">
                    <a:latin typeface="Calibri" pitchFamily="34" charset="0"/>
                  </a:rPr>
                  <a:t>INDEXh</a:t>
                </a:r>
                <a:r>
                  <a:rPr lang="en-US" sz="2000" i="1" dirty="0">
                    <a:latin typeface="Calibri" pitchFamily="34" charset="0"/>
                  </a:rPr>
                  <a:t> - R</a:t>
                </a:r>
                <a:endParaRPr lang="en-US" sz="2000" dirty="0">
                  <a:latin typeface="Calibri" pitchFamily="34" charset="0"/>
                </a:endParaRPr>
              </a:p>
            </p:txBody>
          </p:sp>
        </mc:Choice>
        <mc:Fallback>
          <p:sp>
            <p:nvSpPr>
              <p:cNvPr id="13" name="Text Box 192"/>
              <p:cNvSpPr txBox="1">
                <a:spLocks noRot="1" noChangeAspect="1" noMove="1" noResize="1" noEditPoints="1" noAdjustHandles="1" noChangeArrowheads="1" noChangeShapeType="1" noTextEdit="1"/>
              </p:cNvSpPr>
              <p:nvPr/>
            </p:nvSpPr>
            <p:spPr bwMode="auto">
              <a:xfrm>
                <a:off x="8887968" y="3200401"/>
                <a:ext cx="7307885" cy="4400179"/>
              </a:xfrm>
              <a:prstGeom prst="rect">
                <a:avLst/>
              </a:prstGeom>
              <a:blipFill>
                <a:blip r:embed="rId2"/>
                <a:stretch>
                  <a:fillRect l="-250"/>
                </a:stretch>
              </a:blipFill>
              <a:ln w="12700">
                <a:solidFill>
                  <a:schemeClr val="accent1">
                    <a:lumMod val="75000"/>
                  </a:schemeClr>
                </a:solidFill>
              </a:ln>
              <a:effectLst/>
            </p:spPr>
            <p:txBody>
              <a:bodyPr/>
              <a:lstStyle/>
              <a:p>
                <a:r>
                  <a:rPr lang="en-US">
                    <a:noFill/>
                  </a:rPr>
                  <a:t> </a:t>
                </a:r>
              </a:p>
            </p:txBody>
          </p:sp>
        </mc:Fallback>
      </mc:AlternateContent>
      <p:sp>
        <p:nvSpPr>
          <p:cNvPr id="34" name="Rectangle 33"/>
          <p:cNvSpPr/>
          <p:nvPr/>
        </p:nvSpPr>
        <p:spPr>
          <a:xfrm>
            <a:off x="8887968" y="2800350"/>
            <a:ext cx="7307885" cy="40005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6518" tIns="23260" rIns="46518" bIns="23260" rtlCol="0" anchor="ctr"/>
          <a:lstStyle/>
          <a:p>
            <a:pPr algn="ctr"/>
            <a:r>
              <a:rPr lang="en-US" sz="28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24812489" y="8517861"/>
            <a:ext cx="7307885" cy="7649786"/>
          </a:xfrm>
          <a:prstGeom prst="rect">
            <a:avLst/>
          </a:prstGeom>
          <a:solidFill>
            <a:schemeClr val="bg1"/>
          </a:solidFill>
          <a:ln w="12700">
            <a:solidFill>
              <a:schemeClr val="accent1">
                <a:lumMod val="75000"/>
              </a:schemeClr>
            </a:solidFill>
          </a:ln>
          <a:effectLst/>
        </p:spPr>
        <p:txBody>
          <a:bodyPr lIns="130302" tIns="130302" rIns="130302" bIns="13030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mn-lt"/>
              </a:rPr>
              <a:t>Click here to insert your Discussion text. Type it in or copy and paste from your Word document or other source.</a:t>
            </a:r>
          </a:p>
          <a:p>
            <a:pPr eaLnBrk="1" hangingPunct="1"/>
            <a:endParaRPr lang="en-US" sz="2000" dirty="0">
              <a:latin typeface="+mn-lt"/>
            </a:endParaRPr>
          </a:p>
          <a:p>
            <a:pPr eaLnBrk="1" hangingPunct="1"/>
            <a:r>
              <a:rPr lang="en-US" sz="2000" dirty="0">
                <a:latin typeface="+mn-lt"/>
              </a:rPr>
              <a:t>This text box will automatically re-size to your text. To turn off that feature, right click inside this box and go to </a:t>
            </a:r>
            <a:r>
              <a:rPr lang="en-US" sz="2000" b="1" dirty="0">
                <a:latin typeface="+mn-lt"/>
              </a:rPr>
              <a:t>Format Shape, Text Box, Autofit</a:t>
            </a:r>
            <a:r>
              <a:rPr lang="en-US" sz="2000" dirty="0">
                <a:latin typeface="+mn-lt"/>
              </a:rPr>
              <a:t>, and select the “Do Not Autofit” radio button.</a:t>
            </a:r>
          </a:p>
          <a:p>
            <a:pPr eaLnBrk="1" hangingPunct="1"/>
            <a:endParaRPr lang="en-US" sz="2000" dirty="0">
              <a:latin typeface="+mn-lt"/>
            </a:endParaRPr>
          </a:p>
          <a:p>
            <a:pPr eaLnBrk="1" hangingPunct="1"/>
            <a:r>
              <a:rPr lang="en-US" sz="2000" dirty="0">
                <a:latin typeface="+mn-lt"/>
              </a:rPr>
              <a:t>To change the font style of this text box: Click on the border once to highlight the entire text box, then select a different font or font size that suits you. </a:t>
            </a:r>
            <a:r>
              <a:rPr lang="en-US" sz="2000" dirty="0">
                <a:latin typeface="Calibri" pitchFamily="34" charset="0"/>
              </a:rPr>
              <a:t>This text is Calibri 20pt (remember, this file is at half scale) and is easily read up to 6 feet away on a 42x72poster.</a:t>
            </a:r>
          </a:p>
          <a:p>
            <a:pPr eaLnBrk="1" hangingPunct="1"/>
            <a:endParaRPr lang="en-US" sz="2000" dirty="0">
              <a:latin typeface="Calibri" pitchFamily="34" charset="0"/>
            </a:endParaRPr>
          </a:p>
          <a:p>
            <a:pPr eaLnBrk="1" hangingPunct="1"/>
            <a:r>
              <a:rPr lang="en-US" sz="2000" dirty="0">
                <a:latin typeface="Calibri" pitchFamily="34" charset="0"/>
              </a:rPr>
              <a:t>Zoom out to 200% to preview what this will look like on your printed poster.</a:t>
            </a:r>
          </a:p>
          <a:p>
            <a:pPr eaLnBrk="1" hangingPunct="1"/>
            <a:endParaRPr lang="en-US" sz="2000" dirty="0">
              <a:latin typeface="+mn-lt"/>
            </a:endParaRPr>
          </a:p>
          <a:p>
            <a:pPr eaLnBrk="1" hangingPunct="1"/>
            <a:r>
              <a:rPr lang="en-US" sz="2000" dirty="0">
                <a:latin typeface="+mn-lt"/>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 </a:t>
            </a:r>
          </a:p>
        </p:txBody>
      </p:sp>
      <p:sp>
        <p:nvSpPr>
          <p:cNvPr id="35" name="Rectangle 34"/>
          <p:cNvSpPr/>
          <p:nvPr/>
        </p:nvSpPr>
        <p:spPr>
          <a:xfrm>
            <a:off x="24793439" y="8104405"/>
            <a:ext cx="7307885" cy="40005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6518" tIns="23260" rIns="46518" bIns="23260" rtlCol="0" anchor="ctr"/>
          <a:lstStyle/>
          <a:p>
            <a:pPr algn="ctr"/>
            <a:r>
              <a:rPr lang="en-US" sz="2800" b="1" dirty="0">
                <a:solidFill>
                  <a:schemeClr val="accent3">
                    <a:lumMod val="20000"/>
                    <a:lumOff val="80000"/>
                  </a:schemeClr>
                </a:solidFill>
              </a:rPr>
              <a:t>Conclusions</a:t>
            </a:r>
          </a:p>
        </p:txBody>
      </p:sp>
      <mc:AlternateContent xmlns:mc="http://schemas.openxmlformats.org/markup-compatibility/2006">
        <mc:Choice xmlns:a14="http://schemas.microsoft.com/office/drawing/2010/main" Requires="a14">
          <p:sp>
            <p:nvSpPr>
              <p:cNvPr id="11" name="Text Box 190"/>
              <p:cNvSpPr txBox="1">
                <a:spLocks noChangeArrowheads="1"/>
              </p:cNvSpPr>
              <p:nvPr/>
            </p:nvSpPr>
            <p:spPr bwMode="auto">
              <a:xfrm>
                <a:off x="912027" y="11462419"/>
                <a:ext cx="7307885" cy="4285147"/>
              </a:xfrm>
              <a:prstGeom prst="rect">
                <a:avLst/>
              </a:prstGeom>
              <a:solidFill>
                <a:schemeClr val="bg1"/>
              </a:solidFill>
              <a:ln w="12700">
                <a:solidFill>
                  <a:schemeClr val="accent1">
                    <a:lumMod val="75000"/>
                  </a:schemeClr>
                </a:solidFill>
              </a:ln>
              <a:effectLst/>
            </p:spPr>
            <p:txBody>
              <a:bodyPr wrap="square" lIns="130302" tIns="130302" rIns="130302" bIns="13030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mn-lt"/>
                  </a:rPr>
                  <a:t>Genigraphics®</a:t>
                </a:r>
                <a:r>
                  <a:rPr lang="en-US" sz="2000" dirty="0">
                    <a:latin typeface="+mn-lt"/>
                  </a:rPr>
                  <a:t> has provided this template to assist in preparation of a medical or scientific research poster. The dimensions are set to 21” high by 36” wide (half scale) for printing at 200% to produce a 42” high by 72” wide poster. Prints can be scaled up or down in size to any dimension with a 7:12 aspect ratio.  </a:t>
                </a:r>
                <a:r>
                  <a:rPr lang="en-US" sz="2000" b="1" dirty="0">
                    <a:latin typeface="+mn-lt"/>
                  </a:rPr>
                  <a:t>The most critical factor is that your template and poster dimensions must be proportional:</a:t>
                </a:r>
              </a:p>
              <a:p>
                <a:pPr eaLnBrk="1" hangingPunct="1"/>
                <a:endParaRPr lang="en-US" sz="2000" b="1" dirty="0">
                  <a:latin typeface="+mn-lt"/>
                </a:endParaRPr>
              </a:p>
              <a:p>
                <a:pPr eaLnBrk="1" hangingPunct="1"/>
                <a14:m>
                  <m:oMathPara xmlns:m="http://schemas.openxmlformats.org/officeDocument/2006/math">
                    <m:oMathParaPr>
                      <m:jc m:val="centerGroup"/>
                    </m:oMathParaPr>
                    <m:oMath xmlns:m="http://schemas.openxmlformats.org/officeDocument/2006/math">
                      <m:box>
                        <m:boxPr>
                          <m:ctrlPr>
                            <a:rPr lang="en-US" sz="2000" b="1" i="1">
                              <a:latin typeface="Cambria Math" panose="02040503050406030204" pitchFamily="18" charset="0"/>
                            </a:rPr>
                          </m:ctrlPr>
                        </m:boxPr>
                        <m:e>
                          <m:f>
                            <m:fPr>
                              <m:ctrlPr>
                                <a:rPr lang="en-US" sz="2000" b="1" i="1">
                                  <a:latin typeface="Cambria Math" panose="02040503050406030204" pitchFamily="18" charset="0"/>
                                </a:rPr>
                              </m:ctrlPr>
                            </m:fPr>
                            <m:num>
                              <m:r>
                                <a:rPr lang="en-US" sz="2000" b="1" i="1">
                                  <a:latin typeface="Cambria Math"/>
                                </a:rPr>
                                <m:t>𝒕𝒆𝒎𝒑𝒍𝒂𝒕𝒆</m:t>
                              </m:r>
                              <m:r>
                                <a:rPr lang="en-US" sz="2000" b="1" i="1">
                                  <a:latin typeface="Cambria Math"/>
                                </a:rPr>
                                <m:t> </m:t>
                              </m:r>
                              <m:r>
                                <a:rPr lang="en-US" sz="2000" b="1" i="1">
                                  <a:latin typeface="Cambria Math"/>
                                </a:rPr>
                                <m:t>𝒉𝒆𝒊𝒈𝒉𝒕</m:t>
                              </m:r>
                            </m:num>
                            <m:den>
                              <m:r>
                                <a:rPr lang="en-US" sz="2000" b="1" i="1">
                                  <a:latin typeface="Cambria Math"/>
                                </a:rPr>
                                <m:t>𝒕𝒆𝒎𝒑𝒍𝒂𝒕𝒆</m:t>
                              </m:r>
                              <m:r>
                                <a:rPr lang="en-US" sz="2000" b="1" i="1">
                                  <a:latin typeface="Cambria Math"/>
                                </a:rPr>
                                <m:t> </m:t>
                              </m:r>
                              <m:r>
                                <a:rPr lang="en-US" sz="2000" b="1" i="1">
                                  <a:latin typeface="Cambria Math"/>
                                </a:rPr>
                                <m:t>𝒘𝒊𝒅𝒕𝒉</m:t>
                              </m:r>
                            </m:den>
                          </m:f>
                        </m:e>
                      </m:box>
                      <m:r>
                        <a:rPr lang="en-US" sz="2000" b="1" i="1">
                          <a:latin typeface="Cambria Math"/>
                        </a:rPr>
                        <m:t> = </m:t>
                      </m:r>
                      <m:box>
                        <m:boxPr>
                          <m:ctrlPr>
                            <a:rPr lang="en-US" sz="2000" b="1" i="1">
                              <a:latin typeface="Cambria Math" panose="02040503050406030204" pitchFamily="18" charset="0"/>
                            </a:rPr>
                          </m:ctrlPr>
                        </m:boxPr>
                        <m:e>
                          <m:f>
                            <m:fPr>
                              <m:ctrlPr>
                                <a:rPr lang="en-US" sz="2000" b="1" i="1">
                                  <a:latin typeface="Cambria Math" panose="02040503050406030204" pitchFamily="18" charset="0"/>
                                </a:rPr>
                              </m:ctrlPr>
                            </m:fPr>
                            <m:num>
                              <m:r>
                                <a:rPr lang="en-US" sz="2000" b="1" i="1">
                                  <a:latin typeface="Cambria Math"/>
                                </a:rPr>
                                <m:t>𝒅𝒆𝒔𝒊𝒓𝒆𝒅</m:t>
                              </m:r>
                              <m:r>
                                <a:rPr lang="en-US" sz="2000" b="1" i="1">
                                  <a:latin typeface="Cambria Math"/>
                                </a:rPr>
                                <m:t> </m:t>
                              </m:r>
                              <m:r>
                                <a:rPr lang="en-US" sz="2000" b="1" i="1">
                                  <a:latin typeface="Cambria Math"/>
                                </a:rPr>
                                <m:t>𝒑𝒓𝒊𝒏𝒕</m:t>
                              </m:r>
                              <m:r>
                                <a:rPr lang="en-US" sz="2000" b="1" i="1">
                                  <a:latin typeface="Cambria Math"/>
                                </a:rPr>
                                <m:t> </m:t>
                              </m:r>
                              <m:r>
                                <a:rPr lang="en-US" sz="2000" b="1" i="1">
                                  <a:latin typeface="Cambria Math"/>
                                </a:rPr>
                                <m:t>𝒉𝒆𝒊𝒈𝒉𝒕</m:t>
                              </m:r>
                            </m:num>
                            <m:den>
                              <m:r>
                                <a:rPr lang="en-US" sz="2000" b="1" i="1">
                                  <a:latin typeface="Cambria Math"/>
                                </a:rPr>
                                <m:t>𝒅𝒆𝒔𝒊𝒓𝒆𝒅</m:t>
                              </m:r>
                              <m:r>
                                <a:rPr lang="en-US" sz="2000" b="1" i="1">
                                  <a:latin typeface="Cambria Math"/>
                                </a:rPr>
                                <m:t> </m:t>
                              </m:r>
                              <m:r>
                                <a:rPr lang="en-US" sz="2000" b="1" i="1">
                                  <a:latin typeface="Cambria Math"/>
                                </a:rPr>
                                <m:t>𝒑𝒓𝒊𝒏𝒕</m:t>
                              </m:r>
                              <m:r>
                                <a:rPr lang="en-US" sz="2000" b="1" i="1">
                                  <a:latin typeface="Cambria Math"/>
                                </a:rPr>
                                <m:t> </m:t>
                              </m:r>
                              <m:r>
                                <a:rPr lang="en-US" sz="2000" b="1" i="1">
                                  <a:latin typeface="Cambria Math"/>
                                </a:rPr>
                                <m:t>𝒘𝒊𝒅𝒕𝒉</m:t>
                              </m:r>
                            </m:den>
                          </m:f>
                        </m:e>
                      </m:box>
                    </m:oMath>
                  </m:oMathPara>
                </a14:m>
                <a:endParaRPr lang="en-US" sz="2000" b="1" dirty="0">
                  <a:latin typeface="+mn-lt"/>
                </a:endParaRPr>
              </a:p>
              <a:p>
                <a:pPr eaLnBrk="1" hangingPunct="1"/>
                <a:endParaRPr lang="en-US" sz="2000" dirty="0">
                  <a:latin typeface="+mn-lt"/>
                </a:endParaRPr>
              </a:p>
              <a:p>
                <a:pPr eaLnBrk="1" hangingPunct="1"/>
                <a:r>
                  <a:rPr lang="en-US" sz="2000" dirty="0">
                    <a:latin typeface="+mn-lt"/>
                  </a:rPr>
                  <a:t>Order your poster from Genigraphics and we will perform a free design review and advise you if we see anything that may be a concern for printing. We’ll even help tidy things up.</a:t>
                </a:r>
              </a:p>
            </p:txBody>
          </p:sp>
        </mc:Choice>
        <mc:Fallback>
          <p:sp>
            <p:nvSpPr>
              <p:cNvPr id="11" name="Text Box 190"/>
              <p:cNvSpPr txBox="1">
                <a:spLocks noRot="1" noChangeAspect="1" noMove="1" noResize="1" noEditPoints="1" noAdjustHandles="1" noChangeArrowheads="1" noChangeShapeType="1" noTextEdit="1"/>
              </p:cNvSpPr>
              <p:nvPr/>
            </p:nvSpPr>
            <p:spPr bwMode="auto">
              <a:xfrm>
                <a:off x="912027" y="11462419"/>
                <a:ext cx="7307885" cy="4285147"/>
              </a:xfrm>
              <a:prstGeom prst="rect">
                <a:avLst/>
              </a:prstGeom>
              <a:blipFill>
                <a:blip r:embed="rId3"/>
                <a:stretch>
                  <a:fillRect l="-333" r="-250"/>
                </a:stretch>
              </a:blipFill>
              <a:ln w="12700">
                <a:solidFill>
                  <a:schemeClr val="accent1">
                    <a:lumMod val="75000"/>
                  </a:schemeClr>
                </a:solidFill>
              </a:ln>
              <a:effectLst/>
            </p:spPr>
            <p:txBody>
              <a:bodyPr/>
              <a:lstStyle/>
              <a:p>
                <a:r>
                  <a:rPr lang="en-US">
                    <a:noFill/>
                  </a:rPr>
                  <a:t> </a:t>
                </a:r>
              </a:p>
            </p:txBody>
          </p:sp>
        </mc:Fallback>
      </mc:AlternateContent>
      <p:sp>
        <p:nvSpPr>
          <p:cNvPr id="45" name="Rectangle 44"/>
          <p:cNvSpPr/>
          <p:nvPr/>
        </p:nvSpPr>
        <p:spPr>
          <a:xfrm>
            <a:off x="16722547" y="2800350"/>
            <a:ext cx="7307885" cy="40005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6518" tIns="23260" rIns="46518" bIns="23260" rtlCol="0" anchor="ctr"/>
          <a:lstStyle/>
          <a:p>
            <a:pPr algn="ctr"/>
            <a:r>
              <a:rPr lang="en-US" sz="2800" b="1" dirty="0">
                <a:solidFill>
                  <a:schemeClr val="accent3">
                    <a:lumMod val="20000"/>
                    <a:lumOff val="80000"/>
                  </a:schemeClr>
                </a:solidFill>
              </a:rPr>
              <a:t>Results</a:t>
            </a:r>
          </a:p>
        </p:txBody>
      </p:sp>
      <p:sp>
        <p:nvSpPr>
          <p:cNvPr id="51" name="Text Box 180"/>
          <p:cNvSpPr txBox="1">
            <a:spLocks noChangeArrowheads="1"/>
          </p:cNvSpPr>
          <p:nvPr/>
        </p:nvSpPr>
        <p:spPr bwMode="auto">
          <a:xfrm>
            <a:off x="8970795" y="10502315"/>
            <a:ext cx="2567379" cy="29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518" tIns="23260" rIns="46518" bIns="2326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1.</a:t>
            </a:r>
            <a:r>
              <a:rPr lang="en-US" sz="1600" dirty="0">
                <a:latin typeface="Calibri" pitchFamily="34" charset="0"/>
              </a:rPr>
              <a:t> Label in 16pt Calibri.</a:t>
            </a:r>
          </a:p>
        </p:txBody>
      </p:sp>
      <p:sp>
        <p:nvSpPr>
          <p:cNvPr id="52" name="Text Box 181"/>
          <p:cNvSpPr txBox="1">
            <a:spLocks noChangeArrowheads="1"/>
          </p:cNvSpPr>
          <p:nvPr/>
        </p:nvSpPr>
        <p:spPr bwMode="auto">
          <a:xfrm>
            <a:off x="12586067" y="10502315"/>
            <a:ext cx="2567379" cy="29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518" tIns="23260" rIns="46518" bIns="2326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2.</a:t>
            </a:r>
            <a:r>
              <a:rPr lang="en-US" sz="1600" dirty="0">
                <a:latin typeface="Calibri" pitchFamily="34" charset="0"/>
              </a:rPr>
              <a:t> Label in 16pt Calibri.</a:t>
            </a:r>
          </a:p>
        </p:txBody>
      </p:sp>
      <p:sp>
        <p:nvSpPr>
          <p:cNvPr id="53" name="Text Box 180"/>
          <p:cNvSpPr txBox="1">
            <a:spLocks noChangeArrowheads="1"/>
          </p:cNvSpPr>
          <p:nvPr/>
        </p:nvSpPr>
        <p:spPr bwMode="auto">
          <a:xfrm>
            <a:off x="8887968" y="15855401"/>
            <a:ext cx="2490050" cy="29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518" tIns="23260" rIns="46518" bIns="2326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Table 1.</a:t>
            </a:r>
            <a:r>
              <a:rPr lang="en-US" sz="1600" dirty="0">
                <a:latin typeface="Calibri" pitchFamily="34" charset="0"/>
              </a:rPr>
              <a:t> Label in 16pt Calibri.</a:t>
            </a:r>
          </a:p>
        </p:txBody>
      </p:sp>
      <p:sp>
        <p:nvSpPr>
          <p:cNvPr id="37" name="Text Box 180"/>
          <p:cNvSpPr txBox="1">
            <a:spLocks noChangeArrowheads="1"/>
          </p:cNvSpPr>
          <p:nvPr/>
        </p:nvSpPr>
        <p:spPr bwMode="auto">
          <a:xfrm>
            <a:off x="24812489" y="3096790"/>
            <a:ext cx="2505567" cy="29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518" tIns="23260" rIns="46518" bIns="2326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Chart 1.</a:t>
            </a:r>
            <a:r>
              <a:rPr lang="en-US" sz="1600" dirty="0">
                <a:latin typeface="Calibri" pitchFamily="34" charset="0"/>
              </a:rPr>
              <a:t> Label in 16pt Calibri.</a:t>
            </a:r>
          </a:p>
        </p:txBody>
      </p:sp>
      <p:pic>
        <p:nvPicPr>
          <p:cNvPr id="6" name="Picture 5">
            <a:extLst>
              <a:ext uri="{FF2B5EF4-FFF2-40B4-BE49-F238E27FC236}">
                <a16:creationId xmlns:a16="http://schemas.microsoft.com/office/drawing/2014/main" id="{398DAD19-CC14-438E-B6EA-5F7276ED33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863" y="434764"/>
            <a:ext cx="1619823" cy="1619823"/>
          </a:xfrm>
          <a:prstGeom prst="rect">
            <a:avLst/>
          </a:prstGeom>
        </p:spPr>
      </p:pic>
      <p:pic>
        <p:nvPicPr>
          <p:cNvPr id="8" name="Picture 7">
            <a:extLst>
              <a:ext uri="{FF2B5EF4-FFF2-40B4-BE49-F238E27FC236}">
                <a16:creationId xmlns:a16="http://schemas.microsoft.com/office/drawing/2014/main" id="{3D1CF040-7B2A-47AC-8473-5AA204909B0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494691" y="8229904"/>
            <a:ext cx="2845367" cy="1897838"/>
          </a:xfrm>
          <a:prstGeom prst="rect">
            <a:avLst/>
          </a:prstGeom>
        </p:spPr>
      </p:pic>
      <p:pic>
        <p:nvPicPr>
          <p:cNvPr id="16" name="Picture 15">
            <a:extLst>
              <a:ext uri="{FF2B5EF4-FFF2-40B4-BE49-F238E27FC236}">
                <a16:creationId xmlns:a16="http://schemas.microsoft.com/office/drawing/2014/main" id="{E237AA4B-6DE2-4E5E-9EC0-5465C931A9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85354" y="7892997"/>
            <a:ext cx="2429910" cy="2393023"/>
          </a:xfrm>
          <a:prstGeom prst="rect">
            <a:avLst/>
          </a:prstGeom>
        </p:spPr>
      </p:pic>
      <p:pic>
        <p:nvPicPr>
          <p:cNvPr id="18" name="Picture 17">
            <a:extLst>
              <a:ext uri="{FF2B5EF4-FFF2-40B4-BE49-F238E27FC236}">
                <a16:creationId xmlns:a16="http://schemas.microsoft.com/office/drawing/2014/main" id="{31E09136-31EB-4F01-83A7-FF80EA24D57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993600" y="3662279"/>
            <a:ext cx="3272810" cy="3265985"/>
          </a:xfrm>
          <a:prstGeom prst="rect">
            <a:avLst/>
          </a:prstGeom>
        </p:spPr>
      </p:pic>
      <p:pic>
        <p:nvPicPr>
          <p:cNvPr id="20" name="Picture 19">
            <a:extLst>
              <a:ext uri="{FF2B5EF4-FFF2-40B4-BE49-F238E27FC236}">
                <a16:creationId xmlns:a16="http://schemas.microsoft.com/office/drawing/2014/main" id="{91A2B427-9F6F-442B-9C5A-73D66440F19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784550" y="3662279"/>
            <a:ext cx="3272803" cy="3265985"/>
          </a:xfrm>
          <a:prstGeom prst="rect">
            <a:avLst/>
          </a:prstGeom>
        </p:spPr>
      </p:pic>
      <p:pic>
        <p:nvPicPr>
          <p:cNvPr id="22" name="Picture 21">
            <a:extLst>
              <a:ext uri="{FF2B5EF4-FFF2-40B4-BE49-F238E27FC236}">
                <a16:creationId xmlns:a16="http://schemas.microsoft.com/office/drawing/2014/main" id="{4C5A0BD8-7657-4CD4-A743-D2568ED7B51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32333" y="13695166"/>
            <a:ext cx="3001320" cy="1869612"/>
          </a:xfrm>
          <a:prstGeom prst="rect">
            <a:avLst/>
          </a:prstGeom>
        </p:spPr>
      </p:pic>
      <p:pic>
        <p:nvPicPr>
          <p:cNvPr id="28" name="Picture 27">
            <a:extLst>
              <a:ext uri="{FF2B5EF4-FFF2-40B4-BE49-F238E27FC236}">
                <a16:creationId xmlns:a16="http://schemas.microsoft.com/office/drawing/2014/main" id="{473F08D4-72BB-4939-91F2-BEABFFE46A0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09677" y="11296419"/>
            <a:ext cx="3046632" cy="1897838"/>
          </a:xfrm>
          <a:prstGeom prst="rect">
            <a:avLst/>
          </a:prstGeom>
        </p:spPr>
      </p:pic>
      <p:pic>
        <p:nvPicPr>
          <p:cNvPr id="39" name="Picture 38">
            <a:extLst>
              <a:ext uri="{FF2B5EF4-FFF2-40B4-BE49-F238E27FC236}">
                <a16:creationId xmlns:a16="http://schemas.microsoft.com/office/drawing/2014/main" id="{ACBE110E-9506-49CD-BA10-E47AADA5FE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168690" y="12141130"/>
            <a:ext cx="4213930" cy="2603511"/>
          </a:xfrm>
          <a:prstGeom prst="rect">
            <a:avLst/>
          </a:prstGeom>
        </p:spPr>
      </p:pic>
      <p:pic>
        <p:nvPicPr>
          <p:cNvPr id="43" name="Picture 42">
            <a:extLst>
              <a:ext uri="{FF2B5EF4-FFF2-40B4-BE49-F238E27FC236}">
                <a16:creationId xmlns:a16="http://schemas.microsoft.com/office/drawing/2014/main" id="{74F5C469-3190-4F41-9344-4DA9A0C17A7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6878727" y="8207629"/>
            <a:ext cx="2720733" cy="2040550"/>
          </a:xfrm>
          <a:prstGeom prst="rect">
            <a:avLst/>
          </a:prstGeom>
        </p:spPr>
      </p:pic>
      <p:pic>
        <p:nvPicPr>
          <p:cNvPr id="47" name="Picture 46">
            <a:extLst>
              <a:ext uri="{FF2B5EF4-FFF2-40B4-BE49-F238E27FC236}">
                <a16:creationId xmlns:a16="http://schemas.microsoft.com/office/drawing/2014/main" id="{53E4CA4C-2044-470C-A259-AAD6EB6B5D5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121291" y="11449029"/>
            <a:ext cx="7478169" cy="4658375"/>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3450</TotalTime>
  <Words>933</Words>
  <Application>Microsoft Office PowerPoint</Application>
  <PresentationFormat>Custom</PresentationFormat>
  <Paragraphs>55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42x72</dc:title>
  <dc:creator>Jay Larson</dc:creator>
  <dc:description>Quality poster printing
www.genigraphics.com
1-800-790-4001</dc:description>
  <cp:lastModifiedBy>Angela Leef</cp:lastModifiedBy>
  <cp:revision>111</cp:revision>
  <cp:lastPrinted>2013-02-12T02:21:55Z</cp:lastPrinted>
  <dcterms:created xsi:type="dcterms:W3CDTF">2013-02-10T21:14:48Z</dcterms:created>
  <dcterms:modified xsi:type="dcterms:W3CDTF">2019-01-03T14:39:03Z</dcterms:modified>
</cp:coreProperties>
</file>