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79975" cy="21386800"/>
  <p:notesSz cx="6858000" cy="9144000"/>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6">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82" autoAdjust="0"/>
  </p:normalViewPr>
  <p:slideViewPr>
    <p:cSldViewPr>
      <p:cViewPr>
        <p:scale>
          <a:sx n="33" d="100"/>
          <a:sy n="33" d="100"/>
        </p:scale>
        <p:origin x="996" y="198"/>
      </p:cViewPr>
      <p:guideLst>
        <p:guide orient="horz" pos="6736"/>
        <p:guide pos="95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6643771"/>
            <a:ext cx="25737979" cy="4584300"/>
          </a:xfrm>
        </p:spPr>
        <p:txBody>
          <a:bodyPr/>
          <a:lstStyle/>
          <a:p>
            <a:r>
              <a:rPr lang="en-US"/>
              <a:t>Click to edit Master title style</a:t>
            </a:r>
            <a:endParaRPr lang="en-GB"/>
          </a:p>
        </p:txBody>
      </p:sp>
      <p:sp>
        <p:nvSpPr>
          <p:cNvPr id="3" name="Subtitle 2"/>
          <p:cNvSpPr>
            <a:spLocks noGrp="1"/>
          </p:cNvSpPr>
          <p:nvPr>
            <p:ph type="subTitle" idx="1"/>
          </p:nvPr>
        </p:nvSpPr>
        <p:spPr>
          <a:xfrm>
            <a:off x="4541996" y="12119186"/>
            <a:ext cx="21195983" cy="54655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9A230909-950A-47DB-9D57-C917A0047A48}" type="datetimeFigureOut">
              <a:rPr lang="en-GB" smtClean="0"/>
              <a:t>07/11/2019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D4224F-CB05-4821-87F2-4E2BA8016F6E}" type="slidenum">
              <a:rPr lang="en-GB" smtClean="0"/>
              <a:t>‹#›</a:t>
            </a:fld>
            <a:endParaRPr lang="en-GB"/>
          </a:p>
        </p:txBody>
      </p:sp>
    </p:spTree>
    <p:extLst>
      <p:ext uri="{BB962C8B-B14F-4D97-AF65-F5344CB8AC3E}">
        <p14:creationId xmlns:p14="http://schemas.microsoft.com/office/powerpoint/2010/main" val="2545908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A230909-950A-47DB-9D57-C917A0047A48}" type="datetimeFigureOut">
              <a:rPr lang="en-GB" smtClean="0"/>
              <a:t>07/11/2019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D4224F-CB05-4821-87F2-4E2BA8016F6E}" type="slidenum">
              <a:rPr lang="en-GB" smtClean="0"/>
              <a:t>‹#›</a:t>
            </a:fld>
            <a:endParaRPr lang="en-GB"/>
          </a:p>
        </p:txBody>
      </p:sp>
    </p:spTree>
    <p:extLst>
      <p:ext uri="{BB962C8B-B14F-4D97-AF65-F5344CB8AC3E}">
        <p14:creationId xmlns:p14="http://schemas.microsoft.com/office/powerpoint/2010/main" val="13619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98227" y="2673351"/>
            <a:ext cx="22557528" cy="5690275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5015123" y="2673351"/>
            <a:ext cx="67178439" cy="56902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A230909-950A-47DB-9D57-C917A0047A48}" type="datetimeFigureOut">
              <a:rPr lang="en-GB" smtClean="0"/>
              <a:t>07/11/2019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D4224F-CB05-4821-87F2-4E2BA8016F6E}" type="slidenum">
              <a:rPr lang="en-GB" smtClean="0"/>
              <a:t>‹#›</a:t>
            </a:fld>
            <a:endParaRPr lang="en-GB"/>
          </a:p>
        </p:txBody>
      </p:sp>
    </p:spTree>
    <p:extLst>
      <p:ext uri="{BB962C8B-B14F-4D97-AF65-F5344CB8AC3E}">
        <p14:creationId xmlns:p14="http://schemas.microsoft.com/office/powerpoint/2010/main" val="3017878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A230909-950A-47DB-9D57-C917A0047A48}" type="datetimeFigureOut">
              <a:rPr lang="en-GB" smtClean="0"/>
              <a:t>07/11/2019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D4224F-CB05-4821-87F2-4E2BA8016F6E}" type="slidenum">
              <a:rPr lang="en-GB" smtClean="0"/>
              <a:t>‹#›</a:t>
            </a:fld>
            <a:endParaRPr lang="en-GB"/>
          </a:p>
        </p:txBody>
      </p:sp>
    </p:spTree>
    <p:extLst>
      <p:ext uri="{BB962C8B-B14F-4D97-AF65-F5344CB8AC3E}">
        <p14:creationId xmlns:p14="http://schemas.microsoft.com/office/powerpoint/2010/main" val="202838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909" y="13743001"/>
            <a:ext cx="25737979" cy="4247656"/>
          </a:xfrm>
        </p:spPr>
        <p:txBody>
          <a:bodyPr anchor="t"/>
          <a:lstStyle>
            <a:lvl1pPr algn="l">
              <a:defRPr sz="12900" b="1" cap="all"/>
            </a:lvl1pPr>
          </a:lstStyle>
          <a:p>
            <a:r>
              <a:rPr lang="en-US"/>
              <a:t>Click to edit Master title style</a:t>
            </a:r>
            <a:endParaRPr lang="en-GB"/>
          </a:p>
        </p:txBody>
      </p:sp>
      <p:sp>
        <p:nvSpPr>
          <p:cNvPr id="3" name="Text Placeholder 2"/>
          <p:cNvSpPr>
            <a:spLocks noGrp="1"/>
          </p:cNvSpPr>
          <p:nvPr>
            <p:ph type="body" idx="1"/>
          </p:nvPr>
        </p:nvSpPr>
        <p:spPr>
          <a:xfrm>
            <a:off x="2391909" y="9064640"/>
            <a:ext cx="25737979" cy="4678361"/>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230909-950A-47DB-9D57-C917A0047A48}" type="datetimeFigureOut">
              <a:rPr lang="en-GB" smtClean="0"/>
              <a:t>07/11/2019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D4224F-CB05-4821-87F2-4E2BA8016F6E}" type="slidenum">
              <a:rPr lang="en-GB" smtClean="0"/>
              <a:t>‹#›</a:t>
            </a:fld>
            <a:endParaRPr lang="en-GB"/>
          </a:p>
        </p:txBody>
      </p:sp>
    </p:spTree>
    <p:extLst>
      <p:ext uri="{BB962C8B-B14F-4D97-AF65-F5344CB8AC3E}">
        <p14:creationId xmlns:p14="http://schemas.microsoft.com/office/powerpoint/2010/main" val="3132406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5015123" y="15559889"/>
            <a:ext cx="44867985" cy="44016211"/>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387773" y="15559889"/>
            <a:ext cx="44867982" cy="44016211"/>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9A230909-950A-47DB-9D57-C917A0047A48}" type="datetimeFigureOut">
              <a:rPr lang="en-GB" smtClean="0"/>
              <a:t>07/11/2019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D4224F-CB05-4821-87F2-4E2BA8016F6E}" type="slidenum">
              <a:rPr lang="en-GB" smtClean="0"/>
              <a:t>‹#›</a:t>
            </a:fld>
            <a:endParaRPr lang="en-GB"/>
          </a:p>
        </p:txBody>
      </p:sp>
    </p:spTree>
    <p:extLst>
      <p:ext uri="{BB962C8B-B14F-4D97-AF65-F5344CB8AC3E}">
        <p14:creationId xmlns:p14="http://schemas.microsoft.com/office/powerpoint/2010/main" val="4224861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99" y="856464"/>
            <a:ext cx="27251978" cy="3564467"/>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3999" y="4787278"/>
            <a:ext cx="13378914" cy="1995110"/>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4" name="Content Placeholder 3"/>
          <p:cNvSpPr>
            <a:spLocks noGrp="1"/>
          </p:cNvSpPr>
          <p:nvPr>
            <p:ph sz="half" idx="2"/>
          </p:nvPr>
        </p:nvSpPr>
        <p:spPr>
          <a:xfrm>
            <a:off x="1513999" y="6782388"/>
            <a:ext cx="13378914" cy="12322165"/>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81808" y="4787278"/>
            <a:ext cx="13384170" cy="1995110"/>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6" name="Content Placeholder 5"/>
          <p:cNvSpPr>
            <a:spLocks noGrp="1"/>
          </p:cNvSpPr>
          <p:nvPr>
            <p:ph sz="quarter" idx="4"/>
          </p:nvPr>
        </p:nvSpPr>
        <p:spPr>
          <a:xfrm>
            <a:off x="15381808" y="6782388"/>
            <a:ext cx="13384170" cy="12322165"/>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A230909-950A-47DB-9D57-C917A0047A48}" type="datetimeFigureOut">
              <a:rPr lang="en-GB" smtClean="0"/>
              <a:t>07/11/2019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6D4224F-CB05-4821-87F2-4E2BA8016F6E}" type="slidenum">
              <a:rPr lang="en-GB" smtClean="0"/>
              <a:t>‹#›</a:t>
            </a:fld>
            <a:endParaRPr lang="en-GB"/>
          </a:p>
        </p:txBody>
      </p:sp>
    </p:spTree>
    <p:extLst>
      <p:ext uri="{BB962C8B-B14F-4D97-AF65-F5344CB8AC3E}">
        <p14:creationId xmlns:p14="http://schemas.microsoft.com/office/powerpoint/2010/main" val="139562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9A230909-950A-47DB-9D57-C917A0047A48}" type="datetimeFigureOut">
              <a:rPr lang="en-GB" smtClean="0"/>
              <a:t>07/11/2019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6D4224F-CB05-4821-87F2-4E2BA8016F6E}" type="slidenum">
              <a:rPr lang="en-GB" smtClean="0"/>
              <a:t>‹#›</a:t>
            </a:fld>
            <a:endParaRPr lang="en-GB"/>
          </a:p>
        </p:txBody>
      </p:sp>
    </p:spTree>
    <p:extLst>
      <p:ext uri="{BB962C8B-B14F-4D97-AF65-F5344CB8AC3E}">
        <p14:creationId xmlns:p14="http://schemas.microsoft.com/office/powerpoint/2010/main" val="4149697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230909-950A-47DB-9D57-C917A0047A48}" type="datetimeFigureOut">
              <a:rPr lang="en-GB" smtClean="0"/>
              <a:t>07/11/2019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6D4224F-CB05-4821-87F2-4E2BA8016F6E}" type="slidenum">
              <a:rPr lang="en-GB" smtClean="0"/>
              <a:t>‹#›</a:t>
            </a:fld>
            <a:endParaRPr lang="en-GB"/>
          </a:p>
        </p:txBody>
      </p:sp>
    </p:spTree>
    <p:extLst>
      <p:ext uri="{BB962C8B-B14F-4D97-AF65-F5344CB8AC3E}">
        <p14:creationId xmlns:p14="http://schemas.microsoft.com/office/powerpoint/2010/main" val="1308184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000" y="851512"/>
            <a:ext cx="9961903" cy="3623874"/>
          </a:xfrm>
        </p:spPr>
        <p:txBody>
          <a:bodyPr anchor="b"/>
          <a:lstStyle>
            <a:lvl1pPr algn="l">
              <a:defRPr sz="6500" b="1"/>
            </a:lvl1pPr>
          </a:lstStyle>
          <a:p>
            <a:r>
              <a:rPr lang="en-US"/>
              <a:t>Click to edit Master title style</a:t>
            </a:r>
            <a:endParaRPr lang="en-GB"/>
          </a:p>
        </p:txBody>
      </p:sp>
      <p:sp>
        <p:nvSpPr>
          <p:cNvPr id="3" name="Content Placeholder 2"/>
          <p:cNvSpPr>
            <a:spLocks noGrp="1"/>
          </p:cNvSpPr>
          <p:nvPr>
            <p:ph idx="1"/>
          </p:nvPr>
        </p:nvSpPr>
        <p:spPr>
          <a:xfrm>
            <a:off x="11838629" y="851513"/>
            <a:ext cx="16927347" cy="18253041"/>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4000" y="4475387"/>
            <a:ext cx="9961903" cy="14629167"/>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4"/>
          <p:cNvSpPr>
            <a:spLocks noGrp="1"/>
          </p:cNvSpPr>
          <p:nvPr>
            <p:ph type="dt" sz="half" idx="10"/>
          </p:nvPr>
        </p:nvSpPr>
        <p:spPr/>
        <p:txBody>
          <a:bodyPr/>
          <a:lstStyle/>
          <a:p>
            <a:fld id="{9A230909-950A-47DB-9D57-C917A0047A48}" type="datetimeFigureOut">
              <a:rPr lang="en-GB" smtClean="0"/>
              <a:t>07/11/2019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D4224F-CB05-4821-87F2-4E2BA8016F6E}" type="slidenum">
              <a:rPr lang="en-GB" smtClean="0"/>
              <a:t>‹#›</a:t>
            </a:fld>
            <a:endParaRPr lang="en-GB"/>
          </a:p>
        </p:txBody>
      </p:sp>
    </p:spTree>
    <p:extLst>
      <p:ext uri="{BB962C8B-B14F-4D97-AF65-F5344CB8AC3E}">
        <p14:creationId xmlns:p14="http://schemas.microsoft.com/office/powerpoint/2010/main" val="587365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087" y="14970760"/>
            <a:ext cx="18167985" cy="1767383"/>
          </a:xfrm>
        </p:spPr>
        <p:txBody>
          <a:bodyPr anchor="b"/>
          <a:lstStyle>
            <a:lvl1pPr algn="l">
              <a:defRPr sz="6500" b="1"/>
            </a:lvl1pPr>
          </a:lstStyle>
          <a:p>
            <a:r>
              <a:rPr lang="en-US"/>
              <a:t>Click to edit Master title style</a:t>
            </a:r>
            <a:endParaRPr lang="en-GB"/>
          </a:p>
        </p:txBody>
      </p:sp>
      <p:sp>
        <p:nvSpPr>
          <p:cNvPr id="3" name="Picture Placeholder 2"/>
          <p:cNvSpPr>
            <a:spLocks noGrp="1"/>
          </p:cNvSpPr>
          <p:nvPr>
            <p:ph type="pic" idx="1"/>
          </p:nvPr>
        </p:nvSpPr>
        <p:spPr>
          <a:xfrm>
            <a:off x="5935087" y="1910950"/>
            <a:ext cx="18167985" cy="12832080"/>
          </a:xfrm>
        </p:spPr>
        <p:txBody>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endParaRPr lang="en-GB"/>
          </a:p>
        </p:txBody>
      </p:sp>
      <p:sp>
        <p:nvSpPr>
          <p:cNvPr id="4" name="Text Placeholder 3"/>
          <p:cNvSpPr>
            <a:spLocks noGrp="1"/>
          </p:cNvSpPr>
          <p:nvPr>
            <p:ph type="body" sz="half" idx="2"/>
          </p:nvPr>
        </p:nvSpPr>
        <p:spPr>
          <a:xfrm>
            <a:off x="5935087" y="16738143"/>
            <a:ext cx="18167985" cy="2509977"/>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4"/>
          <p:cNvSpPr>
            <a:spLocks noGrp="1"/>
          </p:cNvSpPr>
          <p:nvPr>
            <p:ph type="dt" sz="half" idx="10"/>
          </p:nvPr>
        </p:nvSpPr>
        <p:spPr/>
        <p:txBody>
          <a:bodyPr/>
          <a:lstStyle/>
          <a:p>
            <a:fld id="{9A230909-950A-47DB-9D57-C917A0047A48}" type="datetimeFigureOut">
              <a:rPr lang="en-GB" smtClean="0"/>
              <a:t>07/11/2019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D4224F-CB05-4821-87F2-4E2BA8016F6E}" type="slidenum">
              <a:rPr lang="en-GB" smtClean="0"/>
              <a:t>‹#›</a:t>
            </a:fld>
            <a:endParaRPr lang="en-GB"/>
          </a:p>
        </p:txBody>
      </p:sp>
    </p:spTree>
    <p:extLst>
      <p:ext uri="{BB962C8B-B14F-4D97-AF65-F5344CB8AC3E}">
        <p14:creationId xmlns:p14="http://schemas.microsoft.com/office/powerpoint/2010/main" val="1091698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999" y="856464"/>
            <a:ext cx="27251978" cy="3564467"/>
          </a:xfrm>
          <a:prstGeom prst="rect">
            <a:avLst/>
          </a:prstGeom>
        </p:spPr>
        <p:txBody>
          <a:bodyPr vert="horz" lIns="295232" tIns="147616" rIns="295232" bIns="147616"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1513999" y="4990255"/>
            <a:ext cx="27251978" cy="14114299"/>
          </a:xfrm>
          <a:prstGeom prst="rect">
            <a:avLst/>
          </a:prstGeom>
        </p:spPr>
        <p:txBody>
          <a:bodyPr vert="horz" lIns="295232" tIns="147616" rIns="295232" bIns="14761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1513999" y="19822397"/>
            <a:ext cx="7065328" cy="1138649"/>
          </a:xfrm>
          <a:prstGeom prst="rect">
            <a:avLst/>
          </a:prstGeom>
        </p:spPr>
        <p:txBody>
          <a:bodyPr vert="horz" lIns="295232" tIns="147616" rIns="295232" bIns="147616" rtlCol="0" anchor="ctr"/>
          <a:lstStyle>
            <a:lvl1pPr algn="l">
              <a:defRPr sz="3900">
                <a:solidFill>
                  <a:schemeClr val="tx1">
                    <a:tint val="75000"/>
                  </a:schemeClr>
                </a:solidFill>
              </a:defRPr>
            </a:lvl1pPr>
          </a:lstStyle>
          <a:p>
            <a:fld id="{9A230909-950A-47DB-9D57-C917A0047A48}" type="datetimeFigureOut">
              <a:rPr lang="en-GB" smtClean="0"/>
              <a:t>07/11/2019</a:t>
            </a:fld>
            <a:endParaRPr lang="en-GB"/>
          </a:p>
        </p:txBody>
      </p:sp>
      <p:sp>
        <p:nvSpPr>
          <p:cNvPr id="5" name="Footer Placeholder 4"/>
          <p:cNvSpPr>
            <a:spLocks noGrp="1"/>
          </p:cNvSpPr>
          <p:nvPr>
            <p:ph type="ftr" sz="quarter" idx="3"/>
          </p:nvPr>
        </p:nvSpPr>
        <p:spPr>
          <a:xfrm>
            <a:off x="10345658" y="19822397"/>
            <a:ext cx="9588659" cy="1138649"/>
          </a:xfrm>
          <a:prstGeom prst="rect">
            <a:avLst/>
          </a:prstGeom>
        </p:spPr>
        <p:txBody>
          <a:bodyPr vert="horz" lIns="295232" tIns="147616" rIns="295232" bIns="147616" rtlCol="0" anchor="ctr"/>
          <a:lstStyle>
            <a:lvl1pPr algn="ctr">
              <a:defRPr sz="3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700649" y="19822397"/>
            <a:ext cx="7065328" cy="1138649"/>
          </a:xfrm>
          <a:prstGeom prst="rect">
            <a:avLst/>
          </a:prstGeom>
        </p:spPr>
        <p:txBody>
          <a:bodyPr vert="horz" lIns="295232" tIns="147616" rIns="295232" bIns="147616" rtlCol="0" anchor="ctr"/>
          <a:lstStyle>
            <a:lvl1pPr algn="r">
              <a:defRPr sz="3900">
                <a:solidFill>
                  <a:schemeClr val="tx1">
                    <a:tint val="75000"/>
                  </a:schemeClr>
                </a:solidFill>
              </a:defRPr>
            </a:lvl1pPr>
          </a:lstStyle>
          <a:p>
            <a:fld id="{06D4224F-CB05-4821-87F2-4E2BA8016F6E}" type="slidenum">
              <a:rPr lang="en-GB" smtClean="0"/>
              <a:t>‹#›</a:t>
            </a:fld>
            <a:endParaRPr lang="en-GB"/>
          </a:p>
        </p:txBody>
      </p:sp>
    </p:spTree>
    <p:extLst>
      <p:ext uri="{BB962C8B-B14F-4D97-AF65-F5344CB8AC3E}">
        <p14:creationId xmlns:p14="http://schemas.microsoft.com/office/powerpoint/2010/main" val="303953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23" rtl="0" eaLnBrk="1" latinLnBrk="0" hangingPunct="1">
        <a:spcBef>
          <a:spcPct val="0"/>
        </a:spcBef>
        <a:buNone/>
        <a:defRPr sz="14200" kern="1200">
          <a:solidFill>
            <a:schemeClr val="tx1"/>
          </a:solidFill>
          <a:latin typeface="+mj-lt"/>
          <a:ea typeface="+mj-ea"/>
          <a:cs typeface="+mj-cs"/>
        </a:defRPr>
      </a:lvl1pPr>
    </p:titleStyle>
    <p:bodyStyle>
      <a:lvl1pPr marL="1107121" indent="-1107121" algn="l" defTabSz="2952323"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1pPr>
      <a:lvl2pPr marL="2398763" indent="-922601" algn="l" defTabSz="2952323" rtl="0" eaLnBrk="1" latinLnBrk="0" hangingPunct="1">
        <a:spcBef>
          <a:spcPct val="20000"/>
        </a:spcBef>
        <a:buFont typeface="Arial" panose="020B0604020202020204" pitchFamily="34" charset="0"/>
        <a:buChar char="–"/>
        <a:defRPr sz="9000" kern="1200">
          <a:solidFill>
            <a:schemeClr val="tx1"/>
          </a:solidFill>
          <a:latin typeface="+mn-lt"/>
          <a:ea typeface="+mn-ea"/>
          <a:cs typeface="+mn-cs"/>
        </a:defRPr>
      </a:lvl2pPr>
      <a:lvl3pPr marL="3690404" indent="-738081" algn="l" defTabSz="2952323"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3pPr>
      <a:lvl4pPr marL="5166566"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4pPr>
      <a:lvl5pPr marL="6642727"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7000">
              <a:schemeClr val="accent1">
                <a:lumMod val="5000"/>
                <a:lumOff val="95000"/>
              </a:schemeClr>
            </a:gs>
            <a:gs pos="3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1869" y="10657756"/>
            <a:ext cx="11476750" cy="5565815"/>
          </a:xfrm>
          <a:prstGeom prst="rect">
            <a:avLst/>
          </a:prstGeom>
          <a:ln w="50800">
            <a:solidFill>
              <a:schemeClr val="tx1"/>
            </a:solidFill>
          </a:ln>
          <a:effectLst>
            <a:outerShdw blurRad="190500" algn="tl" rotWithShape="0">
              <a:srgbClr val="000000">
                <a:alpha val="70000"/>
              </a:srgbClr>
            </a:outerShdw>
          </a:effectLst>
        </p:spPr>
      </p:pic>
      <p:graphicFrame>
        <p:nvGraphicFramePr>
          <p:cNvPr id="49" name="Table 48">
            <a:extLst>
              <a:ext uri="{FF2B5EF4-FFF2-40B4-BE49-F238E27FC236}">
                <a16:creationId xmlns:a16="http://schemas.microsoft.com/office/drawing/2014/main" id="{C2DF9ACA-7792-496C-8143-144D3AB9F7F1}"/>
              </a:ext>
            </a:extLst>
          </p:cNvPr>
          <p:cNvGraphicFramePr>
            <a:graphicFrameLocks noGrp="1"/>
          </p:cNvGraphicFramePr>
          <p:nvPr>
            <p:extLst>
              <p:ext uri="{D42A27DB-BD31-4B8C-83A1-F6EECF244321}">
                <p14:modId xmlns:p14="http://schemas.microsoft.com/office/powerpoint/2010/main" val="1883467947"/>
              </p:ext>
            </p:extLst>
          </p:nvPr>
        </p:nvGraphicFramePr>
        <p:xfrm>
          <a:off x="9163323" y="4788744"/>
          <a:ext cx="6249228" cy="3017520"/>
        </p:xfrm>
        <a:graphic>
          <a:graphicData uri="http://schemas.openxmlformats.org/drawingml/2006/table">
            <a:tbl>
              <a:tblPr firstRow="1" bandRow="1">
                <a:tableStyleId>{5C22544A-7EE6-4342-B048-85BDC9FD1C3A}</a:tableStyleId>
              </a:tblPr>
              <a:tblGrid>
                <a:gridCol w="3124614">
                  <a:extLst>
                    <a:ext uri="{9D8B030D-6E8A-4147-A177-3AD203B41FA5}">
                      <a16:colId xmlns:a16="http://schemas.microsoft.com/office/drawing/2014/main" val="4011628852"/>
                    </a:ext>
                  </a:extLst>
                </a:gridCol>
                <a:gridCol w="3124614">
                  <a:extLst>
                    <a:ext uri="{9D8B030D-6E8A-4147-A177-3AD203B41FA5}">
                      <a16:colId xmlns:a16="http://schemas.microsoft.com/office/drawing/2014/main" val="3205392189"/>
                    </a:ext>
                  </a:extLst>
                </a:gridCol>
              </a:tblGrid>
              <a:tr h="2923410">
                <a:tc>
                  <a:txBody>
                    <a:bodyPr/>
                    <a:lstStyle/>
                    <a:p>
                      <a:r>
                        <a:rPr lang="en-GB" sz="2400" b="0" dirty="0">
                          <a:solidFill>
                            <a:schemeClr val="tx1"/>
                          </a:solidFill>
                        </a:rPr>
                        <a:t>4 Current Model </a:t>
                      </a:r>
                      <a:br>
                        <a:rPr lang="en-GB" sz="2400" b="0" dirty="0">
                          <a:solidFill>
                            <a:schemeClr val="tx1"/>
                          </a:solidFill>
                        </a:rPr>
                      </a:br>
                      <a:r>
                        <a:rPr lang="en-GB" sz="2400" b="0" dirty="0">
                          <a:solidFill>
                            <a:schemeClr val="tx1"/>
                          </a:solidFill>
                        </a:rPr>
                        <a:t>Extraction methods:</a:t>
                      </a:r>
                    </a:p>
                    <a:p>
                      <a:pPr marL="342900" indent="-342900">
                        <a:buFont typeface="Arial" panose="020B0604020202020204" pitchFamily="34" charset="0"/>
                        <a:buChar char="•"/>
                      </a:pPr>
                      <a:r>
                        <a:rPr lang="en-GB" sz="2400" b="0" dirty="0">
                          <a:solidFill>
                            <a:schemeClr val="tx1"/>
                          </a:solidFill>
                        </a:rPr>
                        <a:t>Bayesian Rule Lists</a:t>
                      </a:r>
                    </a:p>
                    <a:p>
                      <a:pPr marL="342900" indent="-342900">
                        <a:buFont typeface="Arial" panose="020B0604020202020204" pitchFamily="34" charset="0"/>
                        <a:buChar char="•"/>
                      </a:pPr>
                      <a:r>
                        <a:rPr lang="en-GB" sz="2400" b="0" dirty="0">
                          <a:solidFill>
                            <a:schemeClr val="tx1"/>
                          </a:solidFill>
                        </a:rPr>
                        <a:t>Logistic Regression</a:t>
                      </a:r>
                    </a:p>
                    <a:p>
                      <a:pPr marL="342900" indent="-342900">
                        <a:buFont typeface="Arial" panose="020B0604020202020204" pitchFamily="34" charset="0"/>
                        <a:buChar char="•"/>
                      </a:pPr>
                      <a:r>
                        <a:rPr lang="en-GB" sz="2400" b="0" dirty="0">
                          <a:solidFill>
                            <a:schemeClr val="tx1"/>
                          </a:solidFill>
                        </a:rPr>
                        <a:t>Decision Tree</a:t>
                      </a:r>
                    </a:p>
                    <a:p>
                      <a:pPr marL="342900" indent="-342900">
                        <a:buFont typeface="Arial" panose="020B0604020202020204" pitchFamily="34" charset="0"/>
                        <a:buChar char="•"/>
                      </a:pPr>
                      <a:r>
                        <a:rPr lang="en-GB" sz="2400" b="0" dirty="0">
                          <a:solidFill>
                            <a:schemeClr val="tx1"/>
                          </a:solidFill>
                        </a:rPr>
                        <a:t>Simplified Decision Tree</a:t>
                      </a:r>
                    </a:p>
                    <a:p>
                      <a:pPr marL="342900" indent="-342900">
                        <a:buFont typeface="Arial" panose="020B0604020202020204" pitchFamily="34" charset="0"/>
                        <a:buChar char="•"/>
                      </a:pPr>
                      <a:endParaRPr lang="en-GB" sz="2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400" b="0" dirty="0">
                          <a:solidFill>
                            <a:schemeClr val="tx1"/>
                          </a:solidFill>
                        </a:rPr>
                        <a:t>3 Black-Box Models :</a:t>
                      </a:r>
                    </a:p>
                    <a:p>
                      <a:pPr marL="342900" indent="-342900">
                        <a:buFont typeface="Arial" panose="020B0604020202020204" pitchFamily="34" charset="0"/>
                        <a:buChar char="•"/>
                      </a:pPr>
                      <a:r>
                        <a:rPr lang="en-GB" sz="2400" b="0" dirty="0">
                          <a:solidFill>
                            <a:schemeClr val="tx1"/>
                          </a:solidFill>
                        </a:rPr>
                        <a:t>Random Forests</a:t>
                      </a:r>
                    </a:p>
                    <a:p>
                      <a:pPr marL="342900" indent="-342900">
                        <a:buFont typeface="Arial" panose="020B0604020202020204" pitchFamily="34" charset="0"/>
                        <a:buChar char="•"/>
                      </a:pPr>
                      <a:r>
                        <a:rPr lang="en-GB" sz="2400" b="0" dirty="0">
                          <a:solidFill>
                            <a:schemeClr val="tx1"/>
                          </a:solidFill>
                        </a:rPr>
                        <a:t>Gradient Boosting</a:t>
                      </a:r>
                    </a:p>
                    <a:p>
                      <a:pPr marL="342900" indent="-342900">
                        <a:buFont typeface="Arial" panose="020B0604020202020204" pitchFamily="34" charset="0"/>
                        <a:buChar char="•"/>
                      </a:pPr>
                      <a:r>
                        <a:rPr lang="en-GB" sz="2400" b="0" dirty="0">
                          <a:solidFill>
                            <a:schemeClr val="tx1"/>
                          </a:solidFill>
                        </a:rPr>
                        <a:t>Deep Neural Network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9597202"/>
                  </a:ext>
                </a:extLst>
              </a:tr>
            </a:tbl>
          </a:graphicData>
        </a:graphic>
      </p:graphicFrame>
      <p:sp>
        <p:nvSpPr>
          <p:cNvPr id="50" name="TextBox 49">
            <a:extLst>
              <a:ext uri="{FF2B5EF4-FFF2-40B4-BE49-F238E27FC236}">
                <a16:creationId xmlns:a16="http://schemas.microsoft.com/office/drawing/2014/main" id="{AB631D38-65D0-4001-8246-58C8348CC325}"/>
              </a:ext>
            </a:extLst>
          </p:cNvPr>
          <p:cNvSpPr txBox="1"/>
          <p:nvPr/>
        </p:nvSpPr>
        <p:spPr>
          <a:xfrm>
            <a:off x="9236664" y="7569761"/>
            <a:ext cx="5903323" cy="1323439"/>
          </a:xfrm>
          <a:prstGeom prst="rect">
            <a:avLst/>
          </a:prstGeom>
          <a:noFill/>
        </p:spPr>
        <p:txBody>
          <a:bodyPr wrap="square" rtlCol="0">
            <a:spAutoFit/>
          </a:bodyPr>
          <a:lstStyle/>
          <a:p>
            <a:pPr algn="just"/>
            <a:r>
              <a:rPr lang="en-GB" sz="2000" dirty="0">
                <a:cs typeface="Arial" panose="020B0604020202020204" pitchFamily="34" charset="0"/>
              </a:rPr>
              <a:t>A broad range of 30 datasets from the OpenML repository [7] were used for comparison. The datasets were restricted to less than 15000 instances, less than 5 classes, and no missing values. </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51110" y="5220792"/>
            <a:ext cx="5205501" cy="4848144"/>
          </a:xfrm>
          <a:prstGeom prst="rect">
            <a:avLst/>
          </a:prstGeom>
          <a:ln w="50800">
            <a:solidFill>
              <a:schemeClr val="tx1"/>
            </a:solidFill>
          </a:ln>
          <a:effectLst>
            <a:outerShdw blurRad="190500" algn="tl" rotWithShape="0">
              <a:srgbClr val="000000">
                <a:alpha val="70000"/>
              </a:srgbClr>
            </a:outerShdw>
          </a:effectLst>
        </p:spPr>
      </p:pic>
      <p:sp>
        <p:nvSpPr>
          <p:cNvPr id="15" name="TextBox 14"/>
          <p:cNvSpPr txBox="1"/>
          <p:nvPr/>
        </p:nvSpPr>
        <p:spPr>
          <a:xfrm>
            <a:off x="5578677" y="693971"/>
            <a:ext cx="19036354" cy="2646878"/>
          </a:xfrm>
          <a:prstGeom prst="rect">
            <a:avLst/>
          </a:prstGeom>
          <a:noFill/>
        </p:spPr>
        <p:txBody>
          <a:bodyPr wrap="square" rtlCol="0">
            <a:spAutoFit/>
          </a:bodyPr>
          <a:lstStyle/>
          <a:p>
            <a:pPr algn="ctr"/>
            <a:r>
              <a:rPr lang="en-GB" dirty="0">
                <a:latin typeface="Arial" panose="020B0604020202020204" pitchFamily="34" charset="0"/>
                <a:cs typeface="Arial" panose="020B0604020202020204" pitchFamily="34" charset="0"/>
              </a:rPr>
              <a:t>What’s inside the black-box? </a:t>
            </a:r>
          </a:p>
          <a:p>
            <a:pPr algn="ctr"/>
            <a:r>
              <a:rPr lang="en-GB" sz="5400" dirty="0">
                <a:latin typeface="Arial" panose="020B0604020202020204" pitchFamily="34" charset="0"/>
                <a:cs typeface="Arial" panose="020B0604020202020204" pitchFamily="34" charset="0"/>
              </a:rPr>
              <a:t>A genetic programming method for interpreting complex machine learning models</a:t>
            </a:r>
          </a:p>
        </p:txBody>
      </p:sp>
      <p:grpSp>
        <p:nvGrpSpPr>
          <p:cNvPr id="18" name="Group 17">
            <a:extLst>
              <a:ext uri="{FF2B5EF4-FFF2-40B4-BE49-F238E27FC236}">
                <a16:creationId xmlns:a16="http://schemas.microsoft.com/office/drawing/2014/main" id="{557485EC-29E9-4296-B347-C2AA24559AC8}"/>
              </a:ext>
            </a:extLst>
          </p:cNvPr>
          <p:cNvGrpSpPr/>
          <p:nvPr/>
        </p:nvGrpSpPr>
        <p:grpSpPr>
          <a:xfrm>
            <a:off x="23852955" y="323156"/>
            <a:ext cx="6986819" cy="3079249"/>
            <a:chOff x="23641592" y="682158"/>
            <a:chExt cx="6986819" cy="3079249"/>
          </a:xfrm>
        </p:grpSpPr>
        <p:sp>
          <p:nvSpPr>
            <p:cNvPr id="2" name="TextBox 1">
              <a:extLst>
                <a:ext uri="{FF2B5EF4-FFF2-40B4-BE49-F238E27FC236}">
                  <a16:creationId xmlns:a16="http://schemas.microsoft.com/office/drawing/2014/main" id="{BAA79BF9-B418-4D06-8920-B601CB11E9E2}"/>
                </a:ext>
              </a:extLst>
            </p:cNvPr>
            <p:cNvSpPr txBox="1"/>
            <p:nvPr/>
          </p:nvSpPr>
          <p:spPr>
            <a:xfrm>
              <a:off x="23803518" y="682158"/>
              <a:ext cx="4351661" cy="1200329"/>
            </a:xfrm>
            <a:prstGeom prst="rect">
              <a:avLst/>
            </a:prstGeom>
            <a:noFill/>
          </p:spPr>
          <p:txBody>
            <a:bodyPr wrap="square" rtlCol="0">
              <a:spAutoFit/>
            </a:bodyPr>
            <a:lstStyle/>
            <a:p>
              <a:r>
                <a:rPr lang="en-GB" sz="3600" dirty="0">
                  <a:latin typeface="Arial" panose="020B0604020202020204" pitchFamily="34" charset="0"/>
                  <a:cs typeface="Arial" panose="020B0604020202020204" pitchFamily="34" charset="0"/>
                </a:rPr>
                <a:t>Morgan Jones</a:t>
              </a:r>
            </a:p>
            <a:p>
              <a:r>
                <a:rPr lang="en-GB" sz="3600" dirty="0">
                  <a:latin typeface="Arial" panose="020B0604020202020204" pitchFamily="34" charset="0"/>
                  <a:cs typeface="Arial" panose="020B0604020202020204" pitchFamily="34" charset="0"/>
                </a:rPr>
                <a:t>mwj7@aber.ac.uk</a:t>
              </a:r>
            </a:p>
          </p:txBody>
        </p:sp>
        <p:sp>
          <p:nvSpPr>
            <p:cNvPr id="24" name="TextBox 23">
              <a:extLst>
                <a:ext uri="{FF2B5EF4-FFF2-40B4-BE49-F238E27FC236}">
                  <a16:creationId xmlns:a16="http://schemas.microsoft.com/office/drawing/2014/main" id="{2C8C74B7-6083-4A35-99C8-E9EC5729A6F3}"/>
                </a:ext>
              </a:extLst>
            </p:cNvPr>
            <p:cNvSpPr txBox="1"/>
            <p:nvPr/>
          </p:nvSpPr>
          <p:spPr>
            <a:xfrm>
              <a:off x="23819046" y="2376412"/>
              <a:ext cx="6809365" cy="1384995"/>
            </a:xfrm>
            <a:prstGeom prst="rect">
              <a:avLst/>
            </a:prstGeom>
            <a:noFill/>
          </p:spPr>
          <p:txBody>
            <a:bodyPr wrap="square" rtlCol="0">
              <a:spAutoFit/>
            </a:bodyPr>
            <a:lstStyle/>
            <a:p>
              <a:r>
                <a:rPr lang="en-GB" sz="2800" dirty="0">
                  <a:latin typeface="Arial" panose="020B0604020202020204" pitchFamily="34" charset="0"/>
                  <a:cs typeface="Arial" panose="020B0604020202020204" pitchFamily="34" charset="0"/>
                </a:rPr>
                <a:t>Department of Computer Science,</a:t>
              </a:r>
            </a:p>
            <a:p>
              <a:r>
                <a:rPr lang="en-GB" sz="2800" dirty="0">
                  <a:latin typeface="Arial" panose="020B0604020202020204" pitchFamily="34" charset="0"/>
                  <a:cs typeface="Arial" panose="020B0604020202020204" pitchFamily="34" charset="0"/>
                </a:rPr>
                <a:t>Aberystwyth University,</a:t>
              </a:r>
            </a:p>
            <a:p>
              <a:r>
                <a:rPr lang="en-GB" sz="2800" dirty="0">
                  <a:latin typeface="Arial" panose="020B0604020202020204" pitchFamily="34" charset="0"/>
                  <a:cs typeface="Arial" panose="020B0604020202020204" pitchFamily="34" charset="0"/>
                </a:rPr>
                <a:t>Aberystwyth, Wales, UK</a:t>
              </a:r>
              <a:endParaRPr lang="en-GB" sz="2800" dirty="0"/>
            </a:p>
          </p:txBody>
        </p:sp>
        <p:cxnSp>
          <p:nvCxnSpPr>
            <p:cNvPr id="26" name="Straight Connector 25">
              <a:extLst>
                <a:ext uri="{FF2B5EF4-FFF2-40B4-BE49-F238E27FC236}">
                  <a16:creationId xmlns:a16="http://schemas.microsoft.com/office/drawing/2014/main" id="{D279BB3C-2292-425E-9A9E-2CD4F91C6818}"/>
                </a:ext>
              </a:extLst>
            </p:cNvPr>
            <p:cNvCxnSpPr>
              <a:cxnSpLocks/>
            </p:cNvCxnSpPr>
            <p:nvPr/>
          </p:nvCxnSpPr>
          <p:spPr>
            <a:xfrm>
              <a:off x="23641592" y="752787"/>
              <a:ext cx="0" cy="2895099"/>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66" name="Picture 65">
            <a:extLst>
              <a:ext uri="{FF2B5EF4-FFF2-40B4-BE49-F238E27FC236}">
                <a16:creationId xmlns:a16="http://schemas.microsoft.com/office/drawing/2014/main" id="{34DBCCFB-7179-436E-8F20-444FD33AA5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488" y="323156"/>
            <a:ext cx="6241873" cy="1560468"/>
          </a:xfrm>
          <a:prstGeom prst="rect">
            <a:avLst/>
          </a:prstGeom>
        </p:spPr>
      </p:pic>
      <p:grpSp>
        <p:nvGrpSpPr>
          <p:cNvPr id="12" name="Group 11">
            <a:extLst>
              <a:ext uri="{FF2B5EF4-FFF2-40B4-BE49-F238E27FC236}">
                <a16:creationId xmlns:a16="http://schemas.microsoft.com/office/drawing/2014/main" id="{9B935EC3-6C15-4C2C-BE96-43424093F152}"/>
              </a:ext>
            </a:extLst>
          </p:cNvPr>
          <p:cNvGrpSpPr/>
          <p:nvPr/>
        </p:nvGrpSpPr>
        <p:grpSpPr>
          <a:xfrm>
            <a:off x="9226902" y="16751609"/>
            <a:ext cx="11313685" cy="3729920"/>
            <a:chOff x="7481073" y="16636001"/>
            <a:chExt cx="11313685" cy="3729920"/>
          </a:xfrm>
        </p:grpSpPr>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92196" y="16773384"/>
              <a:ext cx="2239991" cy="176841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93756" y="16730012"/>
              <a:ext cx="2612148" cy="173038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267473" y="16636001"/>
              <a:ext cx="3387250" cy="176841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2" name="Rectangle: Rounded Corners 71">
              <a:extLst>
                <a:ext uri="{FF2B5EF4-FFF2-40B4-BE49-F238E27FC236}">
                  <a16:creationId xmlns:a16="http://schemas.microsoft.com/office/drawing/2014/main" id="{C3DA56A2-AAC8-4D9C-86C2-3CBFBA5B9F51}"/>
                </a:ext>
              </a:extLst>
            </p:cNvPr>
            <p:cNvSpPr/>
            <p:nvPr/>
          </p:nvSpPr>
          <p:spPr>
            <a:xfrm>
              <a:off x="11255911" y="18755537"/>
              <a:ext cx="3862252" cy="1502582"/>
            </a:xfrm>
            <a:prstGeom prst="roundRect">
              <a:avLst/>
            </a:prstGeom>
            <a:no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Method not dominated on any dataset.</a:t>
              </a:r>
            </a:p>
          </p:txBody>
        </p:sp>
        <p:sp>
          <p:nvSpPr>
            <p:cNvPr id="73" name="Rectangle: Rounded Corners 72">
              <a:extLst>
                <a:ext uri="{FF2B5EF4-FFF2-40B4-BE49-F238E27FC236}">
                  <a16:creationId xmlns:a16="http://schemas.microsoft.com/office/drawing/2014/main" id="{0ADF44AD-849F-4892-8B70-663B1D7467AB}"/>
                </a:ext>
              </a:extLst>
            </p:cNvPr>
            <p:cNvSpPr/>
            <p:nvPr/>
          </p:nvSpPr>
          <p:spPr>
            <a:xfrm>
              <a:off x="15407507" y="18979229"/>
              <a:ext cx="3387251" cy="1386692"/>
            </a:xfrm>
            <a:prstGeom prst="roundRect">
              <a:avLst/>
            </a:prstGeom>
            <a:no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Significantly simpler interpretable models with equivalent accuracy.</a:t>
              </a:r>
            </a:p>
          </p:txBody>
        </p:sp>
        <p:sp>
          <p:nvSpPr>
            <p:cNvPr id="74" name="Rectangle: Rounded Corners 73">
              <a:extLst>
                <a:ext uri="{FF2B5EF4-FFF2-40B4-BE49-F238E27FC236}">
                  <a16:creationId xmlns:a16="http://schemas.microsoft.com/office/drawing/2014/main" id="{FFB1679C-AA47-49DD-AE64-D6989F3A84C1}"/>
                </a:ext>
              </a:extLst>
            </p:cNvPr>
            <p:cNvSpPr/>
            <p:nvPr/>
          </p:nvSpPr>
          <p:spPr>
            <a:xfrm>
              <a:off x="7481073" y="18957223"/>
              <a:ext cx="3774838" cy="1093981"/>
            </a:xfrm>
            <a:prstGeom prst="roundRect">
              <a:avLst/>
            </a:prstGeom>
            <a:no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Pareto front of trees to choose from.</a:t>
              </a:r>
            </a:p>
          </p:txBody>
        </p:sp>
      </p:grpSp>
      <p:grpSp>
        <p:nvGrpSpPr>
          <p:cNvPr id="20" name="Group 19">
            <a:extLst>
              <a:ext uri="{FF2B5EF4-FFF2-40B4-BE49-F238E27FC236}">
                <a16:creationId xmlns:a16="http://schemas.microsoft.com/office/drawing/2014/main" id="{9C2ADA43-CD9A-48A8-A8D6-A44352BB99B3}"/>
              </a:ext>
            </a:extLst>
          </p:cNvPr>
          <p:cNvGrpSpPr/>
          <p:nvPr/>
        </p:nvGrpSpPr>
        <p:grpSpPr>
          <a:xfrm>
            <a:off x="21835758" y="4495900"/>
            <a:ext cx="7719569" cy="8334774"/>
            <a:chOff x="21932480" y="4380813"/>
            <a:chExt cx="7719569" cy="8334774"/>
          </a:xfrm>
        </p:grpSpPr>
        <p:grpSp>
          <p:nvGrpSpPr>
            <p:cNvPr id="19" name="Group 18">
              <a:extLst>
                <a:ext uri="{FF2B5EF4-FFF2-40B4-BE49-F238E27FC236}">
                  <a16:creationId xmlns:a16="http://schemas.microsoft.com/office/drawing/2014/main" id="{E0BCB481-AB7A-4F6A-B76E-91E24FEC2F43}"/>
                </a:ext>
              </a:extLst>
            </p:cNvPr>
            <p:cNvGrpSpPr/>
            <p:nvPr/>
          </p:nvGrpSpPr>
          <p:grpSpPr>
            <a:xfrm>
              <a:off x="21991865" y="9095233"/>
              <a:ext cx="7600798" cy="3620354"/>
              <a:chOff x="16715682" y="11142333"/>
              <a:chExt cx="7600798" cy="3620354"/>
            </a:xfrm>
          </p:grpSpPr>
          <p:pic>
            <p:nvPicPr>
              <p:cNvPr id="33" name="Picture 32">
                <a:extLst>
                  <a:ext uri="{FF2B5EF4-FFF2-40B4-BE49-F238E27FC236}">
                    <a16:creationId xmlns:a16="http://schemas.microsoft.com/office/drawing/2014/main" id="{6F11D0CB-825E-4885-9722-BA944FB1ACF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715682" y="11142333"/>
                <a:ext cx="7600798" cy="3620354"/>
              </a:xfrm>
              <a:prstGeom prst="rect">
                <a:avLst/>
              </a:prstGeom>
              <a:ln>
                <a:noFill/>
              </a:ln>
              <a:effectLst>
                <a:outerShdw blurRad="190500" algn="tl" rotWithShape="0">
                  <a:srgbClr val="000000">
                    <a:alpha val="70000"/>
                  </a:srgbClr>
                </a:outerShdw>
              </a:effectLst>
            </p:spPr>
          </p:pic>
          <p:sp>
            <p:nvSpPr>
              <p:cNvPr id="34" name="Oval 33">
                <a:extLst>
                  <a:ext uri="{FF2B5EF4-FFF2-40B4-BE49-F238E27FC236}">
                    <a16:creationId xmlns:a16="http://schemas.microsoft.com/office/drawing/2014/main" id="{19A11B2C-F2A5-4B4E-A7C5-518D1887D03C}"/>
                  </a:ext>
                </a:extLst>
              </p:cNvPr>
              <p:cNvSpPr/>
              <p:nvPr/>
            </p:nvSpPr>
            <p:spPr>
              <a:xfrm>
                <a:off x="16731586" y="11918361"/>
                <a:ext cx="1886846" cy="21855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 name="TextBox 15">
              <a:extLst>
                <a:ext uri="{FF2B5EF4-FFF2-40B4-BE49-F238E27FC236}">
                  <a16:creationId xmlns:a16="http://schemas.microsoft.com/office/drawing/2014/main" id="{BF577F88-3CC3-4D85-B555-900354B33CB1}"/>
                </a:ext>
              </a:extLst>
            </p:cNvPr>
            <p:cNvSpPr txBox="1"/>
            <p:nvPr/>
          </p:nvSpPr>
          <p:spPr>
            <a:xfrm>
              <a:off x="21932480" y="4380813"/>
              <a:ext cx="7719569" cy="4708981"/>
            </a:xfrm>
            <a:prstGeom prst="rect">
              <a:avLst/>
            </a:prstGeom>
            <a:noFill/>
          </p:spPr>
          <p:txBody>
            <a:bodyPr wrap="square" rtlCol="0">
              <a:spAutoFit/>
            </a:bodyPr>
            <a:lstStyle/>
            <a:p>
              <a:pPr algn="just"/>
              <a:r>
                <a:rPr lang="en-GB" sz="2000" dirty="0"/>
                <a:t>The proposed method’s resulting tree and the Bayesian rule list are by far the simplest interpretable models, both condense a 200 layer neural-network into small human readable form. Although the BRL just predicts 1 class so is considered overly simplistic.</a:t>
              </a:r>
            </a:p>
            <a:p>
              <a:endParaRPr lang="en-GB" sz="2000" dirty="0"/>
            </a:p>
            <a:p>
              <a:pPr algn="just"/>
              <a:r>
                <a:rPr lang="en-GB" sz="2000" dirty="0"/>
                <a:t>Looking into our evolved tree we can see its splitting points make sense when considering the hill-valley dataset, which "when plotted in order the Y coordinate will create either a Hill or a Valley [13]. We can see the tree is checking the first point, and comparing to the point at 30\%, or the point at 70\%, where the tree is trying to distinguish between classes by finding the common points for the hills/valleys and checking if these are high or low relative to the training data (e.g. a high point at the start, a low point at 30\%, then a high point at 57\% indicates a valley based on this tree).</a:t>
              </a:r>
            </a:p>
            <a:p>
              <a:endParaRPr lang="en-GB" sz="2000" dirty="0"/>
            </a:p>
          </p:txBody>
        </p:sp>
      </p:grpSp>
      <p:sp>
        <p:nvSpPr>
          <p:cNvPr id="17" name="TextBox 16">
            <a:extLst>
              <a:ext uri="{FF2B5EF4-FFF2-40B4-BE49-F238E27FC236}">
                <a16:creationId xmlns:a16="http://schemas.microsoft.com/office/drawing/2014/main" id="{69DF8469-B30D-4B1A-B048-65D4DA5020A7}"/>
              </a:ext>
            </a:extLst>
          </p:cNvPr>
          <p:cNvSpPr txBox="1"/>
          <p:nvPr/>
        </p:nvSpPr>
        <p:spPr>
          <a:xfrm>
            <a:off x="21836927" y="13258076"/>
            <a:ext cx="7718400" cy="2763916"/>
          </a:xfrm>
          <a:prstGeom prst="rect">
            <a:avLst/>
          </a:prstGeom>
          <a:noFill/>
        </p:spPr>
        <p:txBody>
          <a:bodyPr wrap="square" rtlCol="0">
            <a:noAutofit/>
          </a:bodyPr>
          <a:lstStyle/>
          <a:p>
            <a:pPr algn="just"/>
            <a:r>
              <a:rPr lang="en-GB" sz="2000" dirty="0"/>
              <a:t>Datasets of particular difficulty:</a:t>
            </a:r>
          </a:p>
          <a:p>
            <a:pPr algn="just"/>
            <a:endParaRPr lang="en-GB" sz="2000" dirty="0"/>
          </a:p>
          <a:p>
            <a:pPr marL="342900" indent="-342900">
              <a:buFont typeface="Arial" panose="020B0604020202020204" pitchFamily="34" charset="0"/>
              <a:buChar char="•"/>
            </a:pPr>
            <a:r>
              <a:rPr lang="en-GB" sz="2000" dirty="0"/>
              <a:t>Autonuniv-Au7-500 and GesturePhase datasets have 5 classes. Perhaps relax push for simple trees on datasets with many classes.</a:t>
            </a:r>
          </a:p>
          <a:p>
            <a:pPr marL="342900" indent="-342900">
              <a:buFont typeface="Arial" panose="020B0604020202020204" pitchFamily="34" charset="0"/>
              <a:buChar char="•"/>
            </a:pPr>
            <a:r>
              <a:rPr lang="en-GB" sz="2000" dirty="0"/>
              <a:t>onks-Problems-2 is entirely categorical features. Combining categorical features into a single branch for future work.</a:t>
            </a:r>
          </a:p>
          <a:p>
            <a:pPr marL="342900" indent="-342900">
              <a:buFont typeface="Arial" panose="020B0604020202020204" pitchFamily="34" charset="0"/>
              <a:buChar char="•"/>
            </a:pPr>
            <a:r>
              <a:rPr lang="en-GB" sz="2000" dirty="0"/>
              <a:t>For </a:t>
            </a:r>
            <a:r>
              <a:rPr lang="en-GB" sz="2000" dirty="0" err="1"/>
              <a:t>eeg</a:t>
            </a:r>
            <a:r>
              <a:rPr lang="en-GB" sz="2000" dirty="0"/>
              <a:t>-eye-state, the data is sequential/time-series. The proposed method is not designed for such datasets</a:t>
            </a:r>
          </a:p>
          <a:p>
            <a:endParaRPr lang="en-GB" sz="2000" dirty="0"/>
          </a:p>
        </p:txBody>
      </p:sp>
      <p:sp>
        <p:nvSpPr>
          <p:cNvPr id="21" name="TextBox 20">
            <a:extLst>
              <a:ext uri="{FF2B5EF4-FFF2-40B4-BE49-F238E27FC236}">
                <a16:creationId xmlns:a16="http://schemas.microsoft.com/office/drawing/2014/main" id="{1A85E672-1FA0-4A79-8499-3FAFE1E3CC07}"/>
              </a:ext>
            </a:extLst>
          </p:cNvPr>
          <p:cNvSpPr txBox="1"/>
          <p:nvPr/>
        </p:nvSpPr>
        <p:spPr>
          <a:xfrm>
            <a:off x="12295480" y="3708624"/>
            <a:ext cx="6012859" cy="830997"/>
          </a:xfrm>
          <a:prstGeom prst="rect">
            <a:avLst/>
          </a:prstGeom>
          <a:noFill/>
        </p:spPr>
        <p:txBody>
          <a:bodyPr wrap="square" rtlCol="0">
            <a:spAutoFit/>
          </a:bodyPr>
          <a:lstStyle/>
          <a:p>
            <a:r>
              <a:rPr lang="en-GB" sz="4800" dirty="0"/>
              <a:t>Experiments &amp; Results</a:t>
            </a:r>
          </a:p>
        </p:txBody>
      </p:sp>
      <p:sp>
        <p:nvSpPr>
          <p:cNvPr id="22" name="TextBox 21">
            <a:extLst>
              <a:ext uri="{FF2B5EF4-FFF2-40B4-BE49-F238E27FC236}">
                <a16:creationId xmlns:a16="http://schemas.microsoft.com/office/drawing/2014/main" id="{F15A1C0B-3F85-424C-ABB9-3754AA2BDBD9}"/>
              </a:ext>
            </a:extLst>
          </p:cNvPr>
          <p:cNvSpPr txBox="1"/>
          <p:nvPr/>
        </p:nvSpPr>
        <p:spPr>
          <a:xfrm>
            <a:off x="634068" y="8749184"/>
            <a:ext cx="7718400" cy="2404823"/>
          </a:xfrm>
          <a:prstGeom prst="rect">
            <a:avLst/>
          </a:prstGeom>
          <a:noFill/>
        </p:spPr>
        <p:txBody>
          <a:bodyPr wrap="square" rtlCol="0">
            <a:noAutofit/>
          </a:bodyPr>
          <a:lstStyle/>
          <a:p>
            <a:pPr algn="just"/>
            <a:r>
              <a:rPr lang="en-GB" sz="2400" dirty="0"/>
              <a:t>We propose a novel model agnostic approach to XAI model extraction. We use NSGA-II paired with strongly typed GP (STGP) to evolve decision tree-like structures which simultaneously balance the complexity and accuracy of the trees. Complexity is minimised and accuracy maximised by our objective functions below. </a:t>
            </a:r>
          </a:p>
          <a:p>
            <a:pPr algn="just"/>
            <a:endParaRPr lang="en-GB" sz="2400" dirty="0"/>
          </a:p>
        </p:txBody>
      </p:sp>
      <p:sp>
        <p:nvSpPr>
          <p:cNvPr id="23" name="TextBox 22">
            <a:extLst>
              <a:ext uri="{FF2B5EF4-FFF2-40B4-BE49-F238E27FC236}">
                <a16:creationId xmlns:a16="http://schemas.microsoft.com/office/drawing/2014/main" id="{857B5936-39C7-49EF-BC22-9C0E81754189}"/>
              </a:ext>
            </a:extLst>
          </p:cNvPr>
          <p:cNvSpPr txBox="1"/>
          <p:nvPr/>
        </p:nvSpPr>
        <p:spPr>
          <a:xfrm>
            <a:off x="2423120" y="8029104"/>
            <a:ext cx="4152742" cy="769441"/>
          </a:xfrm>
          <a:prstGeom prst="rect">
            <a:avLst/>
          </a:prstGeom>
          <a:noFill/>
        </p:spPr>
        <p:txBody>
          <a:bodyPr wrap="square" rtlCol="0">
            <a:spAutoFit/>
          </a:bodyPr>
          <a:lstStyle/>
          <a:p>
            <a:r>
              <a:rPr lang="en-GB" sz="4400" dirty="0"/>
              <a:t>The New Method</a:t>
            </a:r>
          </a:p>
        </p:txBody>
      </p:sp>
      <p:cxnSp>
        <p:nvCxnSpPr>
          <p:cNvPr id="37" name="Straight Connector 36">
            <a:extLst>
              <a:ext uri="{FF2B5EF4-FFF2-40B4-BE49-F238E27FC236}">
                <a16:creationId xmlns:a16="http://schemas.microsoft.com/office/drawing/2014/main" id="{41F36828-6B33-48D0-B8C9-0D9CCC8494FF}"/>
              </a:ext>
            </a:extLst>
          </p:cNvPr>
          <p:cNvCxnSpPr>
            <a:cxnSpLocks/>
          </p:cNvCxnSpPr>
          <p:nvPr/>
        </p:nvCxnSpPr>
        <p:spPr>
          <a:xfrm>
            <a:off x="21332675" y="3529521"/>
            <a:ext cx="0" cy="17361584"/>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31C3F9F-7E07-400A-8C41-62E3853F8547}"/>
              </a:ext>
            </a:extLst>
          </p:cNvPr>
          <p:cNvCxnSpPr>
            <a:cxnSpLocks/>
          </p:cNvCxnSpPr>
          <p:nvPr/>
        </p:nvCxnSpPr>
        <p:spPr>
          <a:xfrm>
            <a:off x="8803283" y="3529521"/>
            <a:ext cx="0" cy="17361584"/>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CB12018-CB45-4E76-BF69-DC072BFB0F6A}"/>
              </a:ext>
            </a:extLst>
          </p:cNvPr>
          <p:cNvSpPr txBox="1"/>
          <p:nvPr/>
        </p:nvSpPr>
        <p:spPr>
          <a:xfrm>
            <a:off x="21813931" y="16787741"/>
            <a:ext cx="7704000" cy="4004161"/>
          </a:xfrm>
          <a:prstGeom prst="rect">
            <a:avLst/>
          </a:prstGeom>
          <a:noFill/>
        </p:spPr>
        <p:txBody>
          <a:bodyPr wrap="square" rtlCol="0">
            <a:noAutofit/>
          </a:bodyPr>
          <a:lstStyle/>
          <a:p>
            <a:pPr algn="just"/>
            <a:r>
              <a:rPr lang="en-GB" sz="2000" dirty="0"/>
              <a:t>The new method was compared to existing approaches for model extraction, and was found to offer drastically simpler models, with statistically equivalent test accuracy. To our best knowledge, this is the first utilisation of multi-objective optimisation in explainable AI. We also believe this is the first application of GP for model extraction, and shows a promising direction for future developments.</a:t>
            </a:r>
          </a:p>
          <a:p>
            <a:pPr algn="just"/>
            <a:endParaRPr lang="en-GB" sz="2000" dirty="0"/>
          </a:p>
          <a:p>
            <a:pPr algn="just"/>
            <a:r>
              <a:rPr lang="en-GB" sz="2000" dirty="0"/>
              <a:t>Three focus areas for future work:</a:t>
            </a:r>
          </a:p>
          <a:p>
            <a:pPr marL="342900" indent="-342900" algn="just">
              <a:buFont typeface="Arial" panose="020B0604020202020204" pitchFamily="34" charset="0"/>
              <a:buChar char="•"/>
            </a:pPr>
            <a:r>
              <a:rPr lang="en-GB" sz="2000" dirty="0"/>
              <a:t>Can recreation ability be improved without sacrificing simplicity? </a:t>
            </a:r>
          </a:p>
          <a:p>
            <a:pPr marL="342900" indent="-342900" algn="just">
              <a:buFont typeface="Arial" panose="020B0604020202020204" pitchFamily="34" charset="0"/>
              <a:buChar char="•"/>
            </a:pPr>
            <a:r>
              <a:rPr lang="en-GB" sz="2000" dirty="0"/>
              <a:t>Can we find a more suitable measure of complexity to describe human interpretability?  </a:t>
            </a:r>
          </a:p>
          <a:p>
            <a:pPr marL="342900" indent="-342900" algn="just">
              <a:buFont typeface="Arial" panose="020B0604020202020204" pitchFamily="34" charset="0"/>
              <a:buChar char="•"/>
            </a:pPr>
            <a:r>
              <a:rPr lang="en-GB" sz="2000" dirty="0"/>
              <a:t>Is it possible to guide the evolution of the models based on human feedback?</a:t>
            </a:r>
          </a:p>
          <a:p>
            <a:endParaRPr lang="en-GB" sz="2000" dirty="0"/>
          </a:p>
        </p:txBody>
      </p:sp>
      <p:sp>
        <p:nvSpPr>
          <p:cNvPr id="25" name="TextBox 24">
            <a:extLst>
              <a:ext uri="{FF2B5EF4-FFF2-40B4-BE49-F238E27FC236}">
                <a16:creationId xmlns:a16="http://schemas.microsoft.com/office/drawing/2014/main" id="{5A961CB8-D9BB-43E8-AA4C-030CE5CC5E83}"/>
              </a:ext>
            </a:extLst>
          </p:cNvPr>
          <p:cNvSpPr txBox="1"/>
          <p:nvPr/>
        </p:nvSpPr>
        <p:spPr>
          <a:xfrm>
            <a:off x="22488866" y="16021992"/>
            <a:ext cx="6354129" cy="769441"/>
          </a:xfrm>
          <a:prstGeom prst="rect">
            <a:avLst/>
          </a:prstGeom>
          <a:noFill/>
        </p:spPr>
        <p:txBody>
          <a:bodyPr wrap="square" rtlCol="0">
            <a:spAutoFit/>
          </a:bodyPr>
          <a:lstStyle/>
          <a:p>
            <a:r>
              <a:rPr lang="en-GB" sz="4400" dirty="0"/>
              <a:t>Conclusion &amp; Future Work</a:t>
            </a:r>
          </a:p>
        </p:txBody>
      </p:sp>
      <p:sp>
        <p:nvSpPr>
          <p:cNvPr id="28" name="TextBox 27">
            <a:extLst>
              <a:ext uri="{FF2B5EF4-FFF2-40B4-BE49-F238E27FC236}">
                <a16:creationId xmlns:a16="http://schemas.microsoft.com/office/drawing/2014/main" id="{F161C641-936D-4EC1-821E-B6406AD2FA10}"/>
              </a:ext>
            </a:extLst>
          </p:cNvPr>
          <p:cNvSpPr txBox="1"/>
          <p:nvPr/>
        </p:nvSpPr>
        <p:spPr>
          <a:xfrm>
            <a:off x="23727048" y="3753943"/>
            <a:ext cx="4639487" cy="769441"/>
          </a:xfrm>
          <a:prstGeom prst="rect">
            <a:avLst/>
          </a:prstGeom>
          <a:noFill/>
        </p:spPr>
        <p:txBody>
          <a:bodyPr wrap="square" rtlCol="0">
            <a:spAutoFit/>
          </a:bodyPr>
          <a:lstStyle/>
          <a:p>
            <a:r>
              <a:rPr lang="en-GB" sz="4400" dirty="0"/>
              <a:t>Further Analysis</a:t>
            </a:r>
          </a:p>
        </p:txBody>
      </p:sp>
      <p:grpSp>
        <p:nvGrpSpPr>
          <p:cNvPr id="38" name="Group 37">
            <a:extLst>
              <a:ext uri="{FF2B5EF4-FFF2-40B4-BE49-F238E27FC236}">
                <a16:creationId xmlns:a16="http://schemas.microsoft.com/office/drawing/2014/main" id="{89D48EB8-C025-45D1-A868-9F9691F60AF4}"/>
              </a:ext>
            </a:extLst>
          </p:cNvPr>
          <p:cNvGrpSpPr/>
          <p:nvPr/>
        </p:nvGrpSpPr>
        <p:grpSpPr>
          <a:xfrm>
            <a:off x="1365515" y="15669347"/>
            <a:ext cx="6325177" cy="4097061"/>
            <a:chOff x="1365515" y="16841893"/>
            <a:chExt cx="6325177" cy="4097061"/>
          </a:xfrm>
        </p:grpSpPr>
        <p:grpSp>
          <p:nvGrpSpPr>
            <p:cNvPr id="5" name="Group 4">
              <a:extLst>
                <a:ext uri="{FF2B5EF4-FFF2-40B4-BE49-F238E27FC236}">
                  <a16:creationId xmlns:a16="http://schemas.microsoft.com/office/drawing/2014/main" id="{DAA3E9FC-1EE3-4D42-9FB4-83425C8D64E6}"/>
                </a:ext>
              </a:extLst>
            </p:cNvPr>
            <p:cNvGrpSpPr/>
            <p:nvPr/>
          </p:nvGrpSpPr>
          <p:grpSpPr>
            <a:xfrm>
              <a:off x="1365515" y="16841893"/>
              <a:ext cx="6325177" cy="4097061"/>
              <a:chOff x="738094" y="16751609"/>
              <a:chExt cx="6325177" cy="4097061"/>
            </a:xfrm>
          </p:grpSpPr>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63284" y="16751609"/>
                <a:ext cx="4699987" cy="3592537"/>
              </a:xfrm>
              <a:prstGeom prst="rect">
                <a:avLst/>
              </a:prstGeom>
              <a:ln>
                <a:noFill/>
              </a:ln>
              <a:effectLst>
                <a:outerShdw blurRad="190500" algn="tl" rotWithShape="0">
                  <a:srgbClr val="000000">
                    <a:alpha val="70000"/>
                  </a:srgbClr>
                </a:outerShdw>
              </a:effectLst>
            </p:spPr>
          </p:pic>
          <p:pic>
            <p:nvPicPr>
              <p:cNvPr id="10" name="Picture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38094" y="18817976"/>
                <a:ext cx="3583643" cy="2030694"/>
              </a:xfrm>
              <a:prstGeom prst="rect">
                <a:avLst/>
              </a:prstGeom>
              <a:ln>
                <a:noFill/>
              </a:ln>
              <a:effectLst>
                <a:outerShdw blurRad="190500" algn="tl" rotWithShape="0">
                  <a:srgbClr val="000000">
                    <a:alpha val="70000"/>
                  </a:srgbClr>
                </a:outerShdw>
              </a:effectLst>
            </p:spPr>
          </p:pic>
        </p:grpSp>
        <p:cxnSp>
          <p:nvCxnSpPr>
            <p:cNvPr id="35" name="Straight Arrow Connector 34">
              <a:extLst>
                <a:ext uri="{FF2B5EF4-FFF2-40B4-BE49-F238E27FC236}">
                  <a16:creationId xmlns:a16="http://schemas.microsoft.com/office/drawing/2014/main" id="{BD5494EA-A04D-4E4A-8152-19A0E4256222}"/>
                </a:ext>
              </a:extLst>
            </p:cNvPr>
            <p:cNvCxnSpPr>
              <a:cxnSpLocks/>
            </p:cNvCxnSpPr>
            <p:nvPr/>
          </p:nvCxnSpPr>
          <p:spPr>
            <a:xfrm flipH="1">
              <a:off x="2990705" y="18657407"/>
              <a:ext cx="2587973" cy="4374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2" name="TextBox 41">
            <a:extLst>
              <a:ext uri="{FF2B5EF4-FFF2-40B4-BE49-F238E27FC236}">
                <a16:creationId xmlns:a16="http://schemas.microsoft.com/office/drawing/2014/main" id="{C358187D-65FB-4CE4-8774-C1B970BA7745}"/>
              </a:ext>
            </a:extLst>
          </p:cNvPr>
          <p:cNvSpPr txBox="1"/>
          <p:nvPr/>
        </p:nvSpPr>
        <p:spPr>
          <a:xfrm>
            <a:off x="593263" y="20021690"/>
            <a:ext cx="7718400" cy="824838"/>
          </a:xfrm>
          <a:prstGeom prst="rect">
            <a:avLst/>
          </a:prstGeom>
          <a:noFill/>
        </p:spPr>
        <p:txBody>
          <a:bodyPr wrap="square" rtlCol="0">
            <a:noAutofit/>
          </a:bodyPr>
          <a:lstStyle/>
          <a:p>
            <a:r>
              <a:rPr lang="en-GB" sz="2400" dirty="0"/>
              <a:t>Evolutionary training process of our algorithm shown above alongside diagram of non-dominated sorting in NSGA-II.</a:t>
            </a:r>
          </a:p>
        </p:txBody>
      </p:sp>
      <p:sp>
        <p:nvSpPr>
          <p:cNvPr id="43" name="TextBox 42">
            <a:extLst>
              <a:ext uri="{FF2B5EF4-FFF2-40B4-BE49-F238E27FC236}">
                <a16:creationId xmlns:a16="http://schemas.microsoft.com/office/drawing/2014/main" id="{E85481DA-2C0F-45A3-BFA0-4215A1F7A989}"/>
              </a:ext>
            </a:extLst>
          </p:cNvPr>
          <p:cNvSpPr txBox="1"/>
          <p:nvPr/>
        </p:nvSpPr>
        <p:spPr>
          <a:xfrm>
            <a:off x="2863135" y="3522703"/>
            <a:ext cx="3187278" cy="769441"/>
          </a:xfrm>
          <a:prstGeom prst="rect">
            <a:avLst/>
          </a:prstGeom>
          <a:noFill/>
        </p:spPr>
        <p:txBody>
          <a:bodyPr wrap="square" rtlCol="0">
            <a:spAutoFit/>
          </a:bodyPr>
          <a:lstStyle/>
          <a:p>
            <a:r>
              <a:rPr lang="en-GB" sz="4400" dirty="0"/>
              <a:t>Introduction</a:t>
            </a:r>
          </a:p>
        </p:txBody>
      </p:sp>
      <p:sp>
        <p:nvSpPr>
          <p:cNvPr id="44" name="TextBox 43">
            <a:extLst>
              <a:ext uri="{FF2B5EF4-FFF2-40B4-BE49-F238E27FC236}">
                <a16:creationId xmlns:a16="http://schemas.microsoft.com/office/drawing/2014/main" id="{67D0FB02-1202-4F84-8097-46B1F140C1A5}"/>
              </a:ext>
            </a:extLst>
          </p:cNvPr>
          <p:cNvSpPr txBox="1"/>
          <p:nvPr/>
        </p:nvSpPr>
        <p:spPr>
          <a:xfrm>
            <a:off x="700696" y="4244586"/>
            <a:ext cx="7651772" cy="3662541"/>
          </a:xfrm>
          <a:prstGeom prst="rect">
            <a:avLst/>
          </a:prstGeom>
          <a:noFill/>
        </p:spPr>
        <p:txBody>
          <a:bodyPr wrap="square" rtlCol="0">
            <a:spAutoFit/>
          </a:bodyPr>
          <a:lstStyle/>
          <a:p>
            <a:pPr algn="just"/>
            <a:r>
              <a:rPr lang="en-GB" sz="2000" dirty="0"/>
              <a:t>The most useful machine learning techniques are also the least interpretable but for AI to be adopted into more areas it needs to be explainable and it’s decisions justified.</a:t>
            </a:r>
          </a:p>
          <a:p>
            <a:pPr algn="just"/>
            <a:endParaRPr lang="en-GB" sz="1600" dirty="0"/>
          </a:p>
          <a:p>
            <a:pPr algn="just"/>
            <a:r>
              <a:rPr lang="en-GB" sz="2000" dirty="0"/>
              <a:t>Model extraction functions as an unobtrusive addition that can provide insight into a complex model’s predictions. Decision trees are most naturally interpretable, although current approaches are flawed (greedy tree-construction)</a:t>
            </a:r>
          </a:p>
          <a:p>
            <a:pPr algn="just"/>
            <a:endParaRPr lang="en-GB" sz="1600" dirty="0"/>
          </a:p>
          <a:p>
            <a:pPr algn="just"/>
            <a:r>
              <a:rPr lang="en-GB" sz="2000" dirty="0"/>
              <a:t>Using multi-objective Genetic Programming we can extract models that provide the reconstruction ability seen previously but ensure human readability by keeping tree complexity to a minimum. </a:t>
            </a:r>
          </a:p>
        </p:txBody>
      </p:sp>
      <p:grpSp>
        <p:nvGrpSpPr>
          <p:cNvPr id="64" name="Group 63">
            <a:extLst>
              <a:ext uri="{FF2B5EF4-FFF2-40B4-BE49-F238E27FC236}">
                <a16:creationId xmlns:a16="http://schemas.microsoft.com/office/drawing/2014/main" id="{200DB834-B55B-4869-AC7F-609A5D1A31D4}"/>
              </a:ext>
            </a:extLst>
          </p:cNvPr>
          <p:cNvGrpSpPr/>
          <p:nvPr/>
        </p:nvGrpSpPr>
        <p:grpSpPr>
          <a:xfrm>
            <a:off x="-62665" y="11170161"/>
            <a:ext cx="8933279" cy="2979623"/>
            <a:chOff x="-62665" y="12493600"/>
            <a:chExt cx="8933279" cy="2979623"/>
          </a:xfrm>
        </p:grpSpPr>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C3C5D9DB-291A-406A-941D-203402A8590E}"/>
                    </a:ext>
                  </a:extLst>
                </p:cNvPr>
                <p:cNvSpPr txBox="1"/>
                <p:nvPr/>
              </p:nvSpPr>
              <p:spPr>
                <a:xfrm>
                  <a:off x="3583793" y="14437816"/>
                  <a:ext cx="4518857" cy="745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𝑚𝑖𝑛𝑖𝑚𝑖𝑠𝑒</m:t>
                        </m:r>
                        <m:nary>
                          <m:naryPr>
                            <m:chr m:val="∑"/>
                            <m:subHide m:val="on"/>
                            <m:supHide m:val="on"/>
                            <m:ctrlPr>
                              <a:rPr lang="en-GB" sz="2000" b="0" i="1" smtClean="0">
                                <a:latin typeface="Cambria Math" panose="02040503050406030204" pitchFamily="18" charset="0"/>
                              </a:rPr>
                            </m:ctrlPr>
                          </m:naryPr>
                          <m:sub/>
                          <m:sup/>
                          <m:e>
                            <m:r>
                              <a:rPr lang="en-GB" sz="2000" b="0" i="1" smtClean="0">
                                <a:latin typeface="Cambria Math" panose="02040503050406030204" pitchFamily="18" charset="0"/>
                              </a:rPr>
                              <m:t>𝑠𝑝𝑙𝑖𝑡</m:t>
                            </m:r>
                            <m:r>
                              <a:rPr lang="en-GB" sz="2000" b="0" i="1" smtClean="0">
                                <a:latin typeface="Cambria Math" panose="02040503050406030204" pitchFamily="18" charset="0"/>
                              </a:rPr>
                              <m:t>_</m:t>
                            </m:r>
                            <m:r>
                              <a:rPr lang="en-GB" sz="2000" b="0" i="1" smtClean="0">
                                <a:latin typeface="Cambria Math" panose="02040503050406030204" pitchFamily="18" charset="0"/>
                              </a:rPr>
                              <m:t>𝑝𝑜𝑖𝑛𝑡𝑠</m:t>
                            </m:r>
                          </m:e>
                        </m:nary>
                      </m:oMath>
                    </m:oMathPara>
                  </a14:m>
                  <a:endParaRPr lang="en-GB" sz="2800" dirty="0"/>
                </a:p>
              </p:txBody>
            </p:sp>
          </mc:Choice>
          <mc:Fallback>
            <p:sp>
              <p:nvSpPr>
                <p:cNvPr id="27" name="TextBox 26">
                  <a:extLst>
                    <a:ext uri="{FF2B5EF4-FFF2-40B4-BE49-F238E27FC236}">
                      <a16:creationId xmlns:a16="http://schemas.microsoft.com/office/drawing/2014/main" id="{C3C5D9DB-291A-406A-941D-203402A8590E}"/>
                    </a:ext>
                  </a:extLst>
                </p:cNvPr>
                <p:cNvSpPr txBox="1">
                  <a:spLocks noRot="1" noChangeAspect="1" noMove="1" noResize="1" noEditPoints="1" noAdjustHandles="1" noChangeArrowheads="1" noChangeShapeType="1" noTextEdit="1"/>
                </p:cNvSpPr>
                <p:nvPr/>
              </p:nvSpPr>
              <p:spPr>
                <a:xfrm>
                  <a:off x="3583793" y="14437816"/>
                  <a:ext cx="4518857" cy="745332"/>
                </a:xfrm>
                <a:prstGeom prst="rect">
                  <a:avLst/>
                </a:prstGeom>
                <a:blipFill>
                  <a:blip r:embed="rId12"/>
                  <a:stretch>
                    <a:fillRect/>
                  </a:stretch>
                </a:blipFill>
              </p:spPr>
              <p:txBody>
                <a:bodyPr/>
                <a:lstStyle/>
                <a:p>
                  <a:r>
                    <a:rPr lang="en-GB">
                      <a:noFill/>
                    </a:rPr>
                    <a:t> </a:t>
                  </a:r>
                </a:p>
              </p:txBody>
            </p:sp>
          </mc:Fallback>
        </mc:AlternateContent>
        <p:grpSp>
          <p:nvGrpSpPr>
            <p:cNvPr id="41" name="Group 40">
              <a:extLst>
                <a:ext uri="{FF2B5EF4-FFF2-40B4-BE49-F238E27FC236}">
                  <a16:creationId xmlns:a16="http://schemas.microsoft.com/office/drawing/2014/main" id="{F84BBB69-561A-434F-BCB6-132C99BD9D1D}"/>
                </a:ext>
              </a:extLst>
            </p:cNvPr>
            <p:cNvGrpSpPr/>
            <p:nvPr/>
          </p:nvGrpSpPr>
          <p:grpSpPr>
            <a:xfrm>
              <a:off x="-62665" y="12493600"/>
              <a:ext cx="8933279" cy="1683424"/>
              <a:chOff x="-73363" y="12612512"/>
              <a:chExt cx="8933279" cy="1683424"/>
            </a:xfrm>
          </p:grpSpPr>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F34BC0A3-5C58-4D1E-AB58-06E2A1D7B69B}"/>
                      </a:ext>
                    </a:extLst>
                  </p:cNvPr>
                  <p:cNvSpPr txBox="1"/>
                  <p:nvPr/>
                </p:nvSpPr>
                <p:spPr>
                  <a:xfrm>
                    <a:off x="-73363" y="12612512"/>
                    <a:ext cx="8933279" cy="8717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𝑚𝑎𝑥𝑖𝑚𝑖𝑠𝑒</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1</m:t>
                              </m:r>
                            </m:num>
                            <m:den>
                              <m:r>
                                <a:rPr lang="en-GB" sz="2000" b="0" i="1" smtClean="0">
                                  <a:latin typeface="Cambria Math" panose="02040503050406030204" pitchFamily="18" charset="0"/>
                                </a:rPr>
                                <m:t>𝑘</m:t>
                              </m:r>
                            </m:den>
                          </m:f>
                          <m:nary>
                            <m:naryPr>
                              <m:chr m:val="∑"/>
                              <m:ctrlPr>
                                <a:rPr lang="en-GB" sz="2000" b="0" i="1" smtClean="0">
                                  <a:latin typeface="Cambria Math" panose="02040503050406030204" pitchFamily="18" charset="0"/>
                                </a:rPr>
                              </m:ctrlPr>
                            </m:naryPr>
                            <m:sub>
                              <m:r>
                                <m:rPr>
                                  <m:brk m:alnAt="23"/>
                                </m:rPr>
                                <a:rPr lang="en-GB" sz="2000" b="0" i="1" smtClean="0">
                                  <a:latin typeface="Cambria Math" panose="02040503050406030204" pitchFamily="18" charset="0"/>
                                </a:rPr>
                                <m:t>𝑖</m:t>
                              </m:r>
                              <m:r>
                                <a:rPr lang="en-GB" sz="2000" b="0" i="1" smtClean="0">
                                  <a:latin typeface="Cambria Math" panose="02040503050406030204" pitchFamily="18" charset="0"/>
                                </a:rPr>
                                <m:t>=1</m:t>
                              </m:r>
                            </m:sub>
                            <m:sup>
                              <m:r>
                                <a:rPr lang="en-GB" sz="2000" b="0" i="1" smtClean="0">
                                  <a:latin typeface="Cambria Math" panose="02040503050406030204" pitchFamily="18" charset="0"/>
                                </a:rPr>
                                <m:t>𝑘</m:t>
                              </m:r>
                            </m:sup>
                            <m:e>
                              <m:r>
                                <a:rPr lang="en-GB" sz="2000" b="0" i="1" smtClean="0">
                                  <a:latin typeface="Cambria Math" panose="02040503050406030204" pitchFamily="18" charset="0"/>
                                </a:rPr>
                                <m:t>𝑓</m:t>
                              </m:r>
                              <m:r>
                                <a:rPr lang="en-GB" sz="2000" b="0" i="1" smtClean="0">
                                  <a:latin typeface="Cambria Math" panose="02040503050406030204" pitchFamily="18" charset="0"/>
                                </a:rPr>
                                <m:t>1(</m:t>
                              </m:r>
                              <m:r>
                                <a:rPr lang="en-GB" sz="2000" b="0" i="1" smtClean="0">
                                  <a:latin typeface="Cambria Math" panose="02040503050406030204" pitchFamily="18" charset="0"/>
                                </a:rPr>
                                <m:t>𝑝𝑟𝑒𝑑𝑖𝑐𝑡</m:t>
                              </m:r>
                              <m:r>
                                <a:rPr lang="en-GB" sz="2000" b="0" i="1" smtClean="0">
                                  <a:latin typeface="Cambria Math" panose="02040503050406030204" pitchFamily="18" charset="0"/>
                                </a:rPr>
                                <m:t>(</m:t>
                              </m:r>
                              <m:r>
                                <a:rPr lang="en-GB" sz="2000" b="0" i="1" smtClean="0">
                                  <a:latin typeface="Cambria Math" panose="02040503050406030204" pitchFamily="18" charset="0"/>
                                </a:rPr>
                                <m:t>𝑓𝑜𝑙𝑑</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𝑖</m:t>
                                  </m:r>
                                </m:e>
                              </m:d>
                              <m:r>
                                <a:rPr lang="en-GB" sz="2000" b="0" i="1" smtClean="0">
                                  <a:latin typeface="Cambria Math" panose="02040503050406030204" pitchFamily="18" charset="0"/>
                                </a:rPr>
                                <m:t>),</m:t>
                              </m:r>
                              <m:r>
                                <a:rPr lang="en-GB" sz="2000" b="0" i="1" smtClean="0">
                                  <a:latin typeface="Cambria Math" panose="02040503050406030204" pitchFamily="18" charset="0"/>
                                </a:rPr>
                                <m:t>𝑏𝑙𝑎𝑐𝑘𝑏𝑜𝑥</m:t>
                              </m:r>
                              <m:r>
                                <a:rPr lang="en-GB" sz="2000" b="0" i="1" smtClean="0">
                                  <a:latin typeface="Cambria Math" panose="02040503050406030204" pitchFamily="18" charset="0"/>
                                </a:rPr>
                                <m:t>_</m:t>
                              </m:r>
                              <m:r>
                                <a:rPr lang="en-GB" sz="2000" b="0" i="1" smtClean="0">
                                  <a:latin typeface="Cambria Math" panose="02040503050406030204" pitchFamily="18" charset="0"/>
                                </a:rPr>
                                <m:t>𝑝𝑟𝑒𝑑𝑖𝑐𝑡</m:t>
                              </m:r>
                              <m:r>
                                <a:rPr lang="en-GB" sz="2000" b="0" i="1" smtClean="0">
                                  <a:latin typeface="Cambria Math" panose="02040503050406030204" pitchFamily="18" charset="0"/>
                                </a:rPr>
                                <m:t>(</m:t>
                              </m:r>
                              <m:r>
                                <a:rPr lang="en-GB" sz="2000" b="0" i="1" smtClean="0">
                                  <a:latin typeface="Cambria Math" panose="02040503050406030204" pitchFamily="18" charset="0"/>
                                </a:rPr>
                                <m:t>𝑓𝑜𝑙𝑑</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𝑖</m:t>
                                  </m:r>
                                </m:e>
                              </m:d>
                              <m:r>
                                <a:rPr lang="en-GB" sz="2000" b="0" i="1" smtClean="0">
                                  <a:latin typeface="Cambria Math" panose="02040503050406030204" pitchFamily="18" charset="0"/>
                                </a:rPr>
                                <m:t>))</m:t>
                              </m:r>
                            </m:e>
                          </m:nary>
                        </m:oMath>
                      </m:oMathPara>
                    </a14:m>
                    <a:endParaRPr lang="en-GB" dirty="0"/>
                  </a:p>
                </p:txBody>
              </p:sp>
            </mc:Choice>
            <mc:Fallback>
              <p:sp>
                <p:nvSpPr>
                  <p:cNvPr id="29" name="TextBox 28">
                    <a:extLst>
                      <a:ext uri="{FF2B5EF4-FFF2-40B4-BE49-F238E27FC236}">
                        <a16:creationId xmlns:a16="http://schemas.microsoft.com/office/drawing/2014/main" id="{F34BC0A3-5C58-4D1E-AB58-06E2A1D7B69B}"/>
                      </a:ext>
                    </a:extLst>
                  </p:cNvPr>
                  <p:cNvSpPr txBox="1">
                    <a:spLocks noRot="1" noChangeAspect="1" noMove="1" noResize="1" noEditPoints="1" noAdjustHandles="1" noChangeArrowheads="1" noChangeShapeType="1" noTextEdit="1"/>
                  </p:cNvSpPr>
                  <p:nvPr/>
                </p:nvSpPr>
                <p:spPr>
                  <a:xfrm>
                    <a:off x="-73363" y="12612512"/>
                    <a:ext cx="8933279" cy="871713"/>
                  </a:xfrm>
                  <a:prstGeom prst="rect">
                    <a:avLst/>
                  </a:prstGeom>
                  <a:blipFill>
                    <a:blip r:embed="rId1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0176BFC8-13F4-4CB7-9752-140161DD25FF}"/>
                      </a:ext>
                    </a:extLst>
                  </p:cNvPr>
                  <p:cNvSpPr txBox="1"/>
                  <p:nvPr/>
                </p:nvSpPr>
                <p:spPr>
                  <a:xfrm>
                    <a:off x="762044" y="13548616"/>
                    <a:ext cx="7309116" cy="74732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𝑓</m:t>
                          </m:r>
                          <m:r>
                            <a:rPr lang="en-GB" sz="2000" b="0" i="1" smtClean="0">
                              <a:latin typeface="Cambria Math" panose="02040503050406030204" pitchFamily="18" charset="0"/>
                            </a:rPr>
                            <m:t>1</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𝑝𝑟𝑒𝑑𝑖𝑐𝑡𝑒𝑑</m:t>
                              </m:r>
                              <m:r>
                                <a:rPr lang="en-GB" sz="2000" b="0" i="1" smtClean="0">
                                  <a:latin typeface="Cambria Math" panose="02040503050406030204" pitchFamily="18" charset="0"/>
                                </a:rPr>
                                <m:t>, </m:t>
                              </m:r>
                              <m:r>
                                <a:rPr lang="en-GB" sz="2000" b="0" i="1" smtClean="0">
                                  <a:latin typeface="Cambria Math" panose="02040503050406030204" pitchFamily="18" charset="0"/>
                                </a:rPr>
                                <m:t>𝑟𝑒𝑎𝑙</m:t>
                              </m:r>
                            </m:e>
                          </m:d>
                          <m:r>
                            <a:rPr lang="en-GB" sz="2000" b="0" i="1" smtClean="0">
                              <a:latin typeface="Cambria Math" panose="02040503050406030204" pitchFamily="18" charset="0"/>
                            </a:rPr>
                            <m:t>=(</m:t>
                          </m:r>
                          <m:nary>
                            <m:naryPr>
                              <m:chr m:val="∑"/>
                              <m:supHide m:val="on"/>
                              <m:ctrlPr>
                                <a:rPr lang="en-GB" sz="2000" b="0" i="1" smtClean="0">
                                  <a:latin typeface="Cambria Math" panose="02040503050406030204" pitchFamily="18" charset="0"/>
                                </a:rPr>
                              </m:ctrlPr>
                            </m:naryPr>
                            <m:sub>
                              <m:r>
                                <m:rPr>
                                  <m:brk m:alnAt="7"/>
                                </m:rPr>
                                <a:rPr lang="en-GB" sz="2000" b="0" i="1" smtClean="0">
                                  <a:latin typeface="Cambria Math" panose="02040503050406030204" pitchFamily="18" charset="0"/>
                                </a:rPr>
                                <m:t>𝑐</m:t>
                              </m:r>
                              <m:r>
                                <a:rPr lang="en-GB" sz="2000" b="0" i="1" smtClean="0">
                                  <a:latin typeface="Cambria Math" panose="02040503050406030204" pitchFamily="18" charset="0"/>
                                  <a:ea typeface="Cambria Math" panose="02040503050406030204" pitchFamily="18" charset="0"/>
                                </a:rPr>
                                <m:t>∈</m:t>
                              </m:r>
                              <m:r>
                                <a:rPr lang="en-GB" sz="2000" b="0" i="1" smtClean="0">
                                  <a:latin typeface="Cambria Math" panose="02040503050406030204" pitchFamily="18" charset="0"/>
                                  <a:ea typeface="Cambria Math" panose="02040503050406030204" pitchFamily="18" charset="0"/>
                                </a:rPr>
                                <m:t>𝐶</m:t>
                              </m:r>
                            </m:sub>
                            <m:sup/>
                            <m:e>
                              <m:d>
                                <m:dPr>
                                  <m:begChr m:val="|"/>
                                  <m:endChr m:val="|"/>
                                  <m:ctrlPr>
                                    <a:rPr lang="en-GB" sz="2000" b="0" i="1" smtClean="0">
                                      <a:latin typeface="Cambria Math" panose="02040503050406030204" pitchFamily="18" charset="0"/>
                                    </a:rPr>
                                  </m:ctrlPr>
                                </m:dPr>
                                <m:e>
                                  <m:r>
                                    <a:rPr lang="en-GB" sz="2000" b="0" i="1" smtClean="0">
                                      <a:latin typeface="Cambria Math" panose="02040503050406030204" pitchFamily="18" charset="0"/>
                                    </a:rPr>
                                    <m:t>𝐶</m:t>
                                  </m:r>
                                </m:e>
                              </m:d>
                              <m:r>
                                <a:rPr lang="en-GB" sz="2000" b="0" i="1" smtClean="0">
                                  <a:latin typeface="Cambria Math" panose="02040503050406030204" pitchFamily="18" charset="0"/>
                                </a:rPr>
                                <m:t> </m:t>
                              </m:r>
                              <m:r>
                                <a:rPr lang="en-GB" sz="2000" b="0" i="1" smtClean="0">
                                  <a:latin typeface="Cambria Math" panose="02040503050406030204" pitchFamily="18" charset="0"/>
                                  <a:ea typeface="Cambria Math" panose="02040503050406030204" pitchFamily="18" charset="0"/>
                                </a:rPr>
                                <m:t>× </m:t>
                              </m:r>
                              <m:f>
                                <m:fPr>
                                  <m:ctrlPr>
                                    <a:rPr lang="en-GB" sz="2000" b="0" i="1" smtClean="0">
                                      <a:latin typeface="Cambria Math" panose="02040503050406030204" pitchFamily="18" charset="0"/>
                                      <a:ea typeface="Cambria Math" panose="02040503050406030204" pitchFamily="18" charset="0"/>
                                    </a:rPr>
                                  </m:ctrlPr>
                                </m:fPr>
                                <m:num>
                                  <m:r>
                                    <a:rPr lang="en-GB" sz="2000" b="0" i="1" smtClean="0">
                                      <a:latin typeface="Cambria Math" panose="02040503050406030204" pitchFamily="18" charset="0"/>
                                      <a:ea typeface="Cambria Math" panose="02040503050406030204" pitchFamily="18" charset="0"/>
                                    </a:rPr>
                                    <m:t>2×</m:t>
                                  </m:r>
                                  <m:r>
                                    <a:rPr lang="en-GB" sz="2000" b="0" i="1" smtClean="0">
                                      <a:latin typeface="Cambria Math" panose="02040503050406030204" pitchFamily="18" charset="0"/>
                                      <a:ea typeface="Cambria Math" panose="02040503050406030204" pitchFamily="18" charset="0"/>
                                    </a:rPr>
                                    <m:t>𝑝𝑟𝑒𝑐𝑖𝑠𝑖𝑜𝑛</m:t>
                                  </m:r>
                                  <m:r>
                                    <a:rPr lang="en-GB" sz="2000" b="0" i="1" smtClean="0">
                                      <a:latin typeface="Cambria Math" panose="02040503050406030204" pitchFamily="18" charset="0"/>
                                      <a:ea typeface="Cambria Math" panose="02040503050406030204" pitchFamily="18" charset="0"/>
                                    </a:rPr>
                                    <m:t>×</m:t>
                                  </m:r>
                                  <m:r>
                                    <a:rPr lang="en-GB" sz="2000" b="0" i="1" smtClean="0">
                                      <a:latin typeface="Cambria Math" panose="02040503050406030204" pitchFamily="18" charset="0"/>
                                      <a:ea typeface="Cambria Math" panose="02040503050406030204" pitchFamily="18" charset="0"/>
                                    </a:rPr>
                                    <m:t>𝑟𝑒𝑐𝑎𝑙𝑙</m:t>
                                  </m:r>
                                </m:num>
                                <m:den>
                                  <m:r>
                                    <a:rPr lang="en-GB" sz="2000" b="0" i="1" smtClean="0">
                                      <a:latin typeface="Cambria Math" panose="02040503050406030204" pitchFamily="18" charset="0"/>
                                      <a:ea typeface="Cambria Math" panose="02040503050406030204" pitchFamily="18" charset="0"/>
                                    </a:rPr>
                                    <m:t>𝑝𝑟𝑒𝑐𝑖𝑠𝑖𝑜𝑛</m:t>
                                  </m:r>
                                  <m:r>
                                    <a:rPr lang="en-GB" sz="2000" b="0" i="1" smtClean="0">
                                      <a:latin typeface="Cambria Math" panose="02040503050406030204" pitchFamily="18" charset="0"/>
                                      <a:ea typeface="Cambria Math" panose="02040503050406030204" pitchFamily="18" charset="0"/>
                                    </a:rPr>
                                    <m:t>+</m:t>
                                  </m:r>
                                  <m:r>
                                    <a:rPr lang="en-GB" sz="2000" b="0" i="1" smtClean="0">
                                      <a:latin typeface="Cambria Math" panose="02040503050406030204" pitchFamily="18" charset="0"/>
                                      <a:ea typeface="Cambria Math" panose="02040503050406030204" pitchFamily="18" charset="0"/>
                                    </a:rPr>
                                    <m:t>𝑟𝑒𝑐𝑎𝑙𝑙</m:t>
                                  </m:r>
                                </m:den>
                              </m:f>
                              <m:r>
                                <a:rPr lang="en-GB" sz="2000" b="0" i="1" smtClean="0">
                                  <a:latin typeface="Cambria Math" panose="02040503050406030204" pitchFamily="18" charset="0"/>
                                  <a:ea typeface="Cambria Math" panose="02040503050406030204" pitchFamily="18" charset="0"/>
                                </a:rPr>
                                <m:t>)/</m:t>
                              </m:r>
                              <m:nary>
                                <m:naryPr>
                                  <m:chr m:val="∑"/>
                                  <m:supHide m:val="on"/>
                                  <m:ctrlPr>
                                    <a:rPr lang="en-GB" sz="2000" b="0" i="1" smtClean="0">
                                      <a:latin typeface="Cambria Math" panose="02040503050406030204" pitchFamily="18" charset="0"/>
                                      <a:ea typeface="Cambria Math" panose="02040503050406030204" pitchFamily="18" charset="0"/>
                                    </a:rPr>
                                  </m:ctrlPr>
                                </m:naryPr>
                                <m:sub>
                                  <m:r>
                                    <m:rPr>
                                      <m:brk m:alnAt="7"/>
                                    </m:rPr>
                                    <a:rPr lang="en-GB" sz="2000" b="0" i="1" smtClean="0">
                                      <a:latin typeface="Cambria Math" panose="02040503050406030204" pitchFamily="18" charset="0"/>
                                      <a:ea typeface="Cambria Math" panose="02040503050406030204" pitchFamily="18" charset="0"/>
                                    </a:rPr>
                                    <m:t>𝑐</m:t>
                                  </m:r>
                                  <m:r>
                                    <a:rPr lang="en-GB" sz="2000" b="0" i="1" smtClean="0">
                                      <a:latin typeface="Cambria Math" panose="02040503050406030204" pitchFamily="18" charset="0"/>
                                      <a:ea typeface="Cambria Math" panose="02040503050406030204" pitchFamily="18" charset="0"/>
                                    </a:rPr>
                                    <m:t>∈</m:t>
                                  </m:r>
                                  <m:r>
                                    <a:rPr lang="en-GB" sz="2000" b="0" i="1" smtClean="0">
                                      <a:latin typeface="Cambria Math" panose="02040503050406030204" pitchFamily="18" charset="0"/>
                                      <a:ea typeface="Cambria Math" panose="02040503050406030204" pitchFamily="18" charset="0"/>
                                    </a:rPr>
                                    <m:t>𝐶</m:t>
                                  </m:r>
                                </m:sub>
                                <m:sup/>
                                <m:e>
                                  <m:r>
                                    <a:rPr lang="en-GB" sz="2000" b="0" i="1" smtClean="0">
                                      <a:latin typeface="Cambria Math" panose="02040503050406030204" pitchFamily="18" charset="0"/>
                                      <a:ea typeface="Cambria Math" panose="02040503050406030204" pitchFamily="18" charset="0"/>
                                    </a:rPr>
                                    <m:t>|</m:t>
                                  </m:r>
                                  <m:r>
                                    <a:rPr lang="en-GB" sz="2000" b="0" i="1" smtClean="0">
                                      <a:latin typeface="Cambria Math" panose="02040503050406030204" pitchFamily="18" charset="0"/>
                                      <a:ea typeface="Cambria Math" panose="02040503050406030204" pitchFamily="18" charset="0"/>
                                    </a:rPr>
                                    <m:t>𝐶</m:t>
                                  </m:r>
                                  <m:r>
                                    <a:rPr lang="en-GB" sz="2000" b="0" i="1" smtClean="0">
                                      <a:latin typeface="Cambria Math" panose="02040503050406030204" pitchFamily="18" charset="0"/>
                                      <a:ea typeface="Cambria Math" panose="02040503050406030204" pitchFamily="18" charset="0"/>
                                    </a:rPr>
                                    <m:t>|</m:t>
                                  </m:r>
                                </m:e>
                              </m:nary>
                            </m:e>
                          </m:nary>
                          <m:r>
                            <a:rPr lang="en-GB" sz="2000" b="0" i="1" smtClean="0">
                              <a:latin typeface="Cambria Math" panose="02040503050406030204" pitchFamily="18" charset="0"/>
                            </a:rPr>
                            <m:t> </m:t>
                          </m:r>
                        </m:oMath>
                      </m:oMathPara>
                    </a14:m>
                    <a:endParaRPr lang="en-GB" sz="2000" dirty="0"/>
                  </a:p>
                </p:txBody>
              </p:sp>
            </mc:Choice>
            <mc:Fallback>
              <p:sp>
                <p:nvSpPr>
                  <p:cNvPr id="30" name="TextBox 29">
                    <a:extLst>
                      <a:ext uri="{FF2B5EF4-FFF2-40B4-BE49-F238E27FC236}">
                        <a16:creationId xmlns:a16="http://schemas.microsoft.com/office/drawing/2014/main" id="{0176BFC8-13F4-4CB7-9752-140161DD25FF}"/>
                      </a:ext>
                    </a:extLst>
                  </p:cNvPr>
                  <p:cNvSpPr txBox="1">
                    <a:spLocks noRot="1" noChangeAspect="1" noMove="1" noResize="1" noEditPoints="1" noAdjustHandles="1" noChangeArrowheads="1" noChangeShapeType="1" noTextEdit="1"/>
                  </p:cNvSpPr>
                  <p:nvPr/>
                </p:nvSpPr>
                <p:spPr>
                  <a:xfrm>
                    <a:off x="762044" y="13548616"/>
                    <a:ext cx="7309116" cy="747320"/>
                  </a:xfrm>
                  <a:prstGeom prst="rect">
                    <a:avLst/>
                  </a:prstGeom>
                  <a:blipFill>
                    <a:blip r:embed="rId14"/>
                    <a:stretch>
                      <a:fillRect/>
                    </a:stretch>
                  </a:blipFill>
                </p:spPr>
                <p:txBody>
                  <a:bodyPr/>
                  <a:lstStyle/>
                  <a:p>
                    <a:r>
                      <a:rPr lang="en-GB">
                        <a:noFill/>
                      </a:rPr>
                      <a:t> </a:t>
                    </a:r>
                  </a:p>
                </p:txBody>
              </p:sp>
            </mc:Fallback>
          </mc:AlternateContent>
        </p:grpSp>
        <p:sp>
          <p:nvSpPr>
            <p:cNvPr id="46" name="TextBox 45">
              <a:extLst>
                <a:ext uri="{FF2B5EF4-FFF2-40B4-BE49-F238E27FC236}">
                  <a16:creationId xmlns:a16="http://schemas.microsoft.com/office/drawing/2014/main" id="{CCFCE45D-D1A5-4C22-90BB-F83EA12CF9BF}"/>
                </a:ext>
              </a:extLst>
            </p:cNvPr>
            <p:cNvSpPr txBox="1"/>
            <p:nvPr/>
          </p:nvSpPr>
          <p:spPr>
            <a:xfrm>
              <a:off x="772742" y="14149784"/>
              <a:ext cx="2371113" cy="1323439"/>
            </a:xfrm>
            <a:prstGeom prst="rect">
              <a:avLst/>
            </a:prstGeom>
            <a:noFill/>
          </p:spPr>
          <p:txBody>
            <a:bodyPr wrap="square" rtlCol="0">
              <a:spAutoFit/>
            </a:bodyPr>
            <a:lstStyle/>
            <a:p>
              <a:r>
                <a:rPr lang="en-GB" sz="2000" dirty="0"/>
                <a:t>F1 metric is result of an internal 3 fold cross-validation (k=3) . </a:t>
              </a:r>
            </a:p>
          </p:txBody>
        </p:sp>
      </p:grpSp>
      <p:sp>
        <p:nvSpPr>
          <p:cNvPr id="48" name="TextBox 47">
            <a:extLst>
              <a:ext uri="{FF2B5EF4-FFF2-40B4-BE49-F238E27FC236}">
                <a16:creationId xmlns:a16="http://schemas.microsoft.com/office/drawing/2014/main" id="{FB66A6BB-3B62-4856-A79F-C7687717B983}"/>
              </a:ext>
            </a:extLst>
          </p:cNvPr>
          <p:cNvSpPr txBox="1"/>
          <p:nvPr/>
        </p:nvSpPr>
        <p:spPr>
          <a:xfrm>
            <a:off x="274047" y="16679058"/>
            <a:ext cx="3120936" cy="830997"/>
          </a:xfrm>
          <a:prstGeom prst="rect">
            <a:avLst/>
          </a:prstGeom>
          <a:noFill/>
        </p:spPr>
        <p:txBody>
          <a:bodyPr wrap="square" rtlCol="0">
            <a:spAutoFit/>
          </a:bodyPr>
          <a:lstStyle/>
          <a:p>
            <a:r>
              <a:rPr lang="en-GB" sz="2400" dirty="0"/>
              <a:t>Elitist NSGA-II</a:t>
            </a:r>
            <a:br>
              <a:rPr lang="en-GB" sz="2400" dirty="0"/>
            </a:br>
            <a:r>
              <a:rPr lang="en-GB" sz="2400" dirty="0"/>
              <a:t>with </a:t>
            </a:r>
            <a:r>
              <a:rPr lang="el-GR" sz="2400" dirty="0"/>
              <a:t>μ</a:t>
            </a:r>
            <a:r>
              <a:rPr lang="en-GB" sz="2400" dirty="0"/>
              <a:t>+</a:t>
            </a:r>
            <a:r>
              <a:rPr lang="el-GR" sz="2400" dirty="0"/>
              <a:t> λ</a:t>
            </a:r>
            <a:r>
              <a:rPr lang="en-GB" sz="2400" dirty="0"/>
              <a:t> (|</a:t>
            </a:r>
            <a:r>
              <a:rPr lang="el-GR" sz="2400" dirty="0"/>
              <a:t>μ</a:t>
            </a:r>
            <a:r>
              <a:rPr lang="en-GB" sz="2400" dirty="0"/>
              <a:t>|=|</a:t>
            </a:r>
            <a:r>
              <a:rPr lang="el-GR" sz="2400" dirty="0"/>
              <a:t>λ</a:t>
            </a:r>
            <a:r>
              <a:rPr lang="en-GB" sz="2400" dirty="0"/>
              <a:t>|)</a:t>
            </a:r>
          </a:p>
        </p:txBody>
      </p:sp>
      <p:cxnSp>
        <p:nvCxnSpPr>
          <p:cNvPr id="52" name="Straight Arrow Connector 51">
            <a:extLst>
              <a:ext uri="{FF2B5EF4-FFF2-40B4-BE49-F238E27FC236}">
                <a16:creationId xmlns:a16="http://schemas.microsoft.com/office/drawing/2014/main" id="{E5F585F5-F936-4D25-B50A-E06C38939F0F}"/>
              </a:ext>
            </a:extLst>
          </p:cNvPr>
          <p:cNvCxnSpPr>
            <a:cxnSpLocks/>
          </p:cNvCxnSpPr>
          <p:nvPr/>
        </p:nvCxnSpPr>
        <p:spPr>
          <a:xfrm>
            <a:off x="1073835" y="17465615"/>
            <a:ext cx="522319" cy="1680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19D8E4A-710D-429A-9A74-396247CB582B}"/>
              </a:ext>
            </a:extLst>
          </p:cNvPr>
          <p:cNvCxnSpPr>
            <a:cxnSpLocks/>
          </p:cNvCxnSpPr>
          <p:nvPr/>
        </p:nvCxnSpPr>
        <p:spPr>
          <a:xfrm>
            <a:off x="1470072" y="17390144"/>
            <a:ext cx="126082" cy="11296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865FD7D-806A-40E6-9D7E-4E528F5CBC05}"/>
              </a:ext>
            </a:extLst>
          </p:cNvPr>
          <p:cNvSpPr txBox="1"/>
          <p:nvPr/>
        </p:nvSpPr>
        <p:spPr>
          <a:xfrm>
            <a:off x="634068" y="14293800"/>
            <a:ext cx="7718400" cy="1203475"/>
          </a:xfrm>
          <a:prstGeom prst="rect">
            <a:avLst/>
          </a:prstGeom>
          <a:noFill/>
        </p:spPr>
        <p:txBody>
          <a:bodyPr wrap="square" rtlCol="0">
            <a:noAutofit/>
          </a:bodyPr>
          <a:lstStyle/>
          <a:p>
            <a:r>
              <a:rPr lang="en-GB" sz="2400" dirty="0"/>
              <a:t>We use subtrees to construct features as mathematical expressions, these implicit features allow our trees to learn simpler rules.</a:t>
            </a:r>
          </a:p>
          <a:p>
            <a:endParaRPr lang="en-GB" sz="2000" dirty="0"/>
          </a:p>
        </p:txBody>
      </p:sp>
      <p:sp>
        <p:nvSpPr>
          <p:cNvPr id="70" name="TextBox 69">
            <a:extLst>
              <a:ext uri="{FF2B5EF4-FFF2-40B4-BE49-F238E27FC236}">
                <a16:creationId xmlns:a16="http://schemas.microsoft.com/office/drawing/2014/main" id="{A7BB08E5-F237-4A27-99C8-17787047B618}"/>
              </a:ext>
            </a:extLst>
          </p:cNvPr>
          <p:cNvSpPr txBox="1"/>
          <p:nvPr/>
        </p:nvSpPr>
        <p:spPr>
          <a:xfrm>
            <a:off x="9225197" y="8965208"/>
            <a:ext cx="5904000" cy="1277124"/>
          </a:xfrm>
          <a:prstGeom prst="rect">
            <a:avLst/>
          </a:prstGeom>
          <a:noFill/>
        </p:spPr>
        <p:txBody>
          <a:bodyPr wrap="square" rtlCol="0">
            <a:noAutofit/>
          </a:bodyPr>
          <a:lstStyle/>
          <a:p>
            <a:r>
              <a:rPr lang="en-GB" sz="2000" dirty="0"/>
              <a:t>The reconstruction ability was an f1 measure result of a 10 fold cross-validation across averaged across all three black-box classifiers. For each model extraction method this was done for each dataset.</a:t>
            </a:r>
          </a:p>
        </p:txBody>
      </p:sp>
    </p:spTree>
    <p:custDataLst>
      <p:tags r:id="rId1"/>
    </p:custDataLst>
    <p:extLst>
      <p:ext uri="{BB962C8B-B14F-4D97-AF65-F5344CB8AC3E}">
        <p14:creationId xmlns:p14="http://schemas.microsoft.com/office/powerpoint/2010/main" val="37398038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733</Words>
  <Application>Microsoft Office PowerPoint</Application>
  <PresentationFormat>Custom</PresentationFormat>
  <Paragraphs>53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Morgan</dc:creator>
  <cp:lastModifiedBy>Morgan Jones</cp:lastModifiedBy>
  <cp:revision>65</cp:revision>
  <dcterms:created xsi:type="dcterms:W3CDTF">2019-11-05T20:08:55Z</dcterms:created>
  <dcterms:modified xsi:type="dcterms:W3CDTF">2019-11-07T16:02:37Z</dcterms:modified>
</cp:coreProperties>
</file>