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21386800"/>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6">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2" autoAdjust="0"/>
  </p:normalViewPr>
  <p:slideViewPr>
    <p:cSldViewPr>
      <p:cViewPr varScale="1">
        <p:scale>
          <a:sx n="34" d="100"/>
          <a:sy n="34" d="100"/>
        </p:scale>
        <p:origin x="24" y="90"/>
      </p:cViewPr>
      <p:guideLst>
        <p:guide orient="horz" pos="6736"/>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254590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361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301787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230909-950A-47DB-9D57-C917A0047A48}" type="datetimeFigureOut">
              <a:rPr lang="en-GB" smtClean="0"/>
              <a:t>06/11/2019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20283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30909-950A-47DB-9D57-C917A0047A48}" type="datetimeFigureOut">
              <a:rPr lang="en-GB" smtClean="0"/>
              <a:t>06/11/2019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313240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A230909-950A-47DB-9D57-C917A0047A48}" type="datetimeFigureOut">
              <a:rPr lang="en-GB" smtClean="0"/>
              <a:t>06/11/2019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422486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A230909-950A-47DB-9D57-C917A0047A48}" type="datetimeFigureOut">
              <a:rPr lang="en-GB" smtClean="0"/>
              <a:t>06/11/2019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395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A230909-950A-47DB-9D57-C917A0047A48}" type="datetimeFigureOut">
              <a:rPr lang="en-GB" smtClean="0"/>
              <a:t>06/11/2019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41496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30909-950A-47DB-9D57-C917A0047A48}" type="datetimeFigureOut">
              <a:rPr lang="en-GB" smtClean="0"/>
              <a:t>06/11/2019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30818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9A230909-950A-47DB-9D57-C917A0047A48}" type="datetimeFigureOut">
              <a:rPr lang="en-GB" smtClean="0"/>
              <a:t>06/11/2019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58736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9A230909-950A-47DB-9D57-C917A0047A48}" type="datetimeFigureOut">
              <a:rPr lang="en-GB" smtClean="0"/>
              <a:t>06/11/2019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4224F-CB05-4821-87F2-4E2BA8016F6E}" type="slidenum">
              <a:rPr lang="en-GB" smtClean="0"/>
              <a:t>‹#›</a:t>
            </a:fld>
            <a:endParaRPr lang="en-GB"/>
          </a:p>
        </p:txBody>
      </p:sp>
    </p:spTree>
    <p:extLst>
      <p:ext uri="{BB962C8B-B14F-4D97-AF65-F5344CB8AC3E}">
        <p14:creationId xmlns:p14="http://schemas.microsoft.com/office/powerpoint/2010/main" val="109169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9A230909-950A-47DB-9D57-C917A0047A48}" type="datetimeFigureOut">
              <a:rPr lang="en-GB" smtClean="0"/>
              <a:t>06/11/2019</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06D4224F-CB05-4821-87F2-4E2BA8016F6E}" type="slidenum">
              <a:rPr lang="en-GB" smtClean="0"/>
              <a:t>‹#›</a:t>
            </a:fld>
            <a:endParaRPr lang="en-GB"/>
          </a:p>
        </p:txBody>
      </p:sp>
    </p:spTree>
    <p:extLst>
      <p:ext uri="{BB962C8B-B14F-4D97-AF65-F5344CB8AC3E}">
        <p14:creationId xmlns:p14="http://schemas.microsoft.com/office/powerpoint/2010/main" val="303953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accent1">
                <a:lumMod val="5000"/>
                <a:lumOff val="95000"/>
              </a:schemeClr>
            </a:gs>
            <a:gs pos="3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7741" y="10657756"/>
            <a:ext cx="11476750" cy="5565815"/>
          </a:xfrm>
          <a:prstGeom prst="rect">
            <a:avLst/>
          </a:prstGeom>
          <a:ln w="50800">
            <a:solidFill>
              <a:schemeClr val="tx1"/>
            </a:solidFill>
          </a:ln>
          <a:effectLst>
            <a:outerShdw blurRad="190500" algn="tl" rotWithShape="0">
              <a:srgbClr val="000000">
                <a:alpha val="70000"/>
              </a:srgbClr>
            </a:outerShdw>
          </a:effectLst>
        </p:spPr>
      </p:pic>
      <p:sp>
        <p:nvSpPr>
          <p:cNvPr id="14" name="Rounded Rectangle 13"/>
          <p:cNvSpPr/>
          <p:nvPr/>
        </p:nvSpPr>
        <p:spPr>
          <a:xfrm>
            <a:off x="21230461" y="13566018"/>
            <a:ext cx="8784976" cy="422830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000" dirty="0">
                <a:solidFill>
                  <a:schemeClr val="tx1"/>
                </a:solidFill>
              </a:rPr>
              <a:t>Conclusions &amp; Future Work</a:t>
            </a:r>
          </a:p>
          <a:p>
            <a:pPr algn="just"/>
            <a:r>
              <a:rPr lang="en-GB" sz="2000" dirty="0">
                <a:solidFill>
                  <a:schemeClr val="tx1"/>
                </a:solidFill>
              </a:rPr>
              <a:t>The new method was compared to existing approaches for model extraction, and was found to offer drastically simpler models, with statistically equivalent test accuracy. To our best knowledge, this is the first utilisation of multi-objective optimisation in explainable AI. We also believe this is the first application of GP for model extraction, and shows a promising direction for future developments.</a:t>
            </a:r>
          </a:p>
          <a:p>
            <a:pPr algn="just"/>
            <a:endParaRPr lang="en-GB" sz="2000" dirty="0">
              <a:solidFill>
                <a:schemeClr val="tx1"/>
              </a:solidFill>
            </a:endParaRPr>
          </a:p>
          <a:p>
            <a:pPr algn="just"/>
            <a:r>
              <a:rPr lang="en-GB" sz="2000" dirty="0">
                <a:solidFill>
                  <a:schemeClr val="tx1"/>
                </a:solidFill>
              </a:rPr>
              <a:t>Three focus areas for future work:</a:t>
            </a:r>
          </a:p>
          <a:p>
            <a:pPr marL="342900" indent="-342900" algn="just">
              <a:buFont typeface="Arial" panose="020B0604020202020204" pitchFamily="34" charset="0"/>
              <a:buChar char="•"/>
            </a:pPr>
            <a:r>
              <a:rPr lang="en-GB" sz="2000" dirty="0">
                <a:solidFill>
                  <a:schemeClr val="tx1"/>
                </a:solidFill>
              </a:rPr>
              <a:t>Can recreation ability be improved without sacrificing simplicity? </a:t>
            </a:r>
          </a:p>
          <a:p>
            <a:pPr marL="342900" indent="-342900" algn="just">
              <a:buFont typeface="Arial" panose="020B0604020202020204" pitchFamily="34" charset="0"/>
              <a:buChar char="•"/>
            </a:pPr>
            <a:r>
              <a:rPr lang="en-GB" sz="2000" dirty="0">
                <a:solidFill>
                  <a:schemeClr val="tx1"/>
                </a:solidFill>
              </a:rPr>
              <a:t>Can we find a more suitable measure of complexity to describe human interpretability?  </a:t>
            </a:r>
          </a:p>
          <a:p>
            <a:pPr marL="342900" indent="-342900" algn="just">
              <a:buFont typeface="Arial" panose="020B0604020202020204" pitchFamily="34" charset="0"/>
              <a:buChar char="•"/>
            </a:pPr>
            <a:r>
              <a:rPr lang="en-GB" sz="2000" dirty="0">
                <a:solidFill>
                  <a:schemeClr val="tx1"/>
                </a:solidFill>
              </a:rPr>
              <a:t>Is it possible to guide the evolution of the models based on human feedback?</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119" y="17298568"/>
            <a:ext cx="4699987" cy="3592537"/>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728" y="17447682"/>
            <a:ext cx="3583643" cy="2030694"/>
          </a:xfrm>
          <a:prstGeom prst="rect">
            <a:avLst/>
          </a:prstGeom>
          <a:ln>
            <a:noFill/>
          </a:ln>
          <a:effectLst>
            <a:outerShdw blurRad="190500" algn="tl" rotWithShape="0">
              <a:srgbClr val="000000">
                <a:alpha val="70000"/>
              </a:srgbClr>
            </a:outerShdw>
          </a:effectLst>
        </p:spPr>
      </p:pic>
      <p:pic>
        <p:nvPicPr>
          <p:cNvPr id="45" name="Picture 44">
            <a:extLst>
              <a:ext uri="{FF2B5EF4-FFF2-40B4-BE49-F238E27FC236}">
                <a16:creationId xmlns:a16="http://schemas.microsoft.com/office/drawing/2014/main" id="{6526A47A-CB1A-40C8-B2E9-C7143A7AA3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52164" y="9800013"/>
            <a:ext cx="14165114" cy="7835803"/>
          </a:xfrm>
          <a:prstGeom prst="rect">
            <a:avLst/>
          </a:prstGeom>
          <a:ln>
            <a:noFill/>
          </a:ln>
          <a:effectLst>
            <a:outerShdw blurRad="190500" algn="tl" rotWithShape="0">
              <a:srgbClr val="000000">
                <a:alpha val="70000"/>
              </a:srgbClr>
            </a:outerShdw>
          </a:effectLst>
        </p:spPr>
      </p:pic>
      <p:graphicFrame>
        <p:nvGraphicFramePr>
          <p:cNvPr id="49" name="Table 48">
            <a:extLst>
              <a:ext uri="{FF2B5EF4-FFF2-40B4-BE49-F238E27FC236}">
                <a16:creationId xmlns:a16="http://schemas.microsoft.com/office/drawing/2014/main" id="{C2DF9ACA-7792-496C-8143-144D3AB9F7F1}"/>
              </a:ext>
            </a:extLst>
          </p:cNvPr>
          <p:cNvGraphicFramePr>
            <a:graphicFrameLocks noGrp="1"/>
          </p:cNvGraphicFramePr>
          <p:nvPr>
            <p:extLst>
              <p:ext uri="{D42A27DB-BD31-4B8C-83A1-F6EECF244321}">
                <p14:modId xmlns:p14="http://schemas.microsoft.com/office/powerpoint/2010/main" val="746463716"/>
              </p:ext>
            </p:extLst>
          </p:nvPr>
        </p:nvGraphicFramePr>
        <p:xfrm>
          <a:off x="8890759" y="5139670"/>
          <a:ext cx="6249228" cy="3017520"/>
        </p:xfrm>
        <a:graphic>
          <a:graphicData uri="http://schemas.openxmlformats.org/drawingml/2006/table">
            <a:tbl>
              <a:tblPr firstRow="1" bandRow="1">
                <a:tableStyleId>{5C22544A-7EE6-4342-B048-85BDC9FD1C3A}</a:tableStyleId>
              </a:tblPr>
              <a:tblGrid>
                <a:gridCol w="3124614">
                  <a:extLst>
                    <a:ext uri="{9D8B030D-6E8A-4147-A177-3AD203B41FA5}">
                      <a16:colId xmlns:a16="http://schemas.microsoft.com/office/drawing/2014/main" val="4011628852"/>
                    </a:ext>
                  </a:extLst>
                </a:gridCol>
                <a:gridCol w="3124614">
                  <a:extLst>
                    <a:ext uri="{9D8B030D-6E8A-4147-A177-3AD203B41FA5}">
                      <a16:colId xmlns:a16="http://schemas.microsoft.com/office/drawing/2014/main" val="3205392189"/>
                    </a:ext>
                  </a:extLst>
                </a:gridCol>
              </a:tblGrid>
              <a:tr h="2923410">
                <a:tc>
                  <a:txBody>
                    <a:bodyPr/>
                    <a:lstStyle/>
                    <a:p>
                      <a:r>
                        <a:rPr lang="en-GB" sz="2400" b="0" dirty="0">
                          <a:solidFill>
                            <a:schemeClr val="tx1"/>
                          </a:solidFill>
                        </a:rPr>
                        <a:t>4 Current Model </a:t>
                      </a:r>
                      <a:br>
                        <a:rPr lang="en-GB" sz="2400" b="0" dirty="0">
                          <a:solidFill>
                            <a:schemeClr val="tx1"/>
                          </a:solidFill>
                        </a:rPr>
                      </a:br>
                      <a:r>
                        <a:rPr lang="en-GB" sz="2400" b="0" dirty="0">
                          <a:solidFill>
                            <a:schemeClr val="tx1"/>
                          </a:solidFill>
                        </a:rPr>
                        <a:t>Extraction methods:</a:t>
                      </a:r>
                    </a:p>
                    <a:p>
                      <a:pPr marL="342900" indent="-342900">
                        <a:buFont typeface="Arial" panose="020B0604020202020204" pitchFamily="34" charset="0"/>
                        <a:buChar char="•"/>
                      </a:pPr>
                      <a:r>
                        <a:rPr lang="en-GB" sz="2400" b="0" dirty="0">
                          <a:solidFill>
                            <a:schemeClr val="tx1"/>
                          </a:solidFill>
                        </a:rPr>
                        <a:t>Bayesian Rule Lists</a:t>
                      </a:r>
                    </a:p>
                    <a:p>
                      <a:pPr marL="342900" indent="-342900">
                        <a:buFont typeface="Arial" panose="020B0604020202020204" pitchFamily="34" charset="0"/>
                        <a:buChar char="•"/>
                      </a:pPr>
                      <a:r>
                        <a:rPr lang="en-GB" sz="2400" b="0" dirty="0">
                          <a:solidFill>
                            <a:schemeClr val="tx1"/>
                          </a:solidFill>
                        </a:rPr>
                        <a:t>Logistic Regression</a:t>
                      </a:r>
                    </a:p>
                    <a:p>
                      <a:pPr marL="342900" indent="-342900">
                        <a:buFont typeface="Arial" panose="020B0604020202020204" pitchFamily="34" charset="0"/>
                        <a:buChar char="•"/>
                      </a:pPr>
                      <a:r>
                        <a:rPr lang="en-GB" sz="2400" b="0" dirty="0">
                          <a:solidFill>
                            <a:schemeClr val="tx1"/>
                          </a:solidFill>
                        </a:rPr>
                        <a:t>Decision Tree</a:t>
                      </a:r>
                    </a:p>
                    <a:p>
                      <a:pPr marL="342900" indent="-342900">
                        <a:buFont typeface="Arial" panose="020B0604020202020204" pitchFamily="34" charset="0"/>
                        <a:buChar char="•"/>
                      </a:pPr>
                      <a:r>
                        <a:rPr lang="en-GB" sz="2400" b="0" dirty="0">
                          <a:solidFill>
                            <a:schemeClr val="tx1"/>
                          </a:solidFill>
                        </a:rPr>
                        <a:t>Simplified Decision Tree</a:t>
                      </a:r>
                    </a:p>
                    <a:p>
                      <a:pPr marL="342900" indent="-342900">
                        <a:buFont typeface="Arial" panose="020B0604020202020204" pitchFamily="34" charset="0"/>
                        <a:buChar char="•"/>
                      </a:pPr>
                      <a:endParaRPr lang="en-GB"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b="0" dirty="0">
                          <a:solidFill>
                            <a:schemeClr val="tx1"/>
                          </a:solidFill>
                        </a:rPr>
                        <a:t>3 Black-Box Models :</a:t>
                      </a:r>
                    </a:p>
                    <a:p>
                      <a:pPr marL="342900" indent="-342900">
                        <a:buFont typeface="Arial" panose="020B0604020202020204" pitchFamily="34" charset="0"/>
                        <a:buChar char="•"/>
                      </a:pPr>
                      <a:r>
                        <a:rPr lang="en-GB" sz="2400" b="0" dirty="0">
                          <a:solidFill>
                            <a:schemeClr val="tx1"/>
                          </a:solidFill>
                        </a:rPr>
                        <a:t>Random Forests</a:t>
                      </a:r>
                    </a:p>
                    <a:p>
                      <a:pPr marL="342900" indent="-342900">
                        <a:buFont typeface="Arial" panose="020B0604020202020204" pitchFamily="34" charset="0"/>
                        <a:buChar char="•"/>
                      </a:pPr>
                      <a:r>
                        <a:rPr lang="en-GB" sz="2400" b="0" dirty="0">
                          <a:solidFill>
                            <a:schemeClr val="tx1"/>
                          </a:solidFill>
                        </a:rPr>
                        <a:t>Gradient Boosting</a:t>
                      </a:r>
                    </a:p>
                    <a:p>
                      <a:pPr marL="342900" indent="-342900">
                        <a:buFont typeface="Arial" panose="020B0604020202020204" pitchFamily="34" charset="0"/>
                        <a:buChar char="•"/>
                      </a:pPr>
                      <a:r>
                        <a:rPr lang="en-GB" sz="2400" b="0" dirty="0">
                          <a:solidFill>
                            <a:schemeClr val="tx1"/>
                          </a:solidFill>
                        </a:rPr>
                        <a:t>Deep Neural Network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9597202"/>
                  </a:ext>
                </a:extLst>
              </a:tr>
            </a:tbl>
          </a:graphicData>
        </a:graphic>
      </p:graphicFrame>
      <p:sp>
        <p:nvSpPr>
          <p:cNvPr id="50" name="TextBox 49">
            <a:extLst>
              <a:ext uri="{FF2B5EF4-FFF2-40B4-BE49-F238E27FC236}">
                <a16:creationId xmlns:a16="http://schemas.microsoft.com/office/drawing/2014/main" id="{AB631D38-65D0-4001-8246-58C8348CC325}"/>
              </a:ext>
            </a:extLst>
          </p:cNvPr>
          <p:cNvSpPr txBox="1"/>
          <p:nvPr/>
        </p:nvSpPr>
        <p:spPr>
          <a:xfrm>
            <a:off x="9000295" y="7787244"/>
            <a:ext cx="5903323" cy="2554545"/>
          </a:xfrm>
          <a:prstGeom prst="rect">
            <a:avLst/>
          </a:prstGeom>
          <a:noFill/>
        </p:spPr>
        <p:txBody>
          <a:bodyPr wrap="square" rtlCol="0">
            <a:spAutoFit/>
          </a:bodyPr>
          <a:lstStyle/>
          <a:p>
            <a:pPr algn="just"/>
            <a:r>
              <a:rPr lang="en-GB" sz="2000" dirty="0">
                <a:cs typeface="Arial" panose="020B0604020202020204" pitchFamily="34" charset="0"/>
              </a:rPr>
              <a:t>A broad range of 30 datasets from the OpenML repository [7] were used for comparison. These were the 20 most run binary datasets, and 10 most run multiclass datasets. The datasets were restricted to less than 15000 instances, less than 5 classes, and no missing values. These datasets are from a variety of domains, and have a varying number of features (both categorical and numeric), classes, and instances.</a:t>
            </a:r>
          </a:p>
        </p:txBody>
      </p:sp>
      <p:sp>
        <p:nvSpPr>
          <p:cNvPr id="54" name="Rounded Rectangle 13">
            <a:extLst>
              <a:ext uri="{FF2B5EF4-FFF2-40B4-BE49-F238E27FC236}">
                <a16:creationId xmlns:a16="http://schemas.microsoft.com/office/drawing/2014/main" id="{29F75D6C-A8A1-41D1-8003-5B0C6BA508FD}"/>
              </a:ext>
            </a:extLst>
          </p:cNvPr>
          <p:cNvSpPr/>
          <p:nvPr/>
        </p:nvSpPr>
        <p:spPr>
          <a:xfrm>
            <a:off x="21230460" y="18103584"/>
            <a:ext cx="8784976" cy="304108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000" dirty="0">
                <a:solidFill>
                  <a:schemeClr val="tx1"/>
                </a:solidFill>
              </a:rPr>
              <a:t>References</a:t>
            </a:r>
          </a:p>
          <a:p>
            <a:r>
              <a:rPr lang="en-GB" sz="2000" dirty="0">
                <a:solidFill>
                  <a:schemeClr val="tx1"/>
                </a:solidFill>
              </a:rPr>
              <a:t>REFERENCES GO HERE - TODO</a:t>
            </a: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6358" y="5383636"/>
            <a:ext cx="5205501" cy="4848144"/>
          </a:xfrm>
          <a:prstGeom prst="rect">
            <a:avLst/>
          </a:prstGeom>
          <a:ln w="50800">
            <a:solidFill>
              <a:schemeClr val="tx1"/>
            </a:solidFill>
          </a:ln>
          <a:effectLst>
            <a:outerShdw blurRad="190500" algn="tl" rotWithShape="0">
              <a:srgbClr val="000000">
                <a:alpha val="70000"/>
              </a:srgbClr>
            </a:outerShdw>
          </a:effectLst>
        </p:spPr>
      </p:pic>
      <p:sp>
        <p:nvSpPr>
          <p:cNvPr id="15" name="TextBox 14"/>
          <p:cNvSpPr txBox="1"/>
          <p:nvPr/>
        </p:nvSpPr>
        <p:spPr>
          <a:xfrm>
            <a:off x="5578677" y="693971"/>
            <a:ext cx="19036354" cy="2646878"/>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What’s inside the black-box? </a:t>
            </a:r>
          </a:p>
          <a:p>
            <a:pPr algn="ctr"/>
            <a:r>
              <a:rPr lang="en-GB" sz="5400" dirty="0">
                <a:latin typeface="Arial" panose="020B0604020202020204" pitchFamily="34" charset="0"/>
                <a:cs typeface="Arial" panose="020B0604020202020204" pitchFamily="34" charset="0"/>
              </a:rPr>
              <a:t>A genetic programming method for interpreting complex machine learning models</a:t>
            </a:r>
          </a:p>
        </p:txBody>
      </p:sp>
      <p:grpSp>
        <p:nvGrpSpPr>
          <p:cNvPr id="18" name="Group 17">
            <a:extLst>
              <a:ext uri="{FF2B5EF4-FFF2-40B4-BE49-F238E27FC236}">
                <a16:creationId xmlns:a16="http://schemas.microsoft.com/office/drawing/2014/main" id="{557485EC-29E9-4296-B347-C2AA24559AC8}"/>
              </a:ext>
            </a:extLst>
          </p:cNvPr>
          <p:cNvGrpSpPr/>
          <p:nvPr/>
        </p:nvGrpSpPr>
        <p:grpSpPr>
          <a:xfrm>
            <a:off x="23852955" y="323156"/>
            <a:ext cx="6986819" cy="3079249"/>
            <a:chOff x="23641592" y="682158"/>
            <a:chExt cx="6986819" cy="3079249"/>
          </a:xfrm>
        </p:grpSpPr>
        <p:sp>
          <p:nvSpPr>
            <p:cNvPr id="2" name="TextBox 1">
              <a:extLst>
                <a:ext uri="{FF2B5EF4-FFF2-40B4-BE49-F238E27FC236}">
                  <a16:creationId xmlns:a16="http://schemas.microsoft.com/office/drawing/2014/main" id="{BAA79BF9-B418-4D06-8920-B601CB11E9E2}"/>
                </a:ext>
              </a:extLst>
            </p:cNvPr>
            <p:cNvSpPr txBox="1"/>
            <p:nvPr/>
          </p:nvSpPr>
          <p:spPr>
            <a:xfrm>
              <a:off x="23803518" y="682158"/>
              <a:ext cx="4351661" cy="1200329"/>
            </a:xfrm>
            <a:prstGeom prst="rect">
              <a:avLst/>
            </a:prstGeom>
            <a:noFill/>
          </p:spPr>
          <p:txBody>
            <a:bodyPr wrap="square" rtlCol="0">
              <a:spAutoFit/>
            </a:bodyPr>
            <a:lstStyle/>
            <a:p>
              <a:r>
                <a:rPr lang="en-GB" sz="3600" dirty="0">
                  <a:latin typeface="Arial" panose="020B0604020202020204" pitchFamily="34" charset="0"/>
                  <a:cs typeface="Arial" panose="020B0604020202020204" pitchFamily="34" charset="0"/>
                </a:rPr>
                <a:t>Morgan Jones</a:t>
              </a:r>
            </a:p>
            <a:p>
              <a:r>
                <a:rPr lang="en-GB" sz="3600" dirty="0">
                  <a:latin typeface="Arial" panose="020B0604020202020204" pitchFamily="34" charset="0"/>
                  <a:cs typeface="Arial" panose="020B0604020202020204" pitchFamily="34" charset="0"/>
                </a:rPr>
                <a:t>mwj7@aber.ac.uk</a:t>
              </a:r>
            </a:p>
          </p:txBody>
        </p:sp>
        <p:sp>
          <p:nvSpPr>
            <p:cNvPr id="24" name="TextBox 23">
              <a:extLst>
                <a:ext uri="{FF2B5EF4-FFF2-40B4-BE49-F238E27FC236}">
                  <a16:creationId xmlns:a16="http://schemas.microsoft.com/office/drawing/2014/main" id="{2C8C74B7-6083-4A35-99C8-E9EC5729A6F3}"/>
                </a:ext>
              </a:extLst>
            </p:cNvPr>
            <p:cNvSpPr txBox="1"/>
            <p:nvPr/>
          </p:nvSpPr>
          <p:spPr>
            <a:xfrm>
              <a:off x="23819046" y="2376412"/>
              <a:ext cx="6809365" cy="1384995"/>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Department of Computer Science,</a:t>
              </a:r>
            </a:p>
            <a:p>
              <a:r>
                <a:rPr lang="en-GB" sz="2800" dirty="0">
                  <a:latin typeface="Arial" panose="020B0604020202020204" pitchFamily="34" charset="0"/>
                  <a:cs typeface="Arial" panose="020B0604020202020204" pitchFamily="34" charset="0"/>
                </a:rPr>
                <a:t>Aberystwyth University,</a:t>
              </a:r>
            </a:p>
            <a:p>
              <a:r>
                <a:rPr lang="en-GB" sz="2800" dirty="0">
                  <a:latin typeface="Arial" panose="020B0604020202020204" pitchFamily="34" charset="0"/>
                  <a:cs typeface="Arial" panose="020B0604020202020204" pitchFamily="34" charset="0"/>
                </a:rPr>
                <a:t>Aberystwyth, Wales, UK</a:t>
              </a:r>
              <a:endParaRPr lang="en-GB" sz="2800" dirty="0"/>
            </a:p>
          </p:txBody>
        </p:sp>
        <p:cxnSp>
          <p:nvCxnSpPr>
            <p:cNvPr id="26" name="Straight Connector 25">
              <a:extLst>
                <a:ext uri="{FF2B5EF4-FFF2-40B4-BE49-F238E27FC236}">
                  <a16:creationId xmlns:a16="http://schemas.microsoft.com/office/drawing/2014/main" id="{D279BB3C-2292-425E-9A9E-2CD4F91C6818}"/>
                </a:ext>
              </a:extLst>
            </p:cNvPr>
            <p:cNvCxnSpPr>
              <a:cxnSpLocks/>
            </p:cNvCxnSpPr>
            <p:nvPr/>
          </p:nvCxnSpPr>
          <p:spPr>
            <a:xfrm>
              <a:off x="23641592" y="752787"/>
              <a:ext cx="0" cy="289509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6" name="Picture 65">
            <a:extLst>
              <a:ext uri="{FF2B5EF4-FFF2-40B4-BE49-F238E27FC236}">
                <a16:creationId xmlns:a16="http://schemas.microsoft.com/office/drawing/2014/main" id="{34DBCCFB-7179-436E-8F20-444FD33AA5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488" y="323156"/>
            <a:ext cx="6241873" cy="1560468"/>
          </a:xfrm>
          <a:prstGeom prst="rect">
            <a:avLst/>
          </a:prstGeom>
        </p:spPr>
      </p:pic>
      <p:grpSp>
        <p:nvGrpSpPr>
          <p:cNvPr id="12" name="Group 11">
            <a:extLst>
              <a:ext uri="{FF2B5EF4-FFF2-40B4-BE49-F238E27FC236}">
                <a16:creationId xmlns:a16="http://schemas.microsoft.com/office/drawing/2014/main" id="{9B935EC3-6C15-4C2C-BE96-43424093F152}"/>
              </a:ext>
            </a:extLst>
          </p:cNvPr>
          <p:cNvGrpSpPr/>
          <p:nvPr/>
        </p:nvGrpSpPr>
        <p:grpSpPr>
          <a:xfrm>
            <a:off x="9020083" y="16751609"/>
            <a:ext cx="11313685" cy="3729920"/>
            <a:chOff x="7481073" y="16636001"/>
            <a:chExt cx="11313685" cy="3729920"/>
          </a:xfrm>
        </p:grpSpPr>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92196" y="16773384"/>
              <a:ext cx="2239991" cy="17684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93756" y="16730012"/>
              <a:ext cx="2612148" cy="17303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5267473" y="16636001"/>
              <a:ext cx="3387250" cy="17684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2" name="Rectangle: Rounded Corners 71">
              <a:extLst>
                <a:ext uri="{FF2B5EF4-FFF2-40B4-BE49-F238E27FC236}">
                  <a16:creationId xmlns:a16="http://schemas.microsoft.com/office/drawing/2014/main" id="{C3DA56A2-AAC8-4D9C-86C2-3CBFBA5B9F51}"/>
                </a:ext>
              </a:extLst>
            </p:cNvPr>
            <p:cNvSpPr/>
            <p:nvPr/>
          </p:nvSpPr>
          <p:spPr>
            <a:xfrm>
              <a:off x="11255911" y="18755537"/>
              <a:ext cx="3862252" cy="1502582"/>
            </a:xfrm>
            <a:prstGeom prst="round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Method not dominated on any dataset.</a:t>
              </a:r>
            </a:p>
          </p:txBody>
        </p:sp>
        <p:sp>
          <p:nvSpPr>
            <p:cNvPr id="73" name="Rectangle: Rounded Corners 72">
              <a:extLst>
                <a:ext uri="{FF2B5EF4-FFF2-40B4-BE49-F238E27FC236}">
                  <a16:creationId xmlns:a16="http://schemas.microsoft.com/office/drawing/2014/main" id="{0ADF44AD-849F-4892-8B70-663B1D7467AB}"/>
                </a:ext>
              </a:extLst>
            </p:cNvPr>
            <p:cNvSpPr/>
            <p:nvPr/>
          </p:nvSpPr>
          <p:spPr>
            <a:xfrm>
              <a:off x="15407507" y="18979229"/>
              <a:ext cx="3387251" cy="1386692"/>
            </a:xfrm>
            <a:prstGeom prst="round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Significantly simpler interpretable models with equivalent accuracy.</a:t>
              </a:r>
            </a:p>
          </p:txBody>
        </p:sp>
        <p:sp>
          <p:nvSpPr>
            <p:cNvPr id="74" name="Rectangle: Rounded Corners 73">
              <a:extLst>
                <a:ext uri="{FF2B5EF4-FFF2-40B4-BE49-F238E27FC236}">
                  <a16:creationId xmlns:a16="http://schemas.microsoft.com/office/drawing/2014/main" id="{FFB1679C-AA47-49DD-AE64-D6989F3A84C1}"/>
                </a:ext>
              </a:extLst>
            </p:cNvPr>
            <p:cNvSpPr/>
            <p:nvPr/>
          </p:nvSpPr>
          <p:spPr>
            <a:xfrm>
              <a:off x="7481073" y="18957223"/>
              <a:ext cx="3774838" cy="1093981"/>
            </a:xfrm>
            <a:prstGeom prst="round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Pareto front of trees to choose from.</a:t>
              </a:r>
            </a:p>
          </p:txBody>
        </p:sp>
      </p:grpSp>
      <p:grpSp>
        <p:nvGrpSpPr>
          <p:cNvPr id="20" name="Group 19">
            <a:extLst>
              <a:ext uri="{FF2B5EF4-FFF2-40B4-BE49-F238E27FC236}">
                <a16:creationId xmlns:a16="http://schemas.microsoft.com/office/drawing/2014/main" id="{9C2ADA43-CD9A-48A8-A8D6-A44352BB99B3}"/>
              </a:ext>
            </a:extLst>
          </p:cNvPr>
          <p:cNvGrpSpPr/>
          <p:nvPr/>
        </p:nvGrpSpPr>
        <p:grpSpPr>
          <a:xfrm>
            <a:off x="21230460" y="3711664"/>
            <a:ext cx="8784976" cy="9545095"/>
            <a:chOff x="21327182" y="3596577"/>
            <a:chExt cx="8784976" cy="9545095"/>
          </a:xfrm>
        </p:grpSpPr>
        <p:sp>
          <p:nvSpPr>
            <p:cNvPr id="32" name="Rounded Rectangle 12">
              <a:extLst>
                <a:ext uri="{FF2B5EF4-FFF2-40B4-BE49-F238E27FC236}">
                  <a16:creationId xmlns:a16="http://schemas.microsoft.com/office/drawing/2014/main" id="{6BB5D9B5-837D-4ED6-A04E-97EEC64DEF68}"/>
                </a:ext>
              </a:extLst>
            </p:cNvPr>
            <p:cNvSpPr/>
            <p:nvPr/>
          </p:nvSpPr>
          <p:spPr>
            <a:xfrm>
              <a:off x="21327182" y="3596577"/>
              <a:ext cx="8784976" cy="954509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000" dirty="0">
                  <a:solidFill>
                    <a:schemeClr val="tx1"/>
                  </a:solidFill>
                </a:rPr>
                <a:t>Further Analysis (Hill-Valley Dataset)</a:t>
              </a:r>
            </a:p>
            <a:p>
              <a:pPr algn="just"/>
              <a:endParaRPr lang="en-GB" sz="2000" dirty="0">
                <a:solidFill>
                  <a:schemeClr val="tx1"/>
                </a:solidFill>
              </a:endParaRPr>
            </a:p>
            <a:p>
              <a:endParaRPr lang="en-GB" sz="2000" dirty="0">
                <a:solidFill>
                  <a:schemeClr val="tx1"/>
                </a:solidFill>
              </a:endParaRPr>
            </a:p>
          </p:txBody>
        </p:sp>
        <p:grpSp>
          <p:nvGrpSpPr>
            <p:cNvPr id="19" name="Group 18">
              <a:extLst>
                <a:ext uri="{FF2B5EF4-FFF2-40B4-BE49-F238E27FC236}">
                  <a16:creationId xmlns:a16="http://schemas.microsoft.com/office/drawing/2014/main" id="{E0BCB481-AB7A-4F6A-B76E-91E24FEC2F43}"/>
                </a:ext>
              </a:extLst>
            </p:cNvPr>
            <p:cNvGrpSpPr/>
            <p:nvPr/>
          </p:nvGrpSpPr>
          <p:grpSpPr>
            <a:xfrm>
              <a:off x="21991865" y="9095233"/>
              <a:ext cx="7600798" cy="3620354"/>
              <a:chOff x="16715682" y="11142333"/>
              <a:chExt cx="7600798" cy="3620354"/>
            </a:xfrm>
          </p:grpSpPr>
          <p:pic>
            <p:nvPicPr>
              <p:cNvPr id="33" name="Picture 32">
                <a:extLst>
                  <a:ext uri="{FF2B5EF4-FFF2-40B4-BE49-F238E27FC236}">
                    <a16:creationId xmlns:a16="http://schemas.microsoft.com/office/drawing/2014/main" id="{6F11D0CB-825E-4885-9722-BA944FB1ACF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715682" y="11142333"/>
                <a:ext cx="7600798" cy="3620354"/>
              </a:xfrm>
              <a:prstGeom prst="rect">
                <a:avLst/>
              </a:prstGeom>
              <a:ln>
                <a:noFill/>
              </a:ln>
              <a:effectLst>
                <a:outerShdw blurRad="190500" algn="tl" rotWithShape="0">
                  <a:srgbClr val="000000">
                    <a:alpha val="70000"/>
                  </a:srgbClr>
                </a:outerShdw>
              </a:effectLst>
            </p:spPr>
          </p:pic>
          <p:sp>
            <p:nvSpPr>
              <p:cNvPr id="34" name="Oval 33">
                <a:extLst>
                  <a:ext uri="{FF2B5EF4-FFF2-40B4-BE49-F238E27FC236}">
                    <a16:creationId xmlns:a16="http://schemas.microsoft.com/office/drawing/2014/main" id="{19A11B2C-F2A5-4B4E-A7C5-518D1887D03C}"/>
                  </a:ext>
                </a:extLst>
              </p:cNvPr>
              <p:cNvSpPr/>
              <p:nvPr/>
            </p:nvSpPr>
            <p:spPr>
              <a:xfrm>
                <a:off x="16731586" y="11918361"/>
                <a:ext cx="1886846" cy="21855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BF577F88-3CC3-4D85-B555-900354B33CB1}"/>
                </a:ext>
              </a:extLst>
            </p:cNvPr>
            <p:cNvSpPr txBox="1"/>
            <p:nvPr/>
          </p:nvSpPr>
          <p:spPr>
            <a:xfrm>
              <a:off x="21932480" y="4380813"/>
              <a:ext cx="7719569" cy="4708981"/>
            </a:xfrm>
            <a:prstGeom prst="rect">
              <a:avLst/>
            </a:prstGeom>
            <a:noFill/>
          </p:spPr>
          <p:txBody>
            <a:bodyPr wrap="square" rtlCol="0">
              <a:spAutoFit/>
            </a:bodyPr>
            <a:lstStyle/>
            <a:p>
              <a:pPr algn="just"/>
              <a:r>
                <a:rPr lang="en-GB" sz="2000" dirty="0"/>
                <a:t>The proposed method’s resulting tree and the Bayesian rule list are by far the simplest interpretable models, both condense a 200 layer neural-network into small human readable form. Although the BRL just predicts 1 class so is considered overly simplistic.</a:t>
              </a:r>
            </a:p>
            <a:p>
              <a:endParaRPr lang="en-GB" sz="2000" dirty="0"/>
            </a:p>
            <a:p>
              <a:pPr algn="just"/>
              <a:r>
                <a:rPr lang="en-GB" sz="2000" dirty="0"/>
                <a:t>Looking into our evolved tree we can see its splitting points make sense when considering the hill-valley dataset, which "when plotted in order the Y coordinate will create either a Hill or a Valley [13]. We can see the tree is checking the first point, and comparing to the point at 30\% (i.e. the 30th feature), or the point at 70\%, where the tree is trying to distinguish between classes by finding the common points for the hills/valleys and checking if these are high or low relative to the training data (e.g. a high point at the start, a low point at 30\%, then a high point at 57\% indicates a valley based on this tree).</a:t>
              </a:r>
            </a:p>
            <a:p>
              <a:endParaRPr lang="en-GB" sz="2000" dirty="0"/>
            </a:p>
          </p:txBody>
        </p:sp>
      </p:grpSp>
      <p:sp>
        <p:nvSpPr>
          <p:cNvPr id="17" name="TextBox 16">
            <a:extLst>
              <a:ext uri="{FF2B5EF4-FFF2-40B4-BE49-F238E27FC236}">
                <a16:creationId xmlns:a16="http://schemas.microsoft.com/office/drawing/2014/main" id="{69DF8469-B30D-4B1A-B048-65D4DA5020A7}"/>
              </a:ext>
            </a:extLst>
          </p:cNvPr>
          <p:cNvSpPr txBox="1"/>
          <p:nvPr/>
        </p:nvSpPr>
        <p:spPr>
          <a:xfrm>
            <a:off x="30523103" y="6376547"/>
            <a:ext cx="6710151" cy="2862322"/>
          </a:xfrm>
          <a:prstGeom prst="rect">
            <a:avLst/>
          </a:prstGeom>
          <a:noFill/>
        </p:spPr>
        <p:txBody>
          <a:bodyPr wrap="square" rtlCol="0">
            <a:spAutoFit/>
          </a:bodyPr>
          <a:lstStyle/>
          <a:p>
            <a:pPr algn="just"/>
            <a:r>
              <a:rPr lang="en-GB" sz="2000" dirty="0"/>
              <a:t>Datasets of particular difficulty:</a:t>
            </a:r>
          </a:p>
          <a:p>
            <a:pPr marL="342900" indent="-342900" algn="just">
              <a:buFont typeface="Arial" panose="020B0604020202020204" pitchFamily="34" charset="0"/>
              <a:buChar char="•"/>
            </a:pPr>
            <a:r>
              <a:rPr lang="en-GB" sz="2000" dirty="0"/>
              <a:t>Autonuniv-Au7-500 and GesturePhase datasets have 5 classes. Relax push for simple trees on </a:t>
            </a:r>
            <a:r>
              <a:rPr lang="en-GB" sz="2000" dirty="0" err="1"/>
              <a:t>datastes</a:t>
            </a:r>
            <a:r>
              <a:rPr lang="en-GB" sz="2000" dirty="0"/>
              <a:t> with many classes.</a:t>
            </a:r>
          </a:p>
          <a:p>
            <a:pPr marL="342900" indent="-342900" algn="just">
              <a:buFont typeface="Arial" panose="020B0604020202020204" pitchFamily="34" charset="0"/>
              <a:buChar char="•"/>
            </a:pPr>
            <a:r>
              <a:rPr lang="en-GB" sz="2000" dirty="0"/>
              <a:t>onks-Problems-2 is entirely categorical features. Combining categorical features into a single branch for future work.</a:t>
            </a:r>
          </a:p>
          <a:p>
            <a:pPr marL="342900" indent="-342900" algn="just">
              <a:buFont typeface="Arial" panose="020B0604020202020204" pitchFamily="34" charset="0"/>
              <a:buChar char="•"/>
            </a:pPr>
            <a:r>
              <a:rPr lang="en-GB" sz="2000" dirty="0"/>
              <a:t>For </a:t>
            </a:r>
            <a:r>
              <a:rPr lang="en-GB" sz="2000" dirty="0" err="1"/>
              <a:t>eeg</a:t>
            </a:r>
            <a:r>
              <a:rPr lang="en-GB" sz="2000" dirty="0"/>
              <a:t>-eye-state, the data is sequential/time-series. The proposed method is not designed for such datasets</a:t>
            </a:r>
          </a:p>
          <a:p>
            <a:endParaRPr lang="en-GB" sz="2000" dirty="0"/>
          </a:p>
        </p:txBody>
      </p:sp>
      <p:sp>
        <p:nvSpPr>
          <p:cNvPr id="21" name="TextBox 20">
            <a:extLst>
              <a:ext uri="{FF2B5EF4-FFF2-40B4-BE49-F238E27FC236}">
                <a16:creationId xmlns:a16="http://schemas.microsoft.com/office/drawing/2014/main" id="{1A85E672-1FA0-4A79-8499-3FAFE1E3CC07}"/>
              </a:ext>
            </a:extLst>
          </p:cNvPr>
          <p:cNvSpPr txBox="1"/>
          <p:nvPr/>
        </p:nvSpPr>
        <p:spPr>
          <a:xfrm>
            <a:off x="12090424" y="3986865"/>
            <a:ext cx="6012859" cy="830997"/>
          </a:xfrm>
          <a:prstGeom prst="rect">
            <a:avLst/>
          </a:prstGeom>
          <a:noFill/>
        </p:spPr>
        <p:txBody>
          <a:bodyPr wrap="square" rtlCol="0">
            <a:spAutoFit/>
          </a:bodyPr>
          <a:lstStyle/>
          <a:p>
            <a:r>
              <a:rPr lang="en-GB" sz="4800" dirty="0"/>
              <a:t>Experiments &amp; Results</a:t>
            </a:r>
          </a:p>
        </p:txBody>
      </p:sp>
      <p:sp>
        <p:nvSpPr>
          <p:cNvPr id="22" name="TextBox 21">
            <a:extLst>
              <a:ext uri="{FF2B5EF4-FFF2-40B4-BE49-F238E27FC236}">
                <a16:creationId xmlns:a16="http://schemas.microsoft.com/office/drawing/2014/main" id="{F15A1C0B-3F85-424C-ABB9-3754AA2BDBD9}"/>
              </a:ext>
            </a:extLst>
          </p:cNvPr>
          <p:cNvSpPr txBox="1"/>
          <p:nvPr/>
        </p:nvSpPr>
        <p:spPr>
          <a:xfrm>
            <a:off x="264538" y="12471929"/>
            <a:ext cx="8369700" cy="1569660"/>
          </a:xfrm>
          <a:prstGeom prst="rect">
            <a:avLst/>
          </a:prstGeom>
          <a:noFill/>
        </p:spPr>
        <p:txBody>
          <a:bodyPr wrap="square" rtlCol="0">
            <a:spAutoFit/>
          </a:bodyPr>
          <a:lstStyle/>
          <a:p>
            <a:pPr algn="just"/>
            <a:r>
              <a:rPr lang="en-GB" sz="2400" dirty="0"/>
              <a:t>We propose a novel model agnostic approach to XAI model extraction. We use NSGA-II paired with strongly typed GP (STGP) to evolve decision tree-like structures which simultaneously balance the complexity and accuracy of the trees.</a:t>
            </a:r>
          </a:p>
        </p:txBody>
      </p:sp>
      <p:sp>
        <p:nvSpPr>
          <p:cNvPr id="23" name="TextBox 22">
            <a:extLst>
              <a:ext uri="{FF2B5EF4-FFF2-40B4-BE49-F238E27FC236}">
                <a16:creationId xmlns:a16="http://schemas.microsoft.com/office/drawing/2014/main" id="{857B5936-39C7-49EF-BC22-9C0E81754189}"/>
              </a:ext>
            </a:extLst>
          </p:cNvPr>
          <p:cNvSpPr txBox="1"/>
          <p:nvPr/>
        </p:nvSpPr>
        <p:spPr>
          <a:xfrm>
            <a:off x="2317931" y="11710039"/>
            <a:ext cx="4152742" cy="769441"/>
          </a:xfrm>
          <a:prstGeom prst="rect">
            <a:avLst/>
          </a:prstGeom>
          <a:noFill/>
        </p:spPr>
        <p:txBody>
          <a:bodyPr wrap="square" rtlCol="0">
            <a:spAutoFit/>
          </a:bodyPr>
          <a:lstStyle/>
          <a:p>
            <a:r>
              <a:rPr lang="en-GB" sz="4400" dirty="0"/>
              <a:t>The New Method</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C3C5D9DB-291A-406A-941D-203402A8590E}"/>
                  </a:ext>
                </a:extLst>
              </p:cNvPr>
              <p:cNvSpPr txBox="1"/>
              <p:nvPr/>
            </p:nvSpPr>
            <p:spPr>
              <a:xfrm>
                <a:off x="989754" y="15961316"/>
                <a:ext cx="7309116" cy="104336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𝑚𝑖𝑛𝑖𝑚𝑖𝑠𝑒</m:t>
                      </m:r>
                      <m:nary>
                        <m:naryPr>
                          <m:chr m:val="∑"/>
                          <m:subHide m:val="on"/>
                          <m:supHide m:val="on"/>
                          <m:ctrlPr>
                            <a:rPr lang="en-GB" sz="2800" b="0" i="1" smtClean="0">
                              <a:latin typeface="Cambria Math" panose="02040503050406030204" pitchFamily="18" charset="0"/>
                            </a:rPr>
                          </m:ctrlPr>
                        </m:naryPr>
                        <m:sub/>
                        <m:sup/>
                        <m:e>
                          <m:r>
                            <a:rPr lang="en-GB" sz="2800" b="0" i="1" smtClean="0">
                              <a:latin typeface="Cambria Math" panose="02040503050406030204" pitchFamily="18" charset="0"/>
                            </a:rPr>
                            <m:t>𝑠𝑝𝑙𝑖𝑡</m:t>
                          </m:r>
                          <m:r>
                            <a:rPr lang="en-GB" sz="2800" b="0" i="1" smtClean="0">
                              <a:latin typeface="Cambria Math" panose="02040503050406030204" pitchFamily="18" charset="0"/>
                            </a:rPr>
                            <m:t>_</m:t>
                          </m:r>
                          <m:r>
                            <a:rPr lang="en-GB" sz="2800" b="0" i="1" smtClean="0">
                              <a:latin typeface="Cambria Math" panose="02040503050406030204" pitchFamily="18" charset="0"/>
                            </a:rPr>
                            <m:t>𝑝𝑜𝑖𝑛𝑡𝑠</m:t>
                          </m:r>
                        </m:e>
                      </m:nary>
                    </m:oMath>
                  </m:oMathPara>
                </a14:m>
                <a:endParaRPr lang="en-GB" sz="2800" dirty="0"/>
              </a:p>
            </p:txBody>
          </p:sp>
        </mc:Choice>
        <mc:Fallback>
          <p:sp>
            <p:nvSpPr>
              <p:cNvPr id="27" name="TextBox 26">
                <a:extLst>
                  <a:ext uri="{FF2B5EF4-FFF2-40B4-BE49-F238E27FC236}">
                    <a16:creationId xmlns:a16="http://schemas.microsoft.com/office/drawing/2014/main" id="{C3C5D9DB-291A-406A-941D-203402A8590E}"/>
                  </a:ext>
                </a:extLst>
              </p:cNvPr>
              <p:cNvSpPr txBox="1">
                <a:spLocks noRot="1" noChangeAspect="1" noMove="1" noResize="1" noEditPoints="1" noAdjustHandles="1" noChangeArrowheads="1" noChangeShapeType="1" noTextEdit="1"/>
              </p:cNvSpPr>
              <p:nvPr/>
            </p:nvSpPr>
            <p:spPr>
              <a:xfrm>
                <a:off x="989754" y="15961316"/>
                <a:ext cx="7309116" cy="1043363"/>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F34BC0A3-5C58-4D1E-AB58-06E2A1D7B69B}"/>
                  </a:ext>
                </a:extLst>
              </p:cNvPr>
              <p:cNvSpPr txBox="1"/>
              <p:nvPr/>
            </p:nvSpPr>
            <p:spPr>
              <a:xfrm>
                <a:off x="89776" y="14070709"/>
                <a:ext cx="8933279" cy="104592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𝑚𝑎𝑥𝑖𝑚𝑖𝑠𝑒</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𝑘</m:t>
                          </m:r>
                        </m:den>
                      </m:f>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=1</m:t>
                          </m:r>
                        </m:sub>
                        <m:sup>
                          <m:r>
                            <a:rPr lang="en-GB" sz="2400" b="0" i="1" smtClean="0">
                              <a:latin typeface="Cambria Math" panose="02040503050406030204" pitchFamily="18" charset="0"/>
                            </a:rPr>
                            <m:t>𝑘</m:t>
                          </m:r>
                        </m:sup>
                        <m:e>
                          <m:r>
                            <a:rPr lang="en-GB" sz="2400" b="0" i="1" smtClean="0">
                              <a:latin typeface="Cambria Math" panose="02040503050406030204" pitchFamily="18" charset="0"/>
                            </a:rPr>
                            <m:t>𝑓</m:t>
                          </m:r>
                          <m:r>
                            <a:rPr lang="en-GB" sz="2400" b="0" i="1" smtClean="0">
                              <a:latin typeface="Cambria Math" panose="02040503050406030204" pitchFamily="18" charset="0"/>
                            </a:rPr>
                            <m:t>1(</m:t>
                          </m:r>
                          <m:r>
                            <a:rPr lang="en-GB" sz="2400" b="0" i="1" smtClean="0">
                              <a:latin typeface="Cambria Math" panose="02040503050406030204" pitchFamily="18" charset="0"/>
                            </a:rPr>
                            <m:t>𝑝𝑟𝑒𝑑𝑖𝑐𝑡</m:t>
                          </m:r>
                          <m:r>
                            <a:rPr lang="en-GB" sz="2400" b="0" i="1" smtClean="0">
                              <a:latin typeface="Cambria Math" panose="02040503050406030204" pitchFamily="18" charset="0"/>
                            </a:rPr>
                            <m:t>(</m:t>
                          </m:r>
                          <m:r>
                            <a:rPr lang="en-GB" sz="2400" b="0" i="1" smtClean="0">
                              <a:latin typeface="Cambria Math" panose="02040503050406030204" pitchFamily="18" charset="0"/>
                            </a:rPr>
                            <m:t>𝑓𝑜𝑙𝑑</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𝑖</m:t>
                              </m:r>
                            </m:e>
                          </m:d>
                          <m:r>
                            <a:rPr lang="en-GB" sz="2400" b="0" i="1" smtClean="0">
                              <a:latin typeface="Cambria Math" panose="02040503050406030204" pitchFamily="18" charset="0"/>
                            </a:rPr>
                            <m:t>),</m:t>
                          </m:r>
                          <m:r>
                            <a:rPr lang="en-GB" sz="2400" b="0" i="1" smtClean="0">
                              <a:latin typeface="Cambria Math" panose="02040503050406030204" pitchFamily="18" charset="0"/>
                            </a:rPr>
                            <m:t>𝑏𝑙𝑎𝑐𝑘𝑏𝑜𝑥</m:t>
                          </m:r>
                          <m:r>
                            <a:rPr lang="en-GB" sz="2400" b="0" i="1" smtClean="0">
                              <a:latin typeface="Cambria Math" panose="02040503050406030204" pitchFamily="18" charset="0"/>
                            </a:rPr>
                            <m:t>_</m:t>
                          </m:r>
                          <m:r>
                            <a:rPr lang="en-GB" sz="2400" b="0" i="1" smtClean="0">
                              <a:latin typeface="Cambria Math" panose="02040503050406030204" pitchFamily="18" charset="0"/>
                            </a:rPr>
                            <m:t>𝑝𝑟𝑒𝑑𝑖𝑐𝑡</m:t>
                          </m:r>
                          <m:r>
                            <a:rPr lang="en-GB" sz="2400" b="0" i="1" smtClean="0">
                              <a:latin typeface="Cambria Math" panose="02040503050406030204" pitchFamily="18" charset="0"/>
                            </a:rPr>
                            <m:t>(</m:t>
                          </m:r>
                          <m:r>
                            <a:rPr lang="en-GB" sz="2400" b="0" i="1" smtClean="0">
                              <a:latin typeface="Cambria Math" panose="02040503050406030204" pitchFamily="18" charset="0"/>
                            </a:rPr>
                            <m:t>𝑓𝑜𝑙𝑑</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𝑖</m:t>
                              </m:r>
                            </m:e>
                          </m:d>
                          <m:r>
                            <a:rPr lang="en-GB" sz="2400" b="0" i="1" smtClean="0">
                              <a:latin typeface="Cambria Math" panose="02040503050406030204" pitchFamily="18" charset="0"/>
                            </a:rPr>
                            <m:t>))</m:t>
                          </m:r>
                        </m:e>
                      </m:nary>
                    </m:oMath>
                  </m:oMathPara>
                </a14:m>
                <a:endParaRPr lang="en-GB" dirty="0"/>
              </a:p>
            </p:txBody>
          </p:sp>
        </mc:Choice>
        <mc:Fallback>
          <p:sp>
            <p:nvSpPr>
              <p:cNvPr id="29" name="TextBox 28">
                <a:extLst>
                  <a:ext uri="{FF2B5EF4-FFF2-40B4-BE49-F238E27FC236}">
                    <a16:creationId xmlns:a16="http://schemas.microsoft.com/office/drawing/2014/main" id="{F34BC0A3-5C58-4D1E-AB58-06E2A1D7B69B}"/>
                  </a:ext>
                </a:extLst>
              </p:cNvPr>
              <p:cNvSpPr txBox="1">
                <a:spLocks noRot="1" noChangeAspect="1" noMove="1" noResize="1" noEditPoints="1" noAdjustHandles="1" noChangeArrowheads="1" noChangeShapeType="1" noTextEdit="1"/>
              </p:cNvSpPr>
              <p:nvPr/>
            </p:nvSpPr>
            <p:spPr>
              <a:xfrm>
                <a:off x="89776" y="14070709"/>
                <a:ext cx="8933279" cy="1045927"/>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176BFC8-13F4-4CB7-9752-140161DD25FF}"/>
                  </a:ext>
                </a:extLst>
              </p:cNvPr>
              <p:cNvSpPr txBox="1"/>
              <p:nvPr/>
            </p:nvSpPr>
            <p:spPr>
              <a:xfrm>
                <a:off x="1172655" y="15145756"/>
                <a:ext cx="7309116" cy="7473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𝑓</m:t>
                      </m:r>
                      <m:r>
                        <a:rPr lang="en-GB" sz="2000" b="0" i="1" smtClean="0">
                          <a:latin typeface="Cambria Math" panose="02040503050406030204" pitchFamily="18" charset="0"/>
                        </a:rPr>
                        <m:t>1</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𝑝𝑟𝑒𝑑𝑖𝑐𝑡𝑒𝑑</m:t>
                          </m:r>
                          <m:r>
                            <a:rPr lang="en-GB" sz="2000" b="0" i="1" smtClean="0">
                              <a:latin typeface="Cambria Math" panose="02040503050406030204" pitchFamily="18" charset="0"/>
                            </a:rPr>
                            <m:t>, </m:t>
                          </m:r>
                          <m:r>
                            <a:rPr lang="en-GB" sz="2000" b="0" i="1" smtClean="0">
                              <a:latin typeface="Cambria Math" panose="02040503050406030204" pitchFamily="18" charset="0"/>
                            </a:rPr>
                            <m:t>𝑟𝑒𝑎𝑙</m:t>
                          </m:r>
                        </m:e>
                      </m:d>
                      <m:r>
                        <a:rPr lang="en-GB" sz="2000" b="0" i="1" smtClean="0">
                          <a:latin typeface="Cambria Math" panose="02040503050406030204" pitchFamily="18" charset="0"/>
                        </a:rPr>
                        <m:t>=(</m:t>
                      </m:r>
                      <m:nary>
                        <m:naryPr>
                          <m:chr m:val="∑"/>
                          <m:supHide m:val="on"/>
                          <m:ctrlPr>
                            <a:rPr lang="en-GB" sz="2000" b="0" i="1" smtClean="0">
                              <a:latin typeface="Cambria Math" panose="02040503050406030204" pitchFamily="18" charset="0"/>
                            </a:rPr>
                          </m:ctrlPr>
                        </m:naryPr>
                        <m:sub>
                          <m:r>
                            <m:rPr>
                              <m:brk m:alnAt="7"/>
                            </m:rPr>
                            <a:rPr lang="en-GB" sz="2000" b="0" i="1" smtClean="0">
                              <a:latin typeface="Cambria Math" panose="02040503050406030204" pitchFamily="18" charset="0"/>
                            </a:rPr>
                            <m:t>𝑐</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𝐶</m:t>
                          </m:r>
                        </m:sub>
                        <m:sup/>
                        <m:e>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𝐶</m:t>
                              </m:r>
                            </m:e>
                          </m:d>
                          <m:r>
                            <a:rPr lang="en-GB" sz="2000" b="0" i="1" smtClean="0">
                              <a:latin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 </m:t>
                          </m:r>
                          <m:f>
                            <m:fPr>
                              <m:ctrlPr>
                                <a:rPr lang="en-GB" sz="2000" b="0" i="1" smtClean="0">
                                  <a:latin typeface="Cambria Math" panose="02040503050406030204" pitchFamily="18" charset="0"/>
                                  <a:ea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2×</m:t>
                              </m:r>
                              <m:r>
                                <a:rPr lang="en-GB" sz="2000" b="0" i="1" smtClean="0">
                                  <a:latin typeface="Cambria Math" panose="02040503050406030204" pitchFamily="18" charset="0"/>
                                  <a:ea typeface="Cambria Math" panose="02040503050406030204" pitchFamily="18" charset="0"/>
                                </a:rPr>
                                <m:t>𝑝𝑟𝑒𝑐𝑖𝑠𝑖𝑜𝑛</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𝑟𝑒𝑐𝑎𝑙𝑙</m:t>
                              </m:r>
                            </m:num>
                            <m:den>
                              <m:r>
                                <a:rPr lang="en-GB" sz="2000" b="0" i="1" smtClean="0">
                                  <a:latin typeface="Cambria Math" panose="02040503050406030204" pitchFamily="18" charset="0"/>
                                  <a:ea typeface="Cambria Math" panose="02040503050406030204" pitchFamily="18" charset="0"/>
                                </a:rPr>
                                <m:t>𝑝𝑟𝑒𝑐𝑖𝑠𝑖𝑜𝑛</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𝑟𝑒𝑐𝑎𝑙𝑙</m:t>
                              </m:r>
                            </m:den>
                          </m:f>
                          <m:r>
                            <a:rPr lang="en-GB" sz="2000" b="0" i="1" smtClean="0">
                              <a:latin typeface="Cambria Math" panose="02040503050406030204" pitchFamily="18" charset="0"/>
                              <a:ea typeface="Cambria Math" panose="02040503050406030204" pitchFamily="18" charset="0"/>
                            </a:rPr>
                            <m:t>)/</m:t>
                          </m:r>
                          <m:nary>
                            <m:naryPr>
                              <m:chr m:val="∑"/>
                              <m:supHide m:val="on"/>
                              <m:ctrlPr>
                                <a:rPr lang="en-GB" sz="2000" b="0" i="1" smtClean="0">
                                  <a:latin typeface="Cambria Math" panose="02040503050406030204" pitchFamily="18" charset="0"/>
                                  <a:ea typeface="Cambria Math" panose="02040503050406030204" pitchFamily="18" charset="0"/>
                                </a:rPr>
                              </m:ctrlPr>
                            </m:naryPr>
                            <m:sub>
                              <m:r>
                                <m:rPr>
                                  <m:brk m:alnAt="7"/>
                                </m:rPr>
                                <a:rPr lang="en-GB" sz="2000" b="0" i="1" smtClean="0">
                                  <a:latin typeface="Cambria Math" panose="02040503050406030204" pitchFamily="18" charset="0"/>
                                  <a:ea typeface="Cambria Math" panose="02040503050406030204" pitchFamily="18" charset="0"/>
                                </a:rPr>
                                <m:t>𝑐</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𝐶</m:t>
                              </m:r>
                            </m:sub>
                            <m:sup/>
                            <m:e>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𝐶</m:t>
                              </m:r>
                              <m:r>
                                <a:rPr lang="en-GB" sz="2000" b="0" i="1" smtClean="0">
                                  <a:latin typeface="Cambria Math" panose="02040503050406030204" pitchFamily="18" charset="0"/>
                                  <a:ea typeface="Cambria Math" panose="02040503050406030204" pitchFamily="18" charset="0"/>
                                </a:rPr>
                                <m:t>|</m:t>
                              </m:r>
                            </m:e>
                          </m:nary>
                        </m:e>
                      </m:nary>
                      <m:r>
                        <a:rPr lang="en-GB" sz="2000" b="0" i="1" smtClean="0">
                          <a:latin typeface="Cambria Math" panose="02040503050406030204" pitchFamily="18" charset="0"/>
                        </a:rPr>
                        <m:t> </m:t>
                      </m:r>
                    </m:oMath>
                  </m:oMathPara>
                </a14:m>
                <a:endParaRPr lang="en-GB" sz="2000" dirty="0"/>
              </a:p>
            </p:txBody>
          </p:sp>
        </mc:Choice>
        <mc:Fallback>
          <p:sp>
            <p:nvSpPr>
              <p:cNvPr id="30" name="TextBox 29">
                <a:extLst>
                  <a:ext uri="{FF2B5EF4-FFF2-40B4-BE49-F238E27FC236}">
                    <a16:creationId xmlns:a16="http://schemas.microsoft.com/office/drawing/2014/main" id="{0176BFC8-13F4-4CB7-9752-140161DD25FF}"/>
                  </a:ext>
                </a:extLst>
              </p:cNvPr>
              <p:cNvSpPr txBox="1">
                <a:spLocks noRot="1" noChangeAspect="1" noMove="1" noResize="1" noEditPoints="1" noAdjustHandles="1" noChangeArrowheads="1" noChangeShapeType="1" noTextEdit="1"/>
              </p:cNvSpPr>
              <p:nvPr/>
            </p:nvSpPr>
            <p:spPr>
              <a:xfrm>
                <a:off x="1172655" y="15145756"/>
                <a:ext cx="7309116" cy="747320"/>
              </a:xfrm>
              <a:prstGeom prst="rect">
                <a:avLst/>
              </a:prstGeom>
              <a:blipFill>
                <a:blip r:embed="rId15"/>
                <a:stretch>
                  <a:fillRect/>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3739803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579</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dc:creator>
  <cp:lastModifiedBy>Morgan Jones [mwj7]</cp:lastModifiedBy>
  <cp:revision>39</cp:revision>
  <dcterms:created xsi:type="dcterms:W3CDTF">2019-11-05T20:08:55Z</dcterms:created>
  <dcterms:modified xsi:type="dcterms:W3CDTF">2019-11-07T00:30:07Z</dcterms:modified>
</cp:coreProperties>
</file>