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9975" cy="21386800"/>
  <p:notesSz cx="6858000" cy="914400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6736">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1159"/>
    <a:srgbClr val="6371F3"/>
    <a:srgbClr val="4FB3F7"/>
    <a:srgbClr val="79DCFF"/>
    <a:srgbClr val="71DAFF"/>
    <a:srgbClr val="C03A1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982" autoAdjust="0"/>
  </p:normalViewPr>
  <p:slideViewPr>
    <p:cSldViewPr>
      <p:cViewPr varScale="1">
        <p:scale>
          <a:sx n="37" d="100"/>
          <a:sy n="37" d="100"/>
        </p:scale>
        <p:origin x="-1266" y="-96"/>
      </p:cViewPr>
      <p:guideLst>
        <p:guide orient="horz" pos="6736"/>
        <p:guide pos="95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F76881-7F89-4823-9A3A-259B00DCB8AB}" type="datetimeFigureOut">
              <a:rPr lang="en-GB" smtClean="0"/>
              <a:t>07/11/2019</a:t>
            </a:fld>
            <a:endParaRPr lang="en-GB"/>
          </a:p>
        </p:txBody>
      </p:sp>
      <p:sp>
        <p:nvSpPr>
          <p:cNvPr id="4" name="Slide Image Placeholder 3"/>
          <p:cNvSpPr>
            <a:spLocks noGrp="1" noRot="1" noChangeAspect="1"/>
          </p:cNvSpPr>
          <p:nvPr>
            <p:ph type="sldImg" idx="2"/>
          </p:nvPr>
        </p:nvSpPr>
        <p:spPr>
          <a:xfrm>
            <a:off x="1001713" y="685800"/>
            <a:ext cx="4854575"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195C4F-3B56-4DC2-8C77-D08E8642A85F}" type="slidenum">
              <a:rPr lang="en-GB" smtClean="0"/>
              <a:t>‹#›</a:t>
            </a:fld>
            <a:endParaRPr lang="en-GB"/>
          </a:p>
        </p:txBody>
      </p:sp>
    </p:spTree>
    <p:extLst>
      <p:ext uri="{BB962C8B-B14F-4D97-AF65-F5344CB8AC3E}">
        <p14:creationId xmlns:p14="http://schemas.microsoft.com/office/powerpoint/2010/main" val="729818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The proposed method’s resulting tree and the Bayesian rule list are by far the simplest interpretable models, both condense a 200 layer neural-network into small human readable form. </a:t>
            </a:r>
            <a:r>
              <a:rPr lang="en-GB" sz="1200" smtClean="0"/>
              <a:t>Although the BRL just predicts 1 class so is considered overly simplistic.</a:t>
            </a:r>
          </a:p>
          <a:p>
            <a:endParaRPr lang="en-GB"/>
          </a:p>
        </p:txBody>
      </p:sp>
      <p:sp>
        <p:nvSpPr>
          <p:cNvPr id="4" name="Slide Number Placeholder 3"/>
          <p:cNvSpPr>
            <a:spLocks noGrp="1"/>
          </p:cNvSpPr>
          <p:nvPr>
            <p:ph type="sldNum" sz="quarter" idx="10"/>
          </p:nvPr>
        </p:nvSpPr>
        <p:spPr/>
        <p:txBody>
          <a:bodyPr/>
          <a:lstStyle/>
          <a:p>
            <a:fld id="{30195C4F-3B56-4DC2-8C77-D08E8642A85F}" type="slidenum">
              <a:rPr lang="en-GB" smtClean="0"/>
              <a:t>1</a:t>
            </a:fld>
            <a:endParaRPr lang="en-GB"/>
          </a:p>
        </p:txBody>
      </p:sp>
    </p:spTree>
    <p:extLst>
      <p:ext uri="{BB962C8B-B14F-4D97-AF65-F5344CB8AC3E}">
        <p14:creationId xmlns:p14="http://schemas.microsoft.com/office/powerpoint/2010/main" val="3925912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6643771"/>
            <a:ext cx="25737979" cy="4584300"/>
          </a:xfrm>
        </p:spPr>
        <p:txBody>
          <a:bodyPr/>
          <a:lstStyle/>
          <a:p>
            <a:r>
              <a:rPr lang="en-US"/>
              <a:t>Click to edit Master title style</a:t>
            </a:r>
            <a:endParaRPr lang="en-GB"/>
          </a:p>
        </p:txBody>
      </p:sp>
      <p:sp>
        <p:nvSpPr>
          <p:cNvPr id="3" name="Subtitle 2"/>
          <p:cNvSpPr>
            <a:spLocks noGrp="1"/>
          </p:cNvSpPr>
          <p:nvPr>
            <p:ph type="subTitle" idx="1"/>
          </p:nvPr>
        </p:nvSpPr>
        <p:spPr>
          <a:xfrm>
            <a:off x="4541996" y="12119186"/>
            <a:ext cx="21195983" cy="54655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A230909-950A-47DB-9D57-C917A0047A48}" type="datetimeFigureOut">
              <a:rPr lang="en-GB" smtClean="0"/>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2545908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A230909-950A-47DB-9D57-C917A0047A48}" type="datetimeFigureOut">
              <a:rPr lang="en-GB" smtClean="0"/>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13619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98227" y="2673351"/>
            <a:ext cx="22557528" cy="5690275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015123" y="2673351"/>
            <a:ext cx="67178439" cy="56902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A230909-950A-47DB-9D57-C917A0047A48}" type="datetimeFigureOut">
              <a:rPr lang="en-GB" smtClean="0"/>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3017878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A230909-950A-47DB-9D57-C917A0047A48}" type="datetimeFigureOut">
              <a:rPr lang="en-GB" smtClean="0"/>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202838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09" y="13743001"/>
            <a:ext cx="25737979" cy="4247656"/>
          </a:xfrm>
        </p:spPr>
        <p:txBody>
          <a:bodyPr anchor="t"/>
          <a:lstStyle>
            <a:lvl1pPr algn="l">
              <a:defRPr sz="12900" b="1" cap="all"/>
            </a:lvl1pPr>
          </a:lstStyle>
          <a:p>
            <a:r>
              <a:rPr lang="en-US"/>
              <a:t>Click to edit Master title style</a:t>
            </a:r>
            <a:endParaRPr lang="en-GB"/>
          </a:p>
        </p:txBody>
      </p:sp>
      <p:sp>
        <p:nvSpPr>
          <p:cNvPr id="3" name="Text Placeholder 2"/>
          <p:cNvSpPr>
            <a:spLocks noGrp="1"/>
          </p:cNvSpPr>
          <p:nvPr>
            <p:ph type="body" idx="1"/>
          </p:nvPr>
        </p:nvSpPr>
        <p:spPr>
          <a:xfrm>
            <a:off x="2391909" y="9064640"/>
            <a:ext cx="25737979" cy="4678361"/>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230909-950A-47DB-9D57-C917A0047A48}" type="datetimeFigureOut">
              <a:rPr lang="en-GB" smtClean="0"/>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313240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015123" y="15559889"/>
            <a:ext cx="44867985" cy="44016211"/>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387773" y="15559889"/>
            <a:ext cx="44867982" cy="44016211"/>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A230909-950A-47DB-9D57-C917A0047A48}" type="datetimeFigureOut">
              <a:rPr lang="en-GB" smtClean="0"/>
              <a:t>07/11/2019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4224861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99" y="856464"/>
            <a:ext cx="27251978" cy="3564467"/>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999" y="4787278"/>
            <a:ext cx="13378914" cy="1995110"/>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4" name="Content Placeholder 3"/>
          <p:cNvSpPr>
            <a:spLocks noGrp="1"/>
          </p:cNvSpPr>
          <p:nvPr>
            <p:ph sz="half" idx="2"/>
          </p:nvPr>
        </p:nvSpPr>
        <p:spPr>
          <a:xfrm>
            <a:off x="1513999" y="6782388"/>
            <a:ext cx="13378914" cy="12322165"/>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81808" y="4787278"/>
            <a:ext cx="13384170" cy="1995110"/>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6" name="Content Placeholder 5"/>
          <p:cNvSpPr>
            <a:spLocks noGrp="1"/>
          </p:cNvSpPr>
          <p:nvPr>
            <p:ph sz="quarter" idx="4"/>
          </p:nvPr>
        </p:nvSpPr>
        <p:spPr>
          <a:xfrm>
            <a:off x="15381808" y="6782388"/>
            <a:ext cx="13384170" cy="12322165"/>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A230909-950A-47DB-9D57-C917A0047A48}" type="datetimeFigureOut">
              <a:rPr lang="en-GB" smtClean="0"/>
              <a:t>07/11/2019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13956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9A230909-950A-47DB-9D57-C917A0047A48}" type="datetimeFigureOut">
              <a:rPr lang="en-GB" smtClean="0"/>
              <a:t>07/11/2019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4149697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230909-950A-47DB-9D57-C917A0047A48}" type="datetimeFigureOut">
              <a:rPr lang="en-GB" smtClean="0"/>
              <a:t>07/11/2019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1308184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00" y="851512"/>
            <a:ext cx="9961903" cy="3623874"/>
          </a:xfrm>
        </p:spPr>
        <p:txBody>
          <a:bodyPr anchor="b"/>
          <a:lstStyle>
            <a:lvl1pPr algn="l">
              <a:defRPr sz="6500" b="1"/>
            </a:lvl1pPr>
          </a:lstStyle>
          <a:p>
            <a:r>
              <a:rPr lang="en-US"/>
              <a:t>Click to edit Master title style</a:t>
            </a:r>
            <a:endParaRPr lang="en-GB"/>
          </a:p>
        </p:txBody>
      </p:sp>
      <p:sp>
        <p:nvSpPr>
          <p:cNvPr id="3" name="Content Placeholder 2"/>
          <p:cNvSpPr>
            <a:spLocks noGrp="1"/>
          </p:cNvSpPr>
          <p:nvPr>
            <p:ph idx="1"/>
          </p:nvPr>
        </p:nvSpPr>
        <p:spPr>
          <a:xfrm>
            <a:off x="11838629" y="851513"/>
            <a:ext cx="16927347" cy="18253041"/>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4000" y="4475387"/>
            <a:ext cx="9961903" cy="1462916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9A230909-950A-47DB-9D57-C917A0047A48}" type="datetimeFigureOut">
              <a:rPr lang="en-GB" smtClean="0"/>
              <a:t>07/11/2019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587365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87" y="14970760"/>
            <a:ext cx="18167985" cy="1767383"/>
          </a:xfrm>
        </p:spPr>
        <p:txBody>
          <a:bodyPr anchor="b"/>
          <a:lstStyle>
            <a:lvl1pPr algn="l">
              <a:defRPr sz="6500" b="1"/>
            </a:lvl1pPr>
          </a:lstStyle>
          <a:p>
            <a:r>
              <a:rPr lang="en-US"/>
              <a:t>Click to edit Master title style</a:t>
            </a:r>
            <a:endParaRPr lang="en-GB"/>
          </a:p>
        </p:txBody>
      </p:sp>
      <p:sp>
        <p:nvSpPr>
          <p:cNvPr id="3" name="Picture Placeholder 2"/>
          <p:cNvSpPr>
            <a:spLocks noGrp="1"/>
          </p:cNvSpPr>
          <p:nvPr>
            <p:ph type="pic" idx="1"/>
          </p:nvPr>
        </p:nvSpPr>
        <p:spPr>
          <a:xfrm>
            <a:off x="5935087" y="1910950"/>
            <a:ext cx="18167985" cy="12832080"/>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GB"/>
          </a:p>
        </p:txBody>
      </p:sp>
      <p:sp>
        <p:nvSpPr>
          <p:cNvPr id="4" name="Text Placeholder 3"/>
          <p:cNvSpPr>
            <a:spLocks noGrp="1"/>
          </p:cNvSpPr>
          <p:nvPr>
            <p:ph type="body" sz="half" idx="2"/>
          </p:nvPr>
        </p:nvSpPr>
        <p:spPr>
          <a:xfrm>
            <a:off x="5935087" y="16738143"/>
            <a:ext cx="18167985" cy="250997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9A230909-950A-47DB-9D57-C917A0047A48}" type="datetimeFigureOut">
              <a:rPr lang="en-GB" smtClean="0"/>
              <a:t>07/11/2019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1091698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856464"/>
            <a:ext cx="27251978" cy="3564467"/>
          </a:xfrm>
          <a:prstGeom prst="rect">
            <a:avLst/>
          </a:prstGeom>
        </p:spPr>
        <p:txBody>
          <a:bodyPr vert="horz" lIns="295232" tIns="147616" rIns="295232" bIns="147616"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1513999" y="4990255"/>
            <a:ext cx="27251978" cy="14114299"/>
          </a:xfrm>
          <a:prstGeom prst="rect">
            <a:avLst/>
          </a:prstGeom>
        </p:spPr>
        <p:txBody>
          <a:bodyPr vert="horz" lIns="295232" tIns="147616" rIns="295232" bIns="14761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1513999" y="19822397"/>
            <a:ext cx="7065328" cy="1138649"/>
          </a:xfrm>
          <a:prstGeom prst="rect">
            <a:avLst/>
          </a:prstGeom>
        </p:spPr>
        <p:txBody>
          <a:bodyPr vert="horz" lIns="295232" tIns="147616" rIns="295232" bIns="147616" rtlCol="0" anchor="ctr"/>
          <a:lstStyle>
            <a:lvl1pPr algn="l">
              <a:defRPr sz="3900">
                <a:solidFill>
                  <a:schemeClr val="tx1">
                    <a:tint val="75000"/>
                  </a:schemeClr>
                </a:solidFill>
              </a:defRPr>
            </a:lvl1pPr>
          </a:lstStyle>
          <a:p>
            <a:fld id="{9A230909-950A-47DB-9D57-C917A0047A48}" type="datetimeFigureOut">
              <a:rPr lang="en-GB" smtClean="0"/>
              <a:t>07/11/2019</a:t>
            </a:fld>
            <a:endParaRPr lang="en-GB"/>
          </a:p>
        </p:txBody>
      </p:sp>
      <p:sp>
        <p:nvSpPr>
          <p:cNvPr id="5" name="Footer Placeholder 4"/>
          <p:cNvSpPr>
            <a:spLocks noGrp="1"/>
          </p:cNvSpPr>
          <p:nvPr>
            <p:ph type="ftr" sz="quarter" idx="3"/>
          </p:nvPr>
        </p:nvSpPr>
        <p:spPr>
          <a:xfrm>
            <a:off x="10345658" y="19822397"/>
            <a:ext cx="9588659" cy="1138649"/>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700649" y="19822397"/>
            <a:ext cx="7065328" cy="1138649"/>
          </a:xfrm>
          <a:prstGeom prst="rect">
            <a:avLst/>
          </a:prstGeom>
        </p:spPr>
        <p:txBody>
          <a:bodyPr vert="horz" lIns="295232" tIns="147616" rIns="295232" bIns="147616" rtlCol="0" anchor="ctr"/>
          <a:lstStyle>
            <a:lvl1pPr algn="r">
              <a:defRPr sz="3900">
                <a:solidFill>
                  <a:schemeClr val="tx1">
                    <a:tint val="75000"/>
                  </a:schemeClr>
                </a:solidFill>
              </a:defRPr>
            </a:lvl1pPr>
          </a:lstStyle>
          <a:p>
            <a:fld id="{06D4224F-CB05-4821-87F2-4E2BA8016F6E}" type="slidenum">
              <a:rPr lang="en-GB" smtClean="0"/>
              <a:t>‹#›</a:t>
            </a:fld>
            <a:endParaRPr lang="en-GB"/>
          </a:p>
        </p:txBody>
      </p:sp>
    </p:spTree>
    <p:extLst>
      <p:ext uri="{BB962C8B-B14F-4D97-AF65-F5344CB8AC3E}">
        <p14:creationId xmlns:p14="http://schemas.microsoft.com/office/powerpoint/2010/main" val="303953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anose="020B0604020202020204"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notesSlide" Target="../notesSlides/notesSlide1.xm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7000">
              <a:schemeClr val="accent1">
                <a:lumMod val="5000"/>
                <a:lumOff val="95000"/>
              </a:schemeClr>
            </a:gs>
            <a:gs pos="3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 xmlns:a16="http://schemas.microsoft.com/office/drawing/2014/main" id="{5A961CB8-D9BB-43E8-AA4C-030CE5CC5E83}"/>
              </a:ext>
            </a:extLst>
          </p:cNvPr>
          <p:cNvSpPr txBox="1"/>
          <p:nvPr/>
        </p:nvSpPr>
        <p:spPr>
          <a:xfrm>
            <a:off x="24221994" y="15645261"/>
            <a:ext cx="2948265" cy="769441"/>
          </a:xfrm>
          <a:prstGeom prst="rect">
            <a:avLst/>
          </a:prstGeom>
          <a:noFill/>
        </p:spPr>
        <p:txBody>
          <a:bodyPr wrap="square" rtlCol="0">
            <a:spAutoFit/>
          </a:bodyPr>
          <a:lstStyle/>
          <a:p>
            <a:r>
              <a:rPr lang="en-GB" sz="4400" b="1" dirty="0" smtClean="0"/>
              <a:t>Conclusion</a:t>
            </a:r>
            <a:endParaRPr lang="en-GB" sz="4400" b="1" dirty="0"/>
          </a:p>
        </p:txBody>
      </p:sp>
      <p:sp>
        <p:nvSpPr>
          <p:cNvPr id="68" name="Rectangle 67"/>
          <p:cNvSpPr/>
          <p:nvPr/>
        </p:nvSpPr>
        <p:spPr>
          <a:xfrm>
            <a:off x="21626699" y="16215369"/>
            <a:ext cx="8280000" cy="4738441"/>
          </a:xfrm>
          <a:prstGeom prst="rect">
            <a:avLst/>
          </a:prstGeom>
          <a:gradFill>
            <a:gsLst>
              <a:gs pos="100000">
                <a:srgbClr val="071159">
                  <a:lumMod val="52000"/>
                  <a:lumOff val="48000"/>
                  <a:alpha val="78000"/>
                </a:srgbClr>
              </a:gs>
              <a:gs pos="39000">
                <a:srgbClr val="E7E2ED">
                  <a:lumMod val="54000"/>
                  <a:lumOff val="46000"/>
                  <a:alpha val="44000"/>
                </a:srgbClr>
              </a:gs>
            </a:gsLst>
            <a:lin ang="5400000" scaled="1"/>
          </a:gra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8875291" y="4547484"/>
            <a:ext cx="12457384" cy="12418475"/>
          </a:xfrm>
          <a:prstGeom prst="rect">
            <a:avLst/>
          </a:prstGeom>
          <a:gradFill flip="none" rotWithShape="1">
            <a:gsLst>
              <a:gs pos="60000">
                <a:srgbClr val="71DAFF"/>
              </a:gs>
              <a:gs pos="28000">
                <a:srgbClr val="79DCFF">
                  <a:alpha val="38000"/>
                  <a:lumMod val="95000"/>
                  <a:lumOff val="5000"/>
                </a:srgbClr>
              </a:gs>
              <a:gs pos="49000">
                <a:srgbClr val="4FB3F7">
                  <a:alpha val="65000"/>
                </a:srgbClr>
              </a:gs>
              <a:gs pos="16000">
                <a:schemeClr val="accent5">
                  <a:lumMod val="20000"/>
                  <a:lumOff val="80000"/>
                </a:schemeClr>
              </a:gs>
              <a:gs pos="100000">
                <a:schemeClr val="bg1">
                  <a:alpha val="6000"/>
                  <a:lumMod val="12000"/>
                  <a:lumOff val="88000"/>
                </a:schemeClr>
              </a:gs>
            </a:gsLst>
            <a:lin ang="5400000" scaled="1"/>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p:cNvSpPr/>
          <p:nvPr/>
        </p:nvSpPr>
        <p:spPr>
          <a:xfrm>
            <a:off x="306339" y="8317136"/>
            <a:ext cx="8280000" cy="12636673"/>
          </a:xfrm>
          <a:prstGeom prst="rect">
            <a:avLst/>
          </a:prstGeom>
          <a:gradFill flip="none" rotWithShape="1">
            <a:gsLst>
              <a:gs pos="0">
                <a:schemeClr val="accent2">
                  <a:lumMod val="75000"/>
                </a:schemeClr>
              </a:gs>
              <a:gs pos="36000">
                <a:schemeClr val="accent2">
                  <a:lumMod val="40000"/>
                  <a:lumOff val="60000"/>
                </a:schemeClr>
              </a:gs>
              <a:gs pos="0">
                <a:srgbClr val="C00000">
                  <a:lumMod val="99000"/>
                  <a:lumOff val="1000"/>
                  <a:alpha val="83000"/>
                </a:srgbClr>
              </a:gs>
              <a:gs pos="100000">
                <a:schemeClr val="bg1"/>
              </a:gs>
            </a:gsLst>
            <a:lin ang="16200000" scaled="1"/>
            <a:tileRect/>
          </a:gra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p:cNvSpPr/>
          <p:nvPr/>
        </p:nvSpPr>
        <p:spPr>
          <a:xfrm>
            <a:off x="21626699" y="4191189"/>
            <a:ext cx="8202920" cy="11478158"/>
          </a:xfrm>
          <a:prstGeom prst="rect">
            <a:avLst/>
          </a:prstGeom>
          <a:gradFill>
            <a:gsLst>
              <a:gs pos="0">
                <a:srgbClr val="FFFF99"/>
              </a:gs>
              <a:gs pos="50000">
                <a:schemeClr val="bg1"/>
              </a:gs>
              <a:gs pos="100000">
                <a:schemeClr val="bg1"/>
              </a:gs>
            </a:gsLst>
            <a:lin ang="540000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1869" y="10657756"/>
            <a:ext cx="11476750" cy="5565815"/>
          </a:xfrm>
          <a:prstGeom prst="rect">
            <a:avLst/>
          </a:prstGeom>
          <a:ln w="50800">
            <a:solidFill>
              <a:schemeClr val="tx1"/>
            </a:solidFill>
          </a:ln>
          <a:effectLst>
            <a:outerShdw blurRad="190500" algn="tl" rotWithShape="0">
              <a:srgbClr val="000000">
                <a:alpha val="70000"/>
              </a:srgbClr>
            </a:outerShdw>
          </a:effectLst>
        </p:spPr>
      </p:pic>
      <p:graphicFrame>
        <p:nvGraphicFramePr>
          <p:cNvPr id="49" name="Table 48">
            <a:extLst>
              <a:ext uri="{FF2B5EF4-FFF2-40B4-BE49-F238E27FC236}">
                <a16:creationId xmlns="" xmlns:a16="http://schemas.microsoft.com/office/drawing/2014/main" id="{C2DF9ACA-7792-496C-8143-144D3AB9F7F1}"/>
              </a:ext>
            </a:extLst>
          </p:cNvPr>
          <p:cNvGraphicFramePr>
            <a:graphicFrameLocks noGrp="1"/>
          </p:cNvGraphicFramePr>
          <p:nvPr>
            <p:extLst>
              <p:ext uri="{D42A27DB-BD31-4B8C-83A1-F6EECF244321}">
                <p14:modId xmlns:p14="http://schemas.microsoft.com/office/powerpoint/2010/main" val="2933875898"/>
              </p:ext>
            </p:extLst>
          </p:nvPr>
        </p:nvGraphicFramePr>
        <p:xfrm>
          <a:off x="9163323" y="4788744"/>
          <a:ext cx="6249228" cy="3017520"/>
        </p:xfrm>
        <a:graphic>
          <a:graphicData uri="http://schemas.openxmlformats.org/drawingml/2006/table">
            <a:tbl>
              <a:tblPr firstRow="1" bandRow="1">
                <a:effectLst>
                  <a:reflection blurRad="6350" stA="50000" endA="300" endPos="55000" dir="5400000" sy="-100000" algn="bl" rotWithShape="0"/>
                </a:effectLst>
                <a:tableStyleId>{5C22544A-7EE6-4342-B048-85BDC9FD1C3A}</a:tableStyleId>
              </a:tblPr>
              <a:tblGrid>
                <a:gridCol w="3124614">
                  <a:extLst>
                    <a:ext uri="{9D8B030D-6E8A-4147-A177-3AD203B41FA5}">
                      <a16:colId xmlns="" xmlns:a16="http://schemas.microsoft.com/office/drawing/2014/main" val="4011628852"/>
                    </a:ext>
                  </a:extLst>
                </a:gridCol>
                <a:gridCol w="3124614">
                  <a:extLst>
                    <a:ext uri="{9D8B030D-6E8A-4147-A177-3AD203B41FA5}">
                      <a16:colId xmlns="" xmlns:a16="http://schemas.microsoft.com/office/drawing/2014/main" val="3205392189"/>
                    </a:ext>
                  </a:extLst>
                </a:gridCol>
              </a:tblGrid>
              <a:tr h="2923410">
                <a:tc>
                  <a:txBody>
                    <a:bodyPr/>
                    <a:lstStyle/>
                    <a:p>
                      <a:r>
                        <a:rPr lang="en-GB" sz="2400" b="1" dirty="0">
                          <a:solidFill>
                            <a:schemeClr val="tx1"/>
                          </a:solidFill>
                        </a:rPr>
                        <a:t>4 Current Model </a:t>
                      </a:r>
                      <a:br>
                        <a:rPr lang="en-GB" sz="2400" b="1" dirty="0">
                          <a:solidFill>
                            <a:schemeClr val="tx1"/>
                          </a:solidFill>
                        </a:rPr>
                      </a:br>
                      <a:r>
                        <a:rPr lang="en-GB" sz="2400" b="1" dirty="0">
                          <a:solidFill>
                            <a:schemeClr val="tx1"/>
                          </a:solidFill>
                        </a:rPr>
                        <a:t>Extraction </a:t>
                      </a:r>
                      <a:r>
                        <a:rPr lang="en-GB" sz="2400" b="1" dirty="0" smtClean="0">
                          <a:solidFill>
                            <a:schemeClr val="tx1"/>
                          </a:solidFill>
                        </a:rPr>
                        <a:t>methods</a:t>
                      </a:r>
                      <a:endParaRPr lang="en-GB" sz="2400" b="1" dirty="0">
                        <a:solidFill>
                          <a:schemeClr val="tx1"/>
                        </a:solidFill>
                      </a:endParaRPr>
                    </a:p>
                    <a:p>
                      <a:pPr marL="342900" indent="-342900">
                        <a:buFont typeface="Arial" panose="020B0604020202020204" pitchFamily="34" charset="0"/>
                        <a:buChar char="•"/>
                      </a:pPr>
                      <a:r>
                        <a:rPr lang="en-GB" sz="2400" b="0" dirty="0">
                          <a:solidFill>
                            <a:schemeClr val="tx1"/>
                          </a:solidFill>
                        </a:rPr>
                        <a:t>Bayesian Rule Lists</a:t>
                      </a:r>
                    </a:p>
                    <a:p>
                      <a:pPr marL="342900" indent="-342900">
                        <a:buFont typeface="Arial" panose="020B0604020202020204" pitchFamily="34" charset="0"/>
                        <a:buChar char="•"/>
                      </a:pPr>
                      <a:r>
                        <a:rPr lang="en-GB" sz="2400" b="0" dirty="0">
                          <a:solidFill>
                            <a:schemeClr val="tx1"/>
                          </a:solidFill>
                        </a:rPr>
                        <a:t>Logistic Regression</a:t>
                      </a:r>
                    </a:p>
                    <a:p>
                      <a:pPr marL="342900" indent="-342900">
                        <a:buFont typeface="Arial" panose="020B0604020202020204" pitchFamily="34" charset="0"/>
                        <a:buChar char="•"/>
                      </a:pPr>
                      <a:r>
                        <a:rPr lang="en-GB" sz="2400" b="0" dirty="0">
                          <a:solidFill>
                            <a:schemeClr val="tx1"/>
                          </a:solidFill>
                        </a:rPr>
                        <a:t>Decision Tree</a:t>
                      </a:r>
                    </a:p>
                    <a:p>
                      <a:pPr marL="342900" indent="-342900">
                        <a:buFont typeface="Arial" panose="020B0604020202020204" pitchFamily="34" charset="0"/>
                        <a:buChar char="•"/>
                      </a:pPr>
                      <a:r>
                        <a:rPr lang="en-GB" sz="2400" b="0" dirty="0">
                          <a:solidFill>
                            <a:schemeClr val="tx1"/>
                          </a:solidFill>
                        </a:rPr>
                        <a:t>Simplified Decision Tree</a:t>
                      </a:r>
                    </a:p>
                    <a:p>
                      <a:pPr marL="342900" indent="-342900">
                        <a:buFont typeface="Arial" panose="020B0604020202020204" pitchFamily="34" charset="0"/>
                        <a:buChar char="•"/>
                      </a:pPr>
                      <a:endParaRPr lang="en-GB"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alpha val="0"/>
                          </a:schemeClr>
                        </a:gs>
                        <a:gs pos="69000">
                          <a:schemeClr val="bg1">
                            <a:alpha val="65000"/>
                          </a:schemeClr>
                        </a:gs>
                        <a:gs pos="27000">
                          <a:srgbClr val="FFFFFF">
                            <a:alpha val="83000"/>
                          </a:srgbClr>
                        </a:gs>
                        <a:gs pos="45000">
                          <a:schemeClr val="bg1">
                            <a:alpha val="66000"/>
                          </a:schemeClr>
                        </a:gs>
                        <a:gs pos="100000">
                          <a:schemeClr val="bg1">
                            <a:lumMod val="12000"/>
                            <a:lumOff val="88000"/>
                            <a:alpha val="0"/>
                          </a:schemeClr>
                        </a:gs>
                      </a:gsLst>
                      <a:lin ang="5400000" scaled="1"/>
                      <a:tileRect/>
                    </a:gradFill>
                  </a:tcPr>
                </a:tc>
                <a:tc>
                  <a:txBody>
                    <a:bodyPr/>
                    <a:lstStyle/>
                    <a:p>
                      <a:r>
                        <a:rPr lang="en-GB" sz="2400" b="1" dirty="0">
                          <a:solidFill>
                            <a:schemeClr val="tx1"/>
                          </a:solidFill>
                        </a:rPr>
                        <a:t>3 Black-Box Models </a:t>
                      </a:r>
                    </a:p>
                    <a:p>
                      <a:pPr marL="342900" indent="-342900">
                        <a:buFont typeface="Arial" panose="020B0604020202020204" pitchFamily="34" charset="0"/>
                        <a:buChar char="•"/>
                      </a:pPr>
                      <a:r>
                        <a:rPr lang="en-GB" sz="2400" b="0" dirty="0">
                          <a:solidFill>
                            <a:schemeClr val="tx1"/>
                          </a:solidFill>
                        </a:rPr>
                        <a:t>Random Forests</a:t>
                      </a:r>
                    </a:p>
                    <a:p>
                      <a:pPr marL="342900" indent="-342900">
                        <a:buFont typeface="Arial" panose="020B0604020202020204" pitchFamily="34" charset="0"/>
                        <a:buChar char="•"/>
                      </a:pPr>
                      <a:r>
                        <a:rPr lang="en-GB" sz="2400" b="0" dirty="0">
                          <a:solidFill>
                            <a:schemeClr val="tx1"/>
                          </a:solidFill>
                        </a:rPr>
                        <a:t>Gradient Boosting</a:t>
                      </a:r>
                    </a:p>
                    <a:p>
                      <a:pPr marL="342900" indent="-342900">
                        <a:buFont typeface="Arial" panose="020B0604020202020204" pitchFamily="34" charset="0"/>
                        <a:buChar char="•"/>
                      </a:pPr>
                      <a:r>
                        <a:rPr lang="en-GB" sz="2400" b="0" dirty="0">
                          <a:solidFill>
                            <a:schemeClr val="tx1"/>
                          </a:solidFill>
                        </a:rPr>
                        <a:t>Deep Neural Network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70000">
                          <a:srgbClr val="FFFFFF">
                            <a:alpha val="65000"/>
                          </a:srgbClr>
                        </a:gs>
                        <a:gs pos="54000">
                          <a:schemeClr val="bg1">
                            <a:alpha val="66000"/>
                          </a:schemeClr>
                        </a:gs>
                        <a:gs pos="36000">
                          <a:srgbClr val="FFFFFF">
                            <a:alpha val="83000"/>
                          </a:srgbClr>
                        </a:gs>
                        <a:gs pos="0">
                          <a:schemeClr val="bg1">
                            <a:alpha val="0"/>
                          </a:schemeClr>
                        </a:gs>
                        <a:gs pos="100000">
                          <a:schemeClr val="bg1">
                            <a:lumMod val="12000"/>
                            <a:lumOff val="88000"/>
                            <a:alpha val="0"/>
                          </a:schemeClr>
                        </a:gs>
                      </a:gsLst>
                      <a:lin ang="16200000" scaled="1"/>
                      <a:tileRect/>
                    </a:gradFill>
                  </a:tcPr>
                </a:tc>
                <a:extLst>
                  <a:ext uri="{0D108BD9-81ED-4DB2-BD59-A6C34878D82A}">
                    <a16:rowId xmlns="" xmlns:a16="http://schemas.microsoft.com/office/drawing/2014/main" val="3289597202"/>
                  </a:ext>
                </a:extLst>
              </a:tr>
            </a:tbl>
          </a:graphicData>
        </a:graphic>
      </p:graphicFrame>
      <p:sp>
        <p:nvSpPr>
          <p:cNvPr id="50" name="TextBox 49">
            <a:extLst>
              <a:ext uri="{FF2B5EF4-FFF2-40B4-BE49-F238E27FC236}">
                <a16:creationId xmlns="" xmlns:a16="http://schemas.microsoft.com/office/drawing/2014/main" id="{AB631D38-65D0-4001-8246-58C8348CC325}"/>
              </a:ext>
            </a:extLst>
          </p:cNvPr>
          <p:cNvSpPr txBox="1"/>
          <p:nvPr/>
        </p:nvSpPr>
        <p:spPr>
          <a:xfrm>
            <a:off x="9452688" y="9271531"/>
            <a:ext cx="5903323" cy="1061829"/>
          </a:xfrm>
          <a:prstGeom prst="rect">
            <a:avLst/>
          </a:prstGeom>
          <a:noFill/>
        </p:spPr>
        <p:txBody>
          <a:bodyPr wrap="square" rtlCol="0">
            <a:noAutofit/>
          </a:bodyPr>
          <a:lstStyle/>
          <a:p>
            <a:pPr algn="r"/>
            <a:r>
              <a:rPr lang="en-GB" sz="2100" dirty="0" smtClean="0">
                <a:cs typeface="Arial" panose="020B0604020202020204" pitchFamily="34" charset="0"/>
              </a:rPr>
              <a:t>Used </a:t>
            </a:r>
            <a:r>
              <a:rPr lang="en-GB" sz="2100" dirty="0" smtClean="0">
                <a:cs typeface="Arial" panose="020B0604020202020204" pitchFamily="34" charset="0"/>
              </a:rPr>
              <a:t>30 </a:t>
            </a:r>
            <a:r>
              <a:rPr lang="en-GB" sz="2100" dirty="0">
                <a:cs typeface="Arial" panose="020B0604020202020204" pitchFamily="34" charset="0"/>
              </a:rPr>
              <a:t>datasets from the </a:t>
            </a:r>
            <a:r>
              <a:rPr lang="en-GB" sz="2100" dirty="0" err="1">
                <a:cs typeface="Arial" panose="020B0604020202020204" pitchFamily="34" charset="0"/>
              </a:rPr>
              <a:t>OpenML</a:t>
            </a:r>
            <a:r>
              <a:rPr lang="en-GB" sz="2100" dirty="0">
                <a:cs typeface="Arial" panose="020B0604020202020204" pitchFamily="34" charset="0"/>
              </a:rPr>
              <a:t> </a:t>
            </a:r>
            <a:r>
              <a:rPr lang="en-GB" sz="2100" dirty="0" smtClean="0">
                <a:cs typeface="Arial" panose="020B0604020202020204" pitchFamily="34" charset="0"/>
              </a:rPr>
              <a:t>repository. These were restricted </a:t>
            </a:r>
            <a:r>
              <a:rPr lang="en-GB" sz="2100" dirty="0">
                <a:cs typeface="Arial" panose="020B0604020202020204" pitchFamily="34" charset="0"/>
              </a:rPr>
              <a:t>to </a:t>
            </a:r>
            <a:r>
              <a:rPr lang="en-GB" sz="2100" dirty="0" smtClean="0">
                <a:cs typeface="Arial" panose="020B0604020202020204" pitchFamily="34" charset="0"/>
              </a:rPr>
              <a:t>&lt;</a:t>
            </a:r>
            <a:r>
              <a:rPr lang="en-GB" sz="2100" dirty="0" smtClean="0">
                <a:cs typeface="Arial" panose="020B0604020202020204" pitchFamily="34" charset="0"/>
              </a:rPr>
              <a:t>15000 </a:t>
            </a:r>
            <a:r>
              <a:rPr lang="en-GB" sz="2100" dirty="0">
                <a:cs typeface="Arial" panose="020B0604020202020204" pitchFamily="34" charset="0"/>
              </a:rPr>
              <a:t>instances, </a:t>
            </a:r>
            <a:r>
              <a:rPr lang="en-GB" sz="2100" dirty="0">
                <a:cs typeface="Arial" panose="020B0604020202020204" pitchFamily="34" charset="0"/>
              </a:rPr>
              <a:t>&lt;</a:t>
            </a:r>
            <a:r>
              <a:rPr lang="en-GB" sz="2100" dirty="0" smtClean="0">
                <a:cs typeface="Arial" panose="020B0604020202020204" pitchFamily="34" charset="0"/>
              </a:rPr>
              <a:t>5 </a:t>
            </a:r>
            <a:r>
              <a:rPr lang="en-GB" sz="2100" dirty="0">
                <a:cs typeface="Arial" panose="020B0604020202020204" pitchFamily="34" charset="0"/>
              </a:rPr>
              <a:t>classes, and no missing values. </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51110" y="5220792"/>
            <a:ext cx="5205501" cy="4848144"/>
          </a:xfrm>
          <a:prstGeom prst="rect">
            <a:avLst/>
          </a:prstGeom>
          <a:ln w="50800">
            <a:solidFill>
              <a:schemeClr val="tx1"/>
            </a:solidFill>
          </a:ln>
          <a:effectLst>
            <a:outerShdw blurRad="190500" algn="tl" rotWithShape="0">
              <a:srgbClr val="000000">
                <a:alpha val="70000"/>
              </a:srgbClr>
            </a:outerShdw>
          </a:effectLst>
        </p:spPr>
      </p:pic>
      <p:sp>
        <p:nvSpPr>
          <p:cNvPr id="15" name="TextBox 14"/>
          <p:cNvSpPr txBox="1"/>
          <p:nvPr/>
        </p:nvSpPr>
        <p:spPr>
          <a:xfrm>
            <a:off x="5578677" y="612280"/>
            <a:ext cx="19036354" cy="2646878"/>
          </a:xfrm>
          <a:prstGeom prst="rect">
            <a:avLst/>
          </a:prstGeom>
          <a:noFill/>
        </p:spPr>
        <p:txBody>
          <a:bodyPr wrap="square" rtlCol="0">
            <a:spAutoFit/>
          </a:bodyPr>
          <a:lstStyle/>
          <a:p>
            <a:pPr algn="ctr"/>
            <a:r>
              <a:rPr lang="en-GB" b="1" dirty="0">
                <a:latin typeface="Arial" panose="020B0604020202020204" pitchFamily="34" charset="0"/>
                <a:cs typeface="Arial" panose="020B0604020202020204" pitchFamily="34" charset="0"/>
              </a:rPr>
              <a:t>What’s inside the black-box? </a:t>
            </a:r>
          </a:p>
          <a:p>
            <a:pPr algn="ctr"/>
            <a:r>
              <a:rPr lang="en-GB" sz="5400" b="1" dirty="0">
                <a:latin typeface="Arial" panose="020B0604020202020204" pitchFamily="34" charset="0"/>
                <a:cs typeface="Arial" panose="020B0604020202020204" pitchFamily="34" charset="0"/>
              </a:rPr>
              <a:t>A genetic programming method for interpreting </a:t>
            </a:r>
            <a:r>
              <a:rPr lang="en-GB" sz="5400" b="1" dirty="0" smtClean="0">
                <a:latin typeface="Arial" panose="020B0604020202020204" pitchFamily="34" charset="0"/>
                <a:cs typeface="Arial" panose="020B0604020202020204" pitchFamily="34" charset="0"/>
              </a:rPr>
              <a:t/>
            </a:r>
            <a:br>
              <a:rPr lang="en-GB" sz="5400" b="1" dirty="0" smtClean="0">
                <a:latin typeface="Arial" panose="020B0604020202020204" pitchFamily="34" charset="0"/>
                <a:cs typeface="Arial" panose="020B0604020202020204" pitchFamily="34" charset="0"/>
              </a:rPr>
            </a:br>
            <a:r>
              <a:rPr lang="en-GB" sz="5400" b="1" dirty="0" smtClean="0">
                <a:latin typeface="Arial" panose="020B0604020202020204" pitchFamily="34" charset="0"/>
                <a:cs typeface="Arial" panose="020B0604020202020204" pitchFamily="34" charset="0"/>
              </a:rPr>
              <a:t>complex </a:t>
            </a:r>
            <a:r>
              <a:rPr lang="en-GB" sz="5400" b="1" dirty="0">
                <a:latin typeface="Arial" panose="020B0604020202020204" pitchFamily="34" charset="0"/>
                <a:cs typeface="Arial" panose="020B0604020202020204" pitchFamily="34" charset="0"/>
              </a:rPr>
              <a:t>machine learning models</a:t>
            </a:r>
          </a:p>
        </p:txBody>
      </p:sp>
      <p:grpSp>
        <p:nvGrpSpPr>
          <p:cNvPr id="18" name="Group 17">
            <a:extLst>
              <a:ext uri="{FF2B5EF4-FFF2-40B4-BE49-F238E27FC236}">
                <a16:creationId xmlns="" xmlns:a16="http://schemas.microsoft.com/office/drawing/2014/main" id="{557485EC-29E9-4296-B347-C2AA24559AC8}"/>
              </a:ext>
            </a:extLst>
          </p:cNvPr>
          <p:cNvGrpSpPr/>
          <p:nvPr/>
        </p:nvGrpSpPr>
        <p:grpSpPr>
          <a:xfrm>
            <a:off x="23852955" y="323156"/>
            <a:ext cx="6986819" cy="3079249"/>
            <a:chOff x="23641592" y="682158"/>
            <a:chExt cx="6986819" cy="3079249"/>
          </a:xfrm>
        </p:grpSpPr>
        <p:sp>
          <p:nvSpPr>
            <p:cNvPr id="2" name="TextBox 1">
              <a:extLst>
                <a:ext uri="{FF2B5EF4-FFF2-40B4-BE49-F238E27FC236}">
                  <a16:creationId xmlns="" xmlns:a16="http://schemas.microsoft.com/office/drawing/2014/main" id="{BAA79BF9-B418-4D06-8920-B601CB11E9E2}"/>
                </a:ext>
              </a:extLst>
            </p:cNvPr>
            <p:cNvSpPr txBox="1"/>
            <p:nvPr/>
          </p:nvSpPr>
          <p:spPr>
            <a:xfrm>
              <a:off x="23803518" y="682158"/>
              <a:ext cx="4351661" cy="1200329"/>
            </a:xfrm>
            <a:prstGeom prst="rect">
              <a:avLst/>
            </a:prstGeom>
            <a:noFill/>
          </p:spPr>
          <p:txBody>
            <a:bodyPr wrap="square" rtlCol="0">
              <a:spAutoFit/>
            </a:bodyPr>
            <a:lstStyle/>
            <a:p>
              <a:r>
                <a:rPr lang="en-GB" sz="3600" dirty="0">
                  <a:latin typeface="Arial" panose="020B0604020202020204" pitchFamily="34" charset="0"/>
                  <a:cs typeface="Arial" panose="020B0604020202020204" pitchFamily="34" charset="0"/>
                </a:rPr>
                <a:t>Morgan Jones</a:t>
              </a:r>
            </a:p>
            <a:p>
              <a:r>
                <a:rPr lang="en-GB" sz="3600" dirty="0">
                  <a:latin typeface="Arial" panose="020B0604020202020204" pitchFamily="34" charset="0"/>
                  <a:cs typeface="Arial" panose="020B0604020202020204" pitchFamily="34" charset="0"/>
                </a:rPr>
                <a:t>mwj7@aber.ac.uk</a:t>
              </a:r>
            </a:p>
          </p:txBody>
        </p:sp>
        <p:sp>
          <p:nvSpPr>
            <p:cNvPr id="24" name="TextBox 23">
              <a:extLst>
                <a:ext uri="{FF2B5EF4-FFF2-40B4-BE49-F238E27FC236}">
                  <a16:creationId xmlns="" xmlns:a16="http://schemas.microsoft.com/office/drawing/2014/main" id="{2C8C74B7-6083-4A35-99C8-E9EC5729A6F3}"/>
                </a:ext>
              </a:extLst>
            </p:cNvPr>
            <p:cNvSpPr txBox="1"/>
            <p:nvPr/>
          </p:nvSpPr>
          <p:spPr>
            <a:xfrm>
              <a:off x="23819046" y="2376412"/>
              <a:ext cx="6809365" cy="1384995"/>
            </a:xfrm>
            <a:prstGeom prst="rect">
              <a:avLst/>
            </a:prstGeom>
            <a:noFill/>
          </p:spPr>
          <p:txBody>
            <a:bodyPr wrap="square" rtlCol="0">
              <a:spAutoFit/>
            </a:bodyPr>
            <a:lstStyle/>
            <a:p>
              <a:r>
                <a:rPr lang="en-GB" sz="2800" dirty="0">
                  <a:latin typeface="Arial" panose="020B0604020202020204" pitchFamily="34" charset="0"/>
                  <a:cs typeface="Arial" panose="020B0604020202020204" pitchFamily="34" charset="0"/>
                </a:rPr>
                <a:t>Department of Computer Science,</a:t>
              </a:r>
            </a:p>
            <a:p>
              <a:r>
                <a:rPr lang="en-GB" sz="2800" dirty="0">
                  <a:latin typeface="Arial" panose="020B0604020202020204" pitchFamily="34" charset="0"/>
                  <a:cs typeface="Arial" panose="020B0604020202020204" pitchFamily="34" charset="0"/>
                </a:rPr>
                <a:t>Aberystwyth University,</a:t>
              </a:r>
            </a:p>
            <a:p>
              <a:r>
                <a:rPr lang="en-GB" sz="2800" dirty="0">
                  <a:latin typeface="Arial" panose="020B0604020202020204" pitchFamily="34" charset="0"/>
                  <a:cs typeface="Arial" panose="020B0604020202020204" pitchFamily="34" charset="0"/>
                </a:rPr>
                <a:t>Aberystwyth, Wales, UK</a:t>
              </a:r>
              <a:endParaRPr lang="en-GB" sz="2800" dirty="0"/>
            </a:p>
          </p:txBody>
        </p:sp>
        <p:cxnSp>
          <p:nvCxnSpPr>
            <p:cNvPr id="26" name="Straight Connector 25">
              <a:extLst>
                <a:ext uri="{FF2B5EF4-FFF2-40B4-BE49-F238E27FC236}">
                  <a16:creationId xmlns="" xmlns:a16="http://schemas.microsoft.com/office/drawing/2014/main" id="{D279BB3C-2292-425E-9A9E-2CD4F91C6818}"/>
                </a:ext>
              </a:extLst>
            </p:cNvPr>
            <p:cNvCxnSpPr>
              <a:cxnSpLocks/>
            </p:cNvCxnSpPr>
            <p:nvPr/>
          </p:nvCxnSpPr>
          <p:spPr>
            <a:xfrm>
              <a:off x="23641592" y="752787"/>
              <a:ext cx="0" cy="2895099"/>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6" name="Picture 65">
            <a:extLst>
              <a:ext uri="{FF2B5EF4-FFF2-40B4-BE49-F238E27FC236}">
                <a16:creationId xmlns="" xmlns:a16="http://schemas.microsoft.com/office/drawing/2014/main" id="{34DBCCFB-7179-436E-8F20-444FD33AA5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1488" y="323156"/>
            <a:ext cx="6241873" cy="1560468"/>
          </a:xfrm>
          <a:prstGeom prst="rect">
            <a:avLst/>
          </a:prstGeom>
        </p:spPr>
      </p:pic>
      <p:grpSp>
        <p:nvGrpSpPr>
          <p:cNvPr id="32" name="Group 31"/>
          <p:cNvGrpSpPr/>
          <p:nvPr/>
        </p:nvGrpSpPr>
        <p:grpSpPr>
          <a:xfrm>
            <a:off x="9226902" y="17174120"/>
            <a:ext cx="11787607" cy="3528392"/>
            <a:chOff x="9226902" y="16958096"/>
            <a:chExt cx="11787607" cy="3528392"/>
          </a:xfrm>
        </p:grpSpPr>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38025" y="16965959"/>
              <a:ext cx="2239991" cy="176841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555811" y="16958096"/>
              <a:ext cx="2612148" cy="173038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084203" y="16958096"/>
              <a:ext cx="3387250" cy="176841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2" name="Rectangle: Rounded Corners 71">
              <a:extLst>
                <a:ext uri="{FF2B5EF4-FFF2-40B4-BE49-F238E27FC236}">
                  <a16:creationId xmlns="" xmlns:a16="http://schemas.microsoft.com/office/drawing/2014/main" id="{C3DA56A2-AAC8-4D9C-86C2-3CBFBA5B9F51}"/>
                </a:ext>
              </a:extLst>
            </p:cNvPr>
            <p:cNvSpPr/>
            <p:nvPr/>
          </p:nvSpPr>
          <p:spPr>
            <a:xfrm>
              <a:off x="12907739" y="18830304"/>
              <a:ext cx="3862252" cy="1502582"/>
            </a:xfrm>
            <a:prstGeom prst="roundRect">
              <a:avLst/>
            </a:prstGeom>
            <a:no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Method not dominated on any </a:t>
              </a:r>
              <a:r>
                <a:rPr lang="en-GB" sz="2800" b="1" dirty="0" smtClean="0">
                  <a:solidFill>
                    <a:schemeClr val="tx1"/>
                  </a:solidFill>
                </a:rPr>
                <a:t>dataset</a:t>
              </a:r>
              <a:endParaRPr lang="en-GB" sz="2800" b="1" dirty="0">
                <a:solidFill>
                  <a:schemeClr val="tx1"/>
                </a:solidFill>
              </a:endParaRPr>
            </a:p>
          </p:txBody>
        </p:sp>
        <p:sp>
          <p:nvSpPr>
            <p:cNvPr id="73" name="Rectangle: Rounded Corners 72">
              <a:extLst>
                <a:ext uri="{FF2B5EF4-FFF2-40B4-BE49-F238E27FC236}">
                  <a16:creationId xmlns="" xmlns:a16="http://schemas.microsoft.com/office/drawing/2014/main" id="{0ADF44AD-849F-4892-8B70-663B1D7467AB}"/>
                </a:ext>
              </a:extLst>
            </p:cNvPr>
            <p:cNvSpPr/>
            <p:nvPr/>
          </p:nvSpPr>
          <p:spPr>
            <a:xfrm>
              <a:off x="16541146" y="19099796"/>
              <a:ext cx="4473363" cy="1386692"/>
            </a:xfrm>
            <a:prstGeom prst="roundRect">
              <a:avLst/>
            </a:prstGeom>
            <a:no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Significantly simpler interpretable models with equivalent </a:t>
              </a:r>
              <a:r>
                <a:rPr lang="en-GB" sz="2800" b="1" dirty="0" smtClean="0">
                  <a:solidFill>
                    <a:schemeClr val="tx1"/>
                  </a:solidFill>
                </a:rPr>
                <a:t>accuracy</a:t>
              </a:r>
              <a:endParaRPr lang="en-GB" sz="2800" b="1" dirty="0">
                <a:solidFill>
                  <a:schemeClr val="tx1"/>
                </a:solidFill>
              </a:endParaRPr>
            </a:p>
          </p:txBody>
        </p:sp>
        <p:sp>
          <p:nvSpPr>
            <p:cNvPr id="74" name="Rectangle: Rounded Corners 73">
              <a:extLst>
                <a:ext uri="{FF2B5EF4-FFF2-40B4-BE49-F238E27FC236}">
                  <a16:creationId xmlns="" xmlns:a16="http://schemas.microsoft.com/office/drawing/2014/main" id="{FFB1679C-AA47-49DD-AE64-D6989F3A84C1}"/>
                </a:ext>
              </a:extLst>
            </p:cNvPr>
            <p:cNvSpPr/>
            <p:nvPr/>
          </p:nvSpPr>
          <p:spPr>
            <a:xfrm>
              <a:off x="9226902" y="19032467"/>
              <a:ext cx="3774838" cy="1093981"/>
            </a:xfrm>
            <a:prstGeom prst="roundRect">
              <a:avLst/>
            </a:prstGeom>
            <a:no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Pareto front of trees to choose </a:t>
              </a:r>
              <a:r>
                <a:rPr lang="en-GB" sz="2800" b="1" dirty="0" smtClean="0">
                  <a:solidFill>
                    <a:schemeClr val="tx1"/>
                  </a:solidFill>
                </a:rPr>
                <a:t>from</a:t>
              </a:r>
              <a:endParaRPr lang="en-GB" sz="2800" b="1" dirty="0">
                <a:solidFill>
                  <a:schemeClr val="tx1"/>
                </a:solidFill>
              </a:endParaRPr>
            </a:p>
          </p:txBody>
        </p:sp>
      </p:grpSp>
      <p:grpSp>
        <p:nvGrpSpPr>
          <p:cNvPr id="19" name="Group 18">
            <a:extLst>
              <a:ext uri="{FF2B5EF4-FFF2-40B4-BE49-F238E27FC236}">
                <a16:creationId xmlns="" xmlns:a16="http://schemas.microsoft.com/office/drawing/2014/main" id="{E0BCB481-AB7A-4F6A-B76E-91E24FEC2F43}"/>
              </a:ext>
            </a:extLst>
          </p:cNvPr>
          <p:cNvGrpSpPr/>
          <p:nvPr/>
        </p:nvGrpSpPr>
        <p:grpSpPr>
          <a:xfrm>
            <a:off x="21897307" y="7525048"/>
            <a:ext cx="7644280" cy="3620354"/>
            <a:chOff x="16731586" y="10301203"/>
            <a:chExt cx="7644280" cy="3620354"/>
          </a:xfrm>
        </p:grpSpPr>
        <p:pic>
          <p:nvPicPr>
            <p:cNvPr id="33" name="Picture 32">
              <a:extLst>
                <a:ext uri="{FF2B5EF4-FFF2-40B4-BE49-F238E27FC236}">
                  <a16:creationId xmlns="" xmlns:a16="http://schemas.microsoft.com/office/drawing/2014/main" id="{6F11D0CB-825E-4885-9722-BA944FB1ACF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775068" y="10301203"/>
              <a:ext cx="7600798" cy="3620354"/>
            </a:xfrm>
            <a:prstGeom prst="rect">
              <a:avLst/>
            </a:prstGeom>
            <a:ln>
              <a:noFill/>
            </a:ln>
            <a:effectLst>
              <a:outerShdw blurRad="190500" algn="tl" rotWithShape="0">
                <a:srgbClr val="000000">
                  <a:alpha val="70000"/>
                </a:srgbClr>
              </a:outerShdw>
            </a:effectLst>
          </p:spPr>
        </p:pic>
        <p:sp>
          <p:nvSpPr>
            <p:cNvPr id="34" name="Oval 33">
              <a:extLst>
                <a:ext uri="{FF2B5EF4-FFF2-40B4-BE49-F238E27FC236}">
                  <a16:creationId xmlns="" xmlns:a16="http://schemas.microsoft.com/office/drawing/2014/main" id="{19A11B2C-F2A5-4B4E-A7C5-518D1887D03C}"/>
                </a:ext>
              </a:extLst>
            </p:cNvPr>
            <p:cNvSpPr/>
            <p:nvPr/>
          </p:nvSpPr>
          <p:spPr>
            <a:xfrm>
              <a:off x="16731586" y="11041237"/>
              <a:ext cx="1886846" cy="21855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TextBox 15">
            <a:extLst>
              <a:ext uri="{FF2B5EF4-FFF2-40B4-BE49-F238E27FC236}">
                <a16:creationId xmlns="" xmlns:a16="http://schemas.microsoft.com/office/drawing/2014/main" id="{BF577F88-3CC3-4D85-B555-900354B33CB1}"/>
              </a:ext>
            </a:extLst>
          </p:cNvPr>
          <p:cNvSpPr txBox="1"/>
          <p:nvPr/>
        </p:nvSpPr>
        <p:spPr>
          <a:xfrm>
            <a:off x="21835758" y="4191189"/>
            <a:ext cx="7719569" cy="3477875"/>
          </a:xfrm>
          <a:prstGeom prst="rect">
            <a:avLst/>
          </a:prstGeom>
          <a:noFill/>
        </p:spPr>
        <p:txBody>
          <a:bodyPr wrap="square" rtlCol="0">
            <a:spAutoFit/>
          </a:bodyPr>
          <a:lstStyle/>
          <a:p>
            <a:endParaRPr lang="en-GB" sz="2000" dirty="0"/>
          </a:p>
          <a:p>
            <a:pPr algn="just"/>
            <a:r>
              <a:rPr lang="en-GB" sz="2000" dirty="0"/>
              <a:t>Looking into our evolved tree we can see its splitting points make sense when considering the hill-valley dataset, which "when plotted in order the Y coordinate will create either a Hill or a </a:t>
            </a:r>
            <a:r>
              <a:rPr lang="en-GB" sz="2000" dirty="0" smtClean="0"/>
              <a:t>Valley. </a:t>
            </a:r>
            <a:r>
              <a:rPr lang="en-GB" sz="2000" dirty="0"/>
              <a:t>We can see the tree is checking the first point, and comparing to the point at 30\%, or the point at 70\%, where the tree is trying to distinguish between classes by finding the common points for the hills/valleys and checking if these are high or low relative to the training data (e.g. a high point at the start, a low point at 30\%, then a high point at 57\% indicates a valley based on this tree).</a:t>
            </a:r>
          </a:p>
          <a:p>
            <a:endParaRPr lang="en-GB" sz="2000" dirty="0"/>
          </a:p>
        </p:txBody>
      </p:sp>
      <p:sp>
        <p:nvSpPr>
          <p:cNvPr id="21" name="TextBox 20">
            <a:extLst>
              <a:ext uri="{FF2B5EF4-FFF2-40B4-BE49-F238E27FC236}">
                <a16:creationId xmlns="" xmlns:a16="http://schemas.microsoft.com/office/drawing/2014/main" id="{1A85E672-1FA0-4A79-8499-3FAFE1E3CC07}"/>
              </a:ext>
            </a:extLst>
          </p:cNvPr>
          <p:cNvSpPr txBox="1"/>
          <p:nvPr/>
        </p:nvSpPr>
        <p:spPr>
          <a:xfrm>
            <a:off x="12295480" y="3708624"/>
            <a:ext cx="6012859" cy="830997"/>
          </a:xfrm>
          <a:prstGeom prst="rect">
            <a:avLst/>
          </a:prstGeom>
          <a:noFill/>
        </p:spPr>
        <p:txBody>
          <a:bodyPr wrap="square" rtlCol="0">
            <a:spAutoFit/>
          </a:bodyPr>
          <a:lstStyle/>
          <a:p>
            <a:r>
              <a:rPr lang="en-GB" sz="4800" b="1" dirty="0"/>
              <a:t>Experiments &amp; Results</a:t>
            </a:r>
          </a:p>
        </p:txBody>
      </p:sp>
      <p:cxnSp>
        <p:nvCxnSpPr>
          <p:cNvPr id="37" name="Straight Connector 36">
            <a:extLst>
              <a:ext uri="{FF2B5EF4-FFF2-40B4-BE49-F238E27FC236}">
                <a16:creationId xmlns="" xmlns:a16="http://schemas.microsoft.com/office/drawing/2014/main" id="{41F36828-6B33-48D0-B8C9-0D9CCC8494FF}"/>
              </a:ext>
            </a:extLst>
          </p:cNvPr>
          <p:cNvCxnSpPr>
            <a:cxnSpLocks/>
          </p:cNvCxnSpPr>
          <p:nvPr/>
        </p:nvCxnSpPr>
        <p:spPr>
          <a:xfrm>
            <a:off x="21332675" y="3529521"/>
            <a:ext cx="0" cy="17361584"/>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F31C3F9F-7E07-400A-8C41-62E3853F8547}"/>
              </a:ext>
            </a:extLst>
          </p:cNvPr>
          <p:cNvCxnSpPr>
            <a:cxnSpLocks/>
          </p:cNvCxnSpPr>
          <p:nvPr/>
        </p:nvCxnSpPr>
        <p:spPr>
          <a:xfrm>
            <a:off x="8803283" y="3529521"/>
            <a:ext cx="0" cy="17361584"/>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 xmlns:a16="http://schemas.microsoft.com/office/drawing/2014/main" id="{4CB12018-CB45-4E76-BF69-DC072BFB0F6A}"/>
              </a:ext>
            </a:extLst>
          </p:cNvPr>
          <p:cNvSpPr txBox="1"/>
          <p:nvPr/>
        </p:nvSpPr>
        <p:spPr>
          <a:xfrm>
            <a:off x="21612782" y="16414702"/>
            <a:ext cx="8092768" cy="2101825"/>
          </a:xfrm>
          <a:prstGeom prst="rect">
            <a:avLst/>
          </a:prstGeom>
          <a:noFill/>
        </p:spPr>
        <p:txBody>
          <a:bodyPr wrap="square" rtlCol="0">
            <a:noAutofit/>
          </a:bodyPr>
          <a:lstStyle/>
          <a:p>
            <a:pPr algn="just"/>
            <a:r>
              <a:rPr lang="en-GB" sz="2000" dirty="0"/>
              <a:t>The new method was compared to existing approaches for model extraction, and was found to offer drastically simpler models, with statistically equivalent test accuracy. To our best knowledge, this is the first utilisation of multi-objective optimisation in explainable AI. We also believe this is the first application of GP for model extraction, and shows a promising direction for future developments.</a:t>
            </a:r>
          </a:p>
          <a:p>
            <a:pPr algn="just"/>
            <a:endParaRPr lang="en-GB" sz="2000" dirty="0"/>
          </a:p>
          <a:p>
            <a:endParaRPr lang="en-GB" sz="2000" dirty="0"/>
          </a:p>
        </p:txBody>
      </p:sp>
      <p:sp>
        <p:nvSpPr>
          <p:cNvPr id="28" name="TextBox 27">
            <a:extLst>
              <a:ext uri="{FF2B5EF4-FFF2-40B4-BE49-F238E27FC236}">
                <a16:creationId xmlns="" xmlns:a16="http://schemas.microsoft.com/office/drawing/2014/main" id="{F161C641-936D-4EC1-821E-B6406AD2FA10}"/>
              </a:ext>
            </a:extLst>
          </p:cNvPr>
          <p:cNvSpPr txBox="1"/>
          <p:nvPr/>
        </p:nvSpPr>
        <p:spPr>
          <a:xfrm>
            <a:off x="23727048" y="3564608"/>
            <a:ext cx="4639487" cy="769441"/>
          </a:xfrm>
          <a:prstGeom prst="rect">
            <a:avLst/>
          </a:prstGeom>
          <a:noFill/>
        </p:spPr>
        <p:txBody>
          <a:bodyPr wrap="square" rtlCol="0">
            <a:spAutoFit/>
          </a:bodyPr>
          <a:lstStyle/>
          <a:p>
            <a:r>
              <a:rPr lang="en-GB" sz="4400" b="1" dirty="0"/>
              <a:t>Further Analysis</a:t>
            </a:r>
          </a:p>
        </p:txBody>
      </p:sp>
      <p:grpSp>
        <p:nvGrpSpPr>
          <p:cNvPr id="38" name="Group 37">
            <a:extLst>
              <a:ext uri="{FF2B5EF4-FFF2-40B4-BE49-F238E27FC236}">
                <a16:creationId xmlns="" xmlns:a16="http://schemas.microsoft.com/office/drawing/2014/main" id="{89D48EB8-C025-45D1-A868-9F9691F60AF4}"/>
              </a:ext>
            </a:extLst>
          </p:cNvPr>
          <p:cNvGrpSpPr/>
          <p:nvPr/>
        </p:nvGrpSpPr>
        <p:grpSpPr>
          <a:xfrm>
            <a:off x="1686018" y="15669347"/>
            <a:ext cx="6325177" cy="4097061"/>
            <a:chOff x="1365515" y="16841893"/>
            <a:chExt cx="6325177" cy="4097061"/>
          </a:xfrm>
        </p:grpSpPr>
        <p:grpSp>
          <p:nvGrpSpPr>
            <p:cNvPr id="5" name="Group 4">
              <a:extLst>
                <a:ext uri="{FF2B5EF4-FFF2-40B4-BE49-F238E27FC236}">
                  <a16:creationId xmlns="" xmlns:a16="http://schemas.microsoft.com/office/drawing/2014/main" id="{DAA3E9FC-1EE3-4D42-9FB4-83425C8D64E6}"/>
                </a:ext>
              </a:extLst>
            </p:cNvPr>
            <p:cNvGrpSpPr/>
            <p:nvPr/>
          </p:nvGrpSpPr>
          <p:grpSpPr>
            <a:xfrm>
              <a:off x="1365515" y="16841893"/>
              <a:ext cx="6325177" cy="4097061"/>
              <a:chOff x="738094" y="16751609"/>
              <a:chExt cx="6325177" cy="4097061"/>
            </a:xfrm>
          </p:grpSpPr>
          <p:pic>
            <p:nvPicPr>
              <p:cNvPr id="6" name="Picture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63284" y="16751609"/>
                <a:ext cx="4699987" cy="3592537"/>
              </a:xfrm>
              <a:prstGeom prst="rect">
                <a:avLst/>
              </a:prstGeom>
              <a:ln>
                <a:noFill/>
              </a:ln>
              <a:effectLst>
                <a:outerShdw blurRad="190500" algn="tl" rotWithShape="0">
                  <a:srgbClr val="000000">
                    <a:alpha val="70000"/>
                  </a:srgbClr>
                </a:outerShdw>
              </a:effectLst>
            </p:spPr>
          </p:pic>
          <p:pic>
            <p:nvPicPr>
              <p:cNvPr id="10" name="Picture 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38094" y="18817976"/>
                <a:ext cx="3583643" cy="2030694"/>
              </a:xfrm>
              <a:prstGeom prst="rect">
                <a:avLst/>
              </a:prstGeom>
              <a:ln>
                <a:noFill/>
              </a:ln>
              <a:effectLst>
                <a:outerShdw blurRad="190500" algn="tl" rotWithShape="0">
                  <a:srgbClr val="000000">
                    <a:alpha val="70000"/>
                  </a:srgbClr>
                </a:outerShdw>
              </a:effectLst>
            </p:spPr>
          </p:pic>
        </p:grpSp>
        <p:cxnSp>
          <p:nvCxnSpPr>
            <p:cNvPr id="35" name="Straight Arrow Connector 34">
              <a:extLst>
                <a:ext uri="{FF2B5EF4-FFF2-40B4-BE49-F238E27FC236}">
                  <a16:creationId xmlns="" xmlns:a16="http://schemas.microsoft.com/office/drawing/2014/main" id="{BD5494EA-A04D-4E4A-8152-19A0E4256222}"/>
                </a:ext>
              </a:extLst>
            </p:cNvPr>
            <p:cNvCxnSpPr>
              <a:cxnSpLocks/>
            </p:cNvCxnSpPr>
            <p:nvPr/>
          </p:nvCxnSpPr>
          <p:spPr>
            <a:xfrm flipH="1">
              <a:off x="2990705" y="18657407"/>
              <a:ext cx="2587973" cy="4374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2" name="TextBox 41">
            <a:extLst>
              <a:ext uri="{FF2B5EF4-FFF2-40B4-BE49-F238E27FC236}">
                <a16:creationId xmlns="" xmlns:a16="http://schemas.microsoft.com/office/drawing/2014/main" id="{C358187D-65FB-4CE4-8774-C1B970BA7745}"/>
              </a:ext>
            </a:extLst>
          </p:cNvPr>
          <p:cNvSpPr txBox="1"/>
          <p:nvPr/>
        </p:nvSpPr>
        <p:spPr>
          <a:xfrm>
            <a:off x="954411" y="20021690"/>
            <a:ext cx="7201908" cy="824838"/>
          </a:xfrm>
          <a:prstGeom prst="rect">
            <a:avLst/>
          </a:prstGeom>
          <a:noFill/>
        </p:spPr>
        <p:txBody>
          <a:bodyPr wrap="square" rtlCol="0">
            <a:noAutofit/>
          </a:bodyPr>
          <a:lstStyle/>
          <a:p>
            <a:r>
              <a:rPr lang="en-GB" sz="2200" b="1" dirty="0"/>
              <a:t>Evolutionary training process of our algorithm shown above alongside diagram of non-dominated sorting in NSGA-II.</a:t>
            </a:r>
          </a:p>
        </p:txBody>
      </p:sp>
      <p:sp>
        <p:nvSpPr>
          <p:cNvPr id="43" name="TextBox 42">
            <a:extLst>
              <a:ext uri="{FF2B5EF4-FFF2-40B4-BE49-F238E27FC236}">
                <a16:creationId xmlns="" xmlns:a16="http://schemas.microsoft.com/office/drawing/2014/main" id="{E85481DA-2C0F-45A3-BFA0-4215A1F7A989}"/>
              </a:ext>
            </a:extLst>
          </p:cNvPr>
          <p:cNvSpPr txBox="1"/>
          <p:nvPr/>
        </p:nvSpPr>
        <p:spPr>
          <a:xfrm>
            <a:off x="3044228" y="3522703"/>
            <a:ext cx="3217036" cy="769441"/>
          </a:xfrm>
          <a:prstGeom prst="rect">
            <a:avLst/>
          </a:prstGeom>
          <a:noFill/>
        </p:spPr>
        <p:txBody>
          <a:bodyPr wrap="square" rtlCol="0">
            <a:spAutoFit/>
          </a:bodyPr>
          <a:lstStyle/>
          <a:p>
            <a:r>
              <a:rPr lang="en-GB" sz="4400" b="1" dirty="0"/>
              <a:t>Introduction</a:t>
            </a:r>
          </a:p>
        </p:txBody>
      </p:sp>
      <p:sp>
        <p:nvSpPr>
          <p:cNvPr id="48" name="TextBox 47">
            <a:extLst>
              <a:ext uri="{FF2B5EF4-FFF2-40B4-BE49-F238E27FC236}">
                <a16:creationId xmlns="" xmlns:a16="http://schemas.microsoft.com/office/drawing/2014/main" id="{FB66A6BB-3B62-4856-A79F-C7687717B983}"/>
              </a:ext>
            </a:extLst>
          </p:cNvPr>
          <p:cNvSpPr txBox="1"/>
          <p:nvPr/>
        </p:nvSpPr>
        <p:spPr>
          <a:xfrm>
            <a:off x="497771" y="16414702"/>
            <a:ext cx="3120936" cy="830997"/>
          </a:xfrm>
          <a:prstGeom prst="rect">
            <a:avLst/>
          </a:prstGeom>
          <a:noFill/>
        </p:spPr>
        <p:txBody>
          <a:bodyPr wrap="square" rtlCol="0">
            <a:spAutoFit/>
          </a:bodyPr>
          <a:lstStyle/>
          <a:p>
            <a:r>
              <a:rPr lang="en-GB" sz="2400" dirty="0"/>
              <a:t>Elitist NSGA-II</a:t>
            </a:r>
            <a:br>
              <a:rPr lang="en-GB" sz="2400" dirty="0"/>
            </a:br>
            <a:r>
              <a:rPr lang="en-GB" sz="2400" dirty="0"/>
              <a:t>with </a:t>
            </a:r>
            <a:r>
              <a:rPr lang="el-GR" sz="2400" dirty="0"/>
              <a:t>μ</a:t>
            </a:r>
            <a:r>
              <a:rPr lang="en-GB" sz="2400" dirty="0"/>
              <a:t>+</a:t>
            </a:r>
            <a:r>
              <a:rPr lang="el-GR" sz="2400" dirty="0"/>
              <a:t> λ</a:t>
            </a:r>
            <a:r>
              <a:rPr lang="en-GB" sz="2400" dirty="0"/>
              <a:t> (|</a:t>
            </a:r>
            <a:r>
              <a:rPr lang="el-GR" sz="2400" dirty="0"/>
              <a:t>μ</a:t>
            </a:r>
            <a:r>
              <a:rPr lang="en-GB" sz="2400" dirty="0"/>
              <a:t>|=|</a:t>
            </a:r>
            <a:r>
              <a:rPr lang="el-GR" sz="2400" dirty="0"/>
              <a:t>λ</a:t>
            </a:r>
            <a:r>
              <a:rPr lang="en-GB" sz="2400" dirty="0"/>
              <a:t>|)</a:t>
            </a:r>
          </a:p>
        </p:txBody>
      </p:sp>
      <p:sp>
        <p:nvSpPr>
          <p:cNvPr id="70" name="TextBox 69">
            <a:extLst>
              <a:ext uri="{FF2B5EF4-FFF2-40B4-BE49-F238E27FC236}">
                <a16:creationId xmlns="" xmlns:a16="http://schemas.microsoft.com/office/drawing/2014/main" id="{A7BB08E5-F237-4A27-99C8-17787047B618}"/>
              </a:ext>
            </a:extLst>
          </p:cNvPr>
          <p:cNvSpPr txBox="1"/>
          <p:nvPr/>
        </p:nvSpPr>
        <p:spPr>
          <a:xfrm>
            <a:off x="9452011" y="7669064"/>
            <a:ext cx="5904000" cy="1277124"/>
          </a:xfrm>
          <a:prstGeom prst="rect">
            <a:avLst/>
          </a:prstGeom>
          <a:noFill/>
        </p:spPr>
        <p:txBody>
          <a:bodyPr wrap="square" rtlCol="0">
            <a:noAutofit/>
          </a:bodyPr>
          <a:lstStyle/>
          <a:p>
            <a:r>
              <a:rPr lang="en-GB" sz="2100" dirty="0"/>
              <a:t>The reconstruction ability was </a:t>
            </a:r>
            <a:r>
              <a:rPr lang="en-GB" sz="2100" dirty="0" smtClean="0"/>
              <a:t>the</a:t>
            </a:r>
            <a:r>
              <a:rPr lang="en-GB" sz="2100" dirty="0" smtClean="0"/>
              <a:t> </a:t>
            </a:r>
            <a:r>
              <a:rPr lang="en-GB" sz="2100" dirty="0"/>
              <a:t>f1 measure result of a 10 fold cross-validation </a:t>
            </a:r>
            <a:r>
              <a:rPr lang="en-GB" sz="2100" dirty="0" smtClean="0"/>
              <a:t>averaged </a:t>
            </a:r>
            <a:r>
              <a:rPr lang="en-GB" sz="2100" dirty="0"/>
              <a:t>across all three black-box classifiers. For each model extraction method this was done for each dataset.</a:t>
            </a:r>
          </a:p>
        </p:txBody>
      </p:sp>
      <p:sp>
        <p:nvSpPr>
          <p:cNvPr id="3" name="TextBox 2"/>
          <p:cNvSpPr txBox="1"/>
          <p:nvPr/>
        </p:nvSpPr>
        <p:spPr>
          <a:xfrm>
            <a:off x="21851327" y="19094837"/>
            <a:ext cx="7704000" cy="1708160"/>
          </a:xfrm>
          <a:prstGeom prst="rect">
            <a:avLst/>
          </a:prstGeom>
          <a:noFill/>
        </p:spPr>
        <p:txBody>
          <a:bodyPr wrap="square" rtlCol="0">
            <a:spAutoFit/>
          </a:bodyPr>
          <a:lstStyle/>
          <a:p>
            <a:pPr marL="342900" indent="-342900">
              <a:buFont typeface="Arial" panose="020B0604020202020204" pitchFamily="34" charset="0"/>
              <a:buChar char="•"/>
            </a:pPr>
            <a:r>
              <a:rPr lang="en-GB" sz="2100" b="1" dirty="0" smtClean="0"/>
              <a:t>Can </a:t>
            </a:r>
            <a:r>
              <a:rPr lang="en-GB" sz="2100" b="1" dirty="0"/>
              <a:t>recreation ability be improved without sacrificing simplicity? </a:t>
            </a:r>
          </a:p>
          <a:p>
            <a:pPr marL="342900" indent="-342900">
              <a:buFont typeface="Arial" panose="020B0604020202020204" pitchFamily="34" charset="0"/>
              <a:buChar char="•"/>
            </a:pPr>
            <a:r>
              <a:rPr lang="en-GB" sz="2100" b="1" dirty="0"/>
              <a:t>Can we find a more suitable measure of complexity to describe human interpretability?  </a:t>
            </a:r>
          </a:p>
          <a:p>
            <a:pPr marL="342900" indent="-342900">
              <a:buFont typeface="Arial" panose="020B0604020202020204" pitchFamily="34" charset="0"/>
              <a:buChar char="•"/>
            </a:pPr>
            <a:r>
              <a:rPr lang="en-GB" sz="2100" b="1" dirty="0"/>
              <a:t>Is it possible to guide the evolution of the models based on human feedback</a:t>
            </a:r>
            <a:r>
              <a:rPr lang="en-GB" sz="2100" b="1" dirty="0" smtClean="0"/>
              <a:t>?</a:t>
            </a:r>
            <a:endParaRPr lang="en-GB" sz="2100" b="1" dirty="0"/>
          </a:p>
        </p:txBody>
      </p:sp>
      <p:sp>
        <p:nvSpPr>
          <p:cNvPr id="14" name="TextBox 13"/>
          <p:cNvSpPr txBox="1"/>
          <p:nvPr/>
        </p:nvSpPr>
        <p:spPr>
          <a:xfrm>
            <a:off x="23748843" y="18325396"/>
            <a:ext cx="4208567" cy="769441"/>
          </a:xfrm>
          <a:prstGeom prst="rect">
            <a:avLst/>
          </a:prstGeom>
          <a:noFill/>
        </p:spPr>
        <p:txBody>
          <a:bodyPr wrap="square" rtlCol="0">
            <a:spAutoFit/>
          </a:bodyPr>
          <a:lstStyle/>
          <a:p>
            <a:r>
              <a:rPr lang="en-GB" sz="4400" b="1" dirty="0" smtClean="0"/>
              <a:t>Open Questions</a:t>
            </a:r>
            <a:endParaRPr lang="en-GB" sz="4400" b="1" dirty="0"/>
          </a:p>
        </p:txBody>
      </p:sp>
      <p:sp>
        <p:nvSpPr>
          <p:cNvPr id="22" name="TextBox 21">
            <a:extLst>
              <a:ext uri="{FF2B5EF4-FFF2-40B4-BE49-F238E27FC236}">
                <a16:creationId xmlns="" xmlns:a16="http://schemas.microsoft.com/office/drawing/2014/main" id="{F15A1C0B-3F85-424C-ABB9-3754AA2BDBD9}"/>
              </a:ext>
            </a:extLst>
          </p:cNvPr>
          <p:cNvSpPr txBox="1"/>
          <p:nvPr/>
        </p:nvSpPr>
        <p:spPr>
          <a:xfrm>
            <a:off x="662072" y="8576609"/>
            <a:ext cx="7718400" cy="2404823"/>
          </a:xfrm>
          <a:prstGeom prst="rect">
            <a:avLst/>
          </a:prstGeom>
          <a:noFill/>
        </p:spPr>
        <p:txBody>
          <a:bodyPr wrap="square" rtlCol="0">
            <a:noAutofit/>
          </a:bodyPr>
          <a:lstStyle/>
          <a:p>
            <a:pPr algn="just"/>
            <a:r>
              <a:rPr lang="en-GB" sz="2200" dirty="0"/>
              <a:t>We propose a novel model agnostic approach to XAI model extraction. We use NSGA-II paired with strongly typed GP (STGP) to evolve decision tree-like structures which simultaneously balance the complexity and accuracy of the trees. Complexity is minimised and accuracy maximised by our objective functions below. </a:t>
            </a:r>
          </a:p>
          <a:p>
            <a:pPr algn="just"/>
            <a:endParaRPr lang="en-GB" sz="2400" dirty="0"/>
          </a:p>
        </p:txBody>
      </p:sp>
      <p:sp>
        <p:nvSpPr>
          <p:cNvPr id="23" name="TextBox 22">
            <a:extLst>
              <a:ext uri="{FF2B5EF4-FFF2-40B4-BE49-F238E27FC236}">
                <a16:creationId xmlns="" xmlns:a16="http://schemas.microsoft.com/office/drawing/2014/main" id="{857B5936-39C7-49EF-BC22-9C0E81754189}"/>
              </a:ext>
            </a:extLst>
          </p:cNvPr>
          <p:cNvSpPr txBox="1"/>
          <p:nvPr/>
        </p:nvSpPr>
        <p:spPr>
          <a:xfrm>
            <a:off x="2451123" y="7705799"/>
            <a:ext cx="4623967" cy="769441"/>
          </a:xfrm>
          <a:prstGeom prst="rect">
            <a:avLst/>
          </a:prstGeom>
          <a:noFill/>
        </p:spPr>
        <p:txBody>
          <a:bodyPr wrap="square" rtlCol="0">
            <a:spAutoFit/>
          </a:bodyPr>
          <a:lstStyle/>
          <a:p>
            <a:r>
              <a:rPr lang="en-GB" sz="4400" b="1" dirty="0"/>
              <a:t>The New Method</a:t>
            </a:r>
          </a:p>
        </p:txBody>
      </p:sp>
      <p:sp>
        <p:nvSpPr>
          <p:cNvPr id="65" name="TextBox 64">
            <a:extLst>
              <a:ext uri="{FF2B5EF4-FFF2-40B4-BE49-F238E27FC236}">
                <a16:creationId xmlns="" xmlns:a16="http://schemas.microsoft.com/office/drawing/2014/main" id="{9865FD7D-806A-40E6-9D7E-4E528F5CBC05}"/>
              </a:ext>
            </a:extLst>
          </p:cNvPr>
          <p:cNvSpPr txBox="1"/>
          <p:nvPr/>
        </p:nvSpPr>
        <p:spPr>
          <a:xfrm>
            <a:off x="738387" y="13747063"/>
            <a:ext cx="4569897" cy="1266817"/>
          </a:xfrm>
          <a:prstGeom prst="rect">
            <a:avLst/>
          </a:prstGeom>
          <a:noFill/>
          <a:ln w="3175">
            <a:noFill/>
          </a:ln>
        </p:spPr>
        <p:txBody>
          <a:bodyPr wrap="square" rtlCol="0">
            <a:noAutofit/>
          </a:bodyPr>
          <a:lstStyle/>
          <a:p>
            <a:r>
              <a:rPr lang="en-GB" sz="2000" b="1" dirty="0"/>
              <a:t>We use subtrees to construct features as mathematical expressions, these implicit features allow our trees to learn simpler rules.</a:t>
            </a:r>
          </a:p>
          <a:p>
            <a:endParaRPr lang="en-GB" sz="2000" dirty="0"/>
          </a:p>
        </p:txBody>
      </p:sp>
      <p:grpSp>
        <p:nvGrpSpPr>
          <p:cNvPr id="64" name="Group 63">
            <a:extLst>
              <a:ext uri="{FF2B5EF4-FFF2-40B4-BE49-F238E27FC236}">
                <a16:creationId xmlns="" xmlns:a16="http://schemas.microsoft.com/office/drawing/2014/main" id="{200DB834-B55B-4869-AC7F-609A5D1A31D4}"/>
              </a:ext>
            </a:extLst>
          </p:cNvPr>
          <p:cNvGrpSpPr/>
          <p:nvPr/>
        </p:nvGrpSpPr>
        <p:grpSpPr>
          <a:xfrm>
            <a:off x="-57988" y="10918864"/>
            <a:ext cx="8933279" cy="3878992"/>
            <a:chOff x="-62665" y="12493600"/>
            <a:chExt cx="8933279" cy="3878992"/>
          </a:xfrm>
        </p:grpSpPr>
        <mc:AlternateContent xmlns:mc="http://schemas.openxmlformats.org/markup-compatibility/2006">
          <mc:Choice xmlns:a14="http://schemas.microsoft.com/office/drawing/2010/main" Requires="a14">
            <p:sp>
              <p:nvSpPr>
                <p:cNvPr id="27" name="TextBox 26">
                  <a:extLst>
                    <a:ext uri="{FF2B5EF4-FFF2-40B4-BE49-F238E27FC236}">
                      <a16:creationId xmlns="" xmlns:a16="http://schemas.microsoft.com/office/drawing/2014/main" id="{C3C5D9DB-291A-406A-941D-203402A8590E}"/>
                    </a:ext>
                  </a:extLst>
                </p:cNvPr>
                <p:cNvSpPr txBox="1"/>
                <p:nvPr/>
              </p:nvSpPr>
              <p:spPr>
                <a:xfrm>
                  <a:off x="3583793" y="14437816"/>
                  <a:ext cx="4518857" cy="745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𝒎𝒊𝒏𝒊𝒎𝒊𝒔𝒆</m:t>
                        </m:r>
                        <m:nary>
                          <m:naryPr>
                            <m:chr m:val="∑"/>
                            <m:subHide m:val="on"/>
                            <m:supHide m:val="on"/>
                            <m:ctrlPr>
                              <a:rPr lang="en-GB" sz="2000" b="1" i="1" smtClean="0">
                                <a:latin typeface="Cambria Math"/>
                              </a:rPr>
                            </m:ctrlPr>
                          </m:naryPr>
                          <m:sub/>
                          <m:sup/>
                          <m:e>
                            <m:r>
                              <a:rPr lang="en-GB" sz="2000" b="1" i="1" smtClean="0">
                                <a:latin typeface="Cambria Math" panose="02040503050406030204" pitchFamily="18" charset="0"/>
                              </a:rPr>
                              <m:t>𝒔𝒑𝒍𝒊𝒕</m:t>
                            </m:r>
                            <m:r>
                              <a:rPr lang="en-GB" sz="2000" b="1" i="1" smtClean="0">
                                <a:latin typeface="Cambria Math" panose="02040503050406030204" pitchFamily="18" charset="0"/>
                              </a:rPr>
                              <m:t>_</m:t>
                            </m:r>
                            <m:r>
                              <a:rPr lang="en-GB" sz="2000" b="1" i="1" smtClean="0">
                                <a:latin typeface="Cambria Math" panose="02040503050406030204" pitchFamily="18" charset="0"/>
                              </a:rPr>
                              <m:t>𝒑𝒐𝒊𝒏𝒕𝒔</m:t>
                            </m:r>
                          </m:e>
                        </m:nary>
                      </m:oMath>
                    </m:oMathPara>
                  </a14:m>
                  <a:endParaRPr lang="en-GB" sz="2800" b="1" dirty="0"/>
                </a:p>
              </p:txBody>
            </p:sp>
          </mc:Choice>
          <mc:Fallback>
            <p:sp>
              <p:nvSpPr>
                <p:cNvPr id="27" name="TextBox 26">
                  <a:extLst>
                    <a:ext uri="{FF2B5EF4-FFF2-40B4-BE49-F238E27FC236}">
                      <a16:creationId xmlns="" xmlns:a16="http://schemas.microsoft.com/office/drawing/2014/main" xmlns:a14="http://schemas.microsoft.com/office/drawing/2010/main" id="{C3C5D9DB-291A-406A-941D-203402A8590E}"/>
                    </a:ext>
                  </a:extLst>
                </p:cNvPr>
                <p:cNvSpPr txBox="1">
                  <a:spLocks noRot="1" noChangeAspect="1" noMove="1" noResize="1" noEditPoints="1" noAdjustHandles="1" noChangeArrowheads="1" noChangeShapeType="1" noTextEdit="1"/>
                </p:cNvSpPr>
                <p:nvPr/>
              </p:nvSpPr>
              <p:spPr>
                <a:xfrm>
                  <a:off x="3583793" y="14437816"/>
                  <a:ext cx="4518857" cy="745332"/>
                </a:xfrm>
                <a:prstGeom prst="rect">
                  <a:avLst/>
                </a:prstGeom>
                <a:blipFill rotWithShape="1">
                  <a:blip r:embed="rId13"/>
                  <a:stretch>
                    <a:fillRect/>
                  </a:stretch>
                </a:blipFill>
              </p:spPr>
              <p:txBody>
                <a:bodyPr/>
                <a:lstStyle/>
                <a:p>
                  <a:r>
                    <a:rPr lang="en-GB">
                      <a:noFill/>
                    </a:rPr>
                    <a:t> </a:t>
                  </a:r>
                </a:p>
              </p:txBody>
            </p:sp>
          </mc:Fallback>
        </mc:AlternateContent>
        <p:grpSp>
          <p:nvGrpSpPr>
            <p:cNvPr id="41" name="Group 40">
              <a:extLst>
                <a:ext uri="{FF2B5EF4-FFF2-40B4-BE49-F238E27FC236}">
                  <a16:creationId xmlns="" xmlns:a16="http://schemas.microsoft.com/office/drawing/2014/main" id="{F84BBB69-561A-434F-BCB6-132C99BD9D1D}"/>
                </a:ext>
              </a:extLst>
            </p:cNvPr>
            <p:cNvGrpSpPr/>
            <p:nvPr/>
          </p:nvGrpSpPr>
          <p:grpSpPr>
            <a:xfrm>
              <a:off x="-62665" y="12493600"/>
              <a:ext cx="8933279" cy="1718752"/>
              <a:chOff x="-73363" y="12612512"/>
              <a:chExt cx="8933279" cy="1718752"/>
            </a:xfrm>
          </p:grpSpPr>
          <mc:AlternateContent xmlns:mc="http://schemas.openxmlformats.org/markup-compatibility/2006">
            <mc:Choice xmlns:a14="http://schemas.microsoft.com/office/drawing/2010/main" Requires="a14">
              <p:sp>
                <p:nvSpPr>
                  <p:cNvPr id="29" name="TextBox 28">
                    <a:extLst>
                      <a:ext uri="{FF2B5EF4-FFF2-40B4-BE49-F238E27FC236}">
                        <a16:creationId xmlns="" xmlns:a16="http://schemas.microsoft.com/office/drawing/2014/main" id="{F34BC0A3-5C58-4D1E-AB58-06E2A1D7B69B}"/>
                      </a:ext>
                    </a:extLst>
                  </p:cNvPr>
                  <p:cNvSpPr txBox="1"/>
                  <p:nvPr/>
                </p:nvSpPr>
                <p:spPr>
                  <a:xfrm>
                    <a:off x="-73363" y="12612512"/>
                    <a:ext cx="8933279" cy="8717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𝒎𝒂𝒙𝒊𝒎𝒊𝒔𝒆</m:t>
                          </m:r>
                          <m:f>
                            <m:fPr>
                              <m:ctrlPr>
                                <a:rPr lang="en-GB" sz="2000" b="1" i="1" smtClean="0">
                                  <a:latin typeface="Cambria Math"/>
                                </a:rPr>
                              </m:ctrlPr>
                            </m:fPr>
                            <m:num>
                              <m:r>
                                <a:rPr lang="en-GB" sz="2000" b="1" i="1" smtClean="0">
                                  <a:latin typeface="Cambria Math" panose="02040503050406030204" pitchFamily="18" charset="0"/>
                                </a:rPr>
                                <m:t>𝟏</m:t>
                              </m:r>
                            </m:num>
                            <m:den>
                              <m:r>
                                <a:rPr lang="en-GB" sz="2000" b="1" i="1" smtClean="0">
                                  <a:latin typeface="Cambria Math" panose="02040503050406030204" pitchFamily="18" charset="0"/>
                                </a:rPr>
                                <m:t>𝒌</m:t>
                              </m:r>
                            </m:den>
                          </m:f>
                          <m:nary>
                            <m:naryPr>
                              <m:chr m:val="∑"/>
                              <m:ctrlPr>
                                <a:rPr lang="en-GB" sz="2000" b="1" i="1" smtClean="0">
                                  <a:latin typeface="Cambria Math"/>
                                </a:rPr>
                              </m:ctrlPr>
                            </m:naryPr>
                            <m:sub>
                              <m:r>
                                <m:rPr>
                                  <m:brk m:alnAt="23"/>
                                </m:rPr>
                                <a:rPr lang="en-GB" sz="2000" b="1" i="1" smtClean="0">
                                  <a:latin typeface="Cambria Math" panose="02040503050406030204" pitchFamily="18" charset="0"/>
                                </a:rPr>
                                <m:t>𝒊</m:t>
                              </m:r>
                              <m:r>
                                <a:rPr lang="en-GB" sz="2000" b="1" i="1" smtClean="0">
                                  <a:latin typeface="Cambria Math" panose="02040503050406030204" pitchFamily="18" charset="0"/>
                                </a:rPr>
                                <m:t>=</m:t>
                              </m:r>
                              <m:r>
                                <a:rPr lang="en-GB" sz="2000" b="1" i="1" smtClean="0">
                                  <a:latin typeface="Cambria Math" panose="02040503050406030204" pitchFamily="18" charset="0"/>
                                </a:rPr>
                                <m:t>𝟏</m:t>
                              </m:r>
                            </m:sub>
                            <m:sup>
                              <m:r>
                                <a:rPr lang="en-GB" sz="2000" b="1" i="1" smtClean="0">
                                  <a:latin typeface="Cambria Math" panose="02040503050406030204" pitchFamily="18" charset="0"/>
                                </a:rPr>
                                <m:t>𝒌</m:t>
                              </m:r>
                            </m:sup>
                            <m:e>
                              <m:r>
                                <a:rPr lang="en-GB" sz="2000" b="1" i="1" smtClean="0">
                                  <a:latin typeface="Cambria Math" panose="02040503050406030204" pitchFamily="18" charset="0"/>
                                </a:rPr>
                                <m:t>𝒇</m:t>
                              </m:r>
                              <m:r>
                                <a:rPr lang="en-GB" sz="2000" b="1" i="1" smtClean="0">
                                  <a:latin typeface="Cambria Math" panose="02040503050406030204" pitchFamily="18" charset="0"/>
                                </a:rPr>
                                <m:t>𝟏</m:t>
                              </m:r>
                              <m:r>
                                <a:rPr lang="en-GB" sz="2000" b="1" i="1" smtClean="0">
                                  <a:latin typeface="Cambria Math" panose="02040503050406030204" pitchFamily="18" charset="0"/>
                                </a:rPr>
                                <m:t>(</m:t>
                              </m:r>
                              <m:r>
                                <a:rPr lang="en-GB" sz="2000" b="1" i="1" smtClean="0">
                                  <a:latin typeface="Cambria Math" panose="02040503050406030204" pitchFamily="18" charset="0"/>
                                </a:rPr>
                                <m:t>𝒑𝒓𝒆𝒅𝒊𝒄𝒕</m:t>
                              </m:r>
                              <m:r>
                                <a:rPr lang="en-GB" sz="2000" b="1" i="1" smtClean="0">
                                  <a:latin typeface="Cambria Math" panose="02040503050406030204" pitchFamily="18" charset="0"/>
                                </a:rPr>
                                <m:t>(</m:t>
                              </m:r>
                              <m:r>
                                <a:rPr lang="en-GB" sz="2000" b="1" i="1" smtClean="0">
                                  <a:latin typeface="Cambria Math" panose="02040503050406030204" pitchFamily="18" charset="0"/>
                                </a:rPr>
                                <m:t>𝒇𝒐𝒍𝒅</m:t>
                              </m:r>
                              <m:d>
                                <m:dPr>
                                  <m:ctrlPr>
                                    <a:rPr lang="en-GB" sz="2000" b="1" i="1" smtClean="0">
                                      <a:latin typeface="Cambria Math"/>
                                    </a:rPr>
                                  </m:ctrlPr>
                                </m:dPr>
                                <m:e>
                                  <m:r>
                                    <a:rPr lang="en-GB" sz="2000" b="1" i="1" smtClean="0">
                                      <a:latin typeface="Cambria Math" panose="02040503050406030204" pitchFamily="18" charset="0"/>
                                    </a:rPr>
                                    <m:t>𝒊</m:t>
                                  </m:r>
                                </m:e>
                              </m:d>
                              <m:r>
                                <a:rPr lang="en-GB" sz="2000" b="1" i="1" smtClean="0">
                                  <a:latin typeface="Cambria Math" panose="02040503050406030204" pitchFamily="18" charset="0"/>
                                </a:rPr>
                                <m:t>),</m:t>
                              </m:r>
                              <m:r>
                                <a:rPr lang="en-GB" sz="2000" b="1" i="1" smtClean="0">
                                  <a:latin typeface="Cambria Math" panose="02040503050406030204" pitchFamily="18" charset="0"/>
                                </a:rPr>
                                <m:t>𝒃𝒍𝒂𝒄𝒌𝒃𝒐𝒙</m:t>
                              </m:r>
                              <m:r>
                                <a:rPr lang="en-GB" sz="2000" b="1" i="1" smtClean="0">
                                  <a:latin typeface="Cambria Math" panose="02040503050406030204" pitchFamily="18" charset="0"/>
                                </a:rPr>
                                <m:t>_</m:t>
                              </m:r>
                              <m:r>
                                <a:rPr lang="en-GB" sz="2000" b="1" i="1" smtClean="0">
                                  <a:latin typeface="Cambria Math" panose="02040503050406030204" pitchFamily="18" charset="0"/>
                                </a:rPr>
                                <m:t>𝒑𝒓𝒆𝒅𝒊𝒄𝒕</m:t>
                              </m:r>
                              <m:r>
                                <a:rPr lang="en-GB" sz="2000" b="1" i="1" smtClean="0">
                                  <a:latin typeface="Cambria Math" panose="02040503050406030204" pitchFamily="18" charset="0"/>
                                </a:rPr>
                                <m:t>(</m:t>
                              </m:r>
                              <m:r>
                                <a:rPr lang="en-GB" sz="2000" b="1" i="1" smtClean="0">
                                  <a:latin typeface="Cambria Math" panose="02040503050406030204" pitchFamily="18" charset="0"/>
                                </a:rPr>
                                <m:t>𝒇𝒐𝒍𝒅</m:t>
                              </m:r>
                              <m:d>
                                <m:dPr>
                                  <m:ctrlPr>
                                    <a:rPr lang="en-GB" sz="2000" b="1" i="1" smtClean="0">
                                      <a:latin typeface="Cambria Math"/>
                                    </a:rPr>
                                  </m:ctrlPr>
                                </m:dPr>
                                <m:e>
                                  <m:r>
                                    <a:rPr lang="en-GB" sz="2000" b="1" i="1" smtClean="0">
                                      <a:latin typeface="Cambria Math" panose="02040503050406030204" pitchFamily="18" charset="0"/>
                                    </a:rPr>
                                    <m:t>𝒊</m:t>
                                  </m:r>
                                </m:e>
                              </m:d>
                              <m:r>
                                <a:rPr lang="en-GB" sz="2000" b="1" i="1" smtClean="0">
                                  <a:latin typeface="Cambria Math" panose="02040503050406030204" pitchFamily="18" charset="0"/>
                                </a:rPr>
                                <m:t>))</m:t>
                              </m:r>
                            </m:e>
                          </m:nary>
                        </m:oMath>
                      </m:oMathPara>
                    </a14:m>
                    <a:endParaRPr lang="en-GB" b="1" dirty="0"/>
                  </a:p>
                </p:txBody>
              </p:sp>
            </mc:Choice>
            <mc:Fallback>
              <p:sp>
                <p:nvSpPr>
                  <p:cNvPr id="29" name="TextBox 28">
                    <a:extLst>
                      <a:ext uri="{FF2B5EF4-FFF2-40B4-BE49-F238E27FC236}">
                        <a16:creationId xmlns="" xmlns:a16="http://schemas.microsoft.com/office/drawing/2014/main" xmlns:a14="http://schemas.microsoft.com/office/drawing/2010/main" id="{F34BC0A3-5C58-4D1E-AB58-06E2A1D7B69B}"/>
                      </a:ext>
                    </a:extLst>
                  </p:cNvPr>
                  <p:cNvSpPr txBox="1">
                    <a:spLocks noRot="1" noChangeAspect="1" noMove="1" noResize="1" noEditPoints="1" noAdjustHandles="1" noChangeArrowheads="1" noChangeShapeType="1" noTextEdit="1"/>
                  </p:cNvSpPr>
                  <p:nvPr/>
                </p:nvSpPr>
                <p:spPr>
                  <a:xfrm>
                    <a:off x="-73363" y="12612512"/>
                    <a:ext cx="8933279" cy="871713"/>
                  </a:xfrm>
                  <a:prstGeom prst="rect">
                    <a:avLst/>
                  </a:prstGeom>
                  <a:blipFill rotWithShape="1">
                    <a:blip r:embed="rId1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 xmlns:a16="http://schemas.microsoft.com/office/drawing/2014/main" id="{0176BFC8-13F4-4CB7-9752-140161DD25FF}"/>
                      </a:ext>
                    </a:extLst>
                  </p:cNvPr>
                  <p:cNvSpPr txBox="1"/>
                  <p:nvPr/>
                </p:nvSpPr>
                <p:spPr>
                  <a:xfrm>
                    <a:off x="218956" y="13584521"/>
                    <a:ext cx="8574450" cy="7467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𝒇</m:t>
                          </m:r>
                          <m:r>
                            <a:rPr lang="en-GB" sz="2000" b="1" i="1" smtClean="0">
                              <a:latin typeface="Cambria Math" panose="02040503050406030204" pitchFamily="18" charset="0"/>
                            </a:rPr>
                            <m:t>𝟏</m:t>
                          </m:r>
                          <m:d>
                            <m:dPr>
                              <m:ctrlPr>
                                <a:rPr lang="en-GB" sz="2000" b="1" i="1" smtClean="0">
                                  <a:latin typeface="Cambria Math"/>
                                </a:rPr>
                              </m:ctrlPr>
                            </m:dPr>
                            <m:e>
                              <m:r>
                                <a:rPr lang="en-GB" sz="2000" b="1" i="1" smtClean="0">
                                  <a:latin typeface="Cambria Math" panose="02040503050406030204" pitchFamily="18" charset="0"/>
                                </a:rPr>
                                <m:t>𝒑𝒓𝒆𝒅𝒊𝒄𝒕𝒆𝒅</m:t>
                              </m:r>
                              <m:r>
                                <a:rPr lang="en-GB" sz="2000" b="1" i="1" smtClean="0">
                                  <a:latin typeface="Cambria Math" panose="02040503050406030204" pitchFamily="18" charset="0"/>
                                </a:rPr>
                                <m:t>, </m:t>
                              </m:r>
                              <m:r>
                                <a:rPr lang="en-GB" sz="2000" b="1" i="1" smtClean="0">
                                  <a:latin typeface="Cambria Math" panose="02040503050406030204" pitchFamily="18" charset="0"/>
                                </a:rPr>
                                <m:t>𝒓𝒆𝒂𝒍</m:t>
                              </m:r>
                            </m:e>
                          </m:d>
                          <m:r>
                            <a:rPr lang="en-GB" sz="2000" b="1" i="1" smtClean="0">
                              <a:latin typeface="Cambria Math" panose="02040503050406030204" pitchFamily="18" charset="0"/>
                            </a:rPr>
                            <m:t>=(</m:t>
                          </m:r>
                          <m:nary>
                            <m:naryPr>
                              <m:chr m:val="∑"/>
                              <m:supHide m:val="on"/>
                              <m:ctrlPr>
                                <a:rPr lang="en-GB" sz="2000" b="1" i="1" smtClean="0">
                                  <a:latin typeface="Cambria Math"/>
                                </a:rPr>
                              </m:ctrlPr>
                            </m:naryPr>
                            <m:sub>
                              <m:r>
                                <m:rPr>
                                  <m:brk m:alnAt="7"/>
                                </m:rPr>
                                <a:rPr lang="en-GB" sz="2000" b="1" i="1" smtClean="0">
                                  <a:latin typeface="Cambria Math" panose="02040503050406030204" pitchFamily="18" charset="0"/>
                                </a:rPr>
                                <m:t>𝒄</m:t>
                              </m:r>
                              <m:r>
                                <a:rPr lang="en-GB" sz="2000" b="1" i="1" smtClean="0">
                                  <a:latin typeface="Cambria Math" panose="02040503050406030204" pitchFamily="18" charset="0"/>
                                  <a:ea typeface="Cambria Math" panose="02040503050406030204" pitchFamily="18" charset="0"/>
                                </a:rPr>
                                <m:t>∈</m:t>
                              </m:r>
                              <m:r>
                                <a:rPr lang="en-GB" sz="2000" b="1" i="1" smtClean="0">
                                  <a:latin typeface="Cambria Math" panose="02040503050406030204" pitchFamily="18" charset="0"/>
                                  <a:ea typeface="Cambria Math" panose="02040503050406030204" pitchFamily="18" charset="0"/>
                                </a:rPr>
                                <m:t>𝑪</m:t>
                              </m:r>
                            </m:sub>
                            <m:sup/>
                            <m:e>
                              <m:d>
                                <m:dPr>
                                  <m:begChr m:val="|"/>
                                  <m:endChr m:val="|"/>
                                  <m:ctrlPr>
                                    <a:rPr lang="en-GB" sz="2000" b="1" i="1" smtClean="0">
                                      <a:latin typeface="Cambria Math"/>
                                    </a:rPr>
                                  </m:ctrlPr>
                                </m:dPr>
                                <m:e>
                                  <m:r>
                                    <a:rPr lang="en-GB" sz="2000" b="1" i="1" smtClean="0">
                                      <a:latin typeface="Cambria Math" panose="02040503050406030204" pitchFamily="18" charset="0"/>
                                    </a:rPr>
                                    <m:t>𝑪</m:t>
                                  </m:r>
                                </m:e>
                              </m:d>
                              <m:r>
                                <a:rPr lang="en-GB" sz="2000" b="1" i="1" smtClean="0">
                                  <a:latin typeface="Cambria Math" panose="02040503050406030204" pitchFamily="18" charset="0"/>
                                </a:rPr>
                                <m:t> </m:t>
                              </m:r>
                              <m:r>
                                <a:rPr lang="en-GB" sz="2000" b="1" i="1" smtClean="0">
                                  <a:latin typeface="Cambria Math" panose="02040503050406030204" pitchFamily="18" charset="0"/>
                                  <a:ea typeface="Cambria Math" panose="02040503050406030204" pitchFamily="18" charset="0"/>
                                </a:rPr>
                                <m:t>× </m:t>
                              </m:r>
                              <m:f>
                                <m:fPr>
                                  <m:ctrlPr>
                                    <a:rPr lang="en-GB" sz="2000" b="1" i="1" smtClean="0">
                                      <a:latin typeface="Cambria Math"/>
                                      <a:ea typeface="Cambria Math" panose="02040503050406030204" pitchFamily="18" charset="0"/>
                                    </a:rPr>
                                  </m:ctrlPr>
                                </m:fPr>
                                <m:num>
                                  <m:r>
                                    <a:rPr lang="en-GB" sz="2000" b="1" i="1" smtClean="0">
                                      <a:latin typeface="Cambria Math" panose="02040503050406030204" pitchFamily="18" charset="0"/>
                                      <a:ea typeface="Cambria Math" panose="02040503050406030204" pitchFamily="18" charset="0"/>
                                    </a:rPr>
                                    <m:t>𝟐</m:t>
                                  </m:r>
                                  <m:r>
                                    <a:rPr lang="en-GB" sz="2000" b="1" i="1" smtClean="0">
                                      <a:latin typeface="Cambria Math" panose="02040503050406030204" pitchFamily="18" charset="0"/>
                                      <a:ea typeface="Cambria Math" panose="02040503050406030204" pitchFamily="18" charset="0"/>
                                    </a:rPr>
                                    <m:t>×</m:t>
                                  </m:r>
                                  <m:r>
                                    <a:rPr lang="en-GB" sz="2000" b="1" i="1" smtClean="0">
                                      <a:latin typeface="Cambria Math" panose="02040503050406030204" pitchFamily="18" charset="0"/>
                                      <a:ea typeface="Cambria Math" panose="02040503050406030204" pitchFamily="18" charset="0"/>
                                    </a:rPr>
                                    <m:t>𝒑𝒓𝒆𝒄𝒊𝒔𝒊𝒐𝒏</m:t>
                                  </m:r>
                                  <m:r>
                                    <a:rPr lang="en-GB" sz="2000" b="1" i="1" smtClean="0">
                                      <a:latin typeface="Cambria Math" panose="02040503050406030204" pitchFamily="18" charset="0"/>
                                      <a:ea typeface="Cambria Math" panose="02040503050406030204" pitchFamily="18" charset="0"/>
                                    </a:rPr>
                                    <m:t>×</m:t>
                                  </m:r>
                                  <m:r>
                                    <a:rPr lang="en-GB" sz="2000" b="1" i="1" smtClean="0">
                                      <a:latin typeface="Cambria Math" panose="02040503050406030204" pitchFamily="18" charset="0"/>
                                      <a:ea typeface="Cambria Math" panose="02040503050406030204" pitchFamily="18" charset="0"/>
                                    </a:rPr>
                                    <m:t>𝒓𝒆𝒄𝒂𝒍𝒍</m:t>
                                  </m:r>
                                </m:num>
                                <m:den>
                                  <m:r>
                                    <a:rPr lang="en-GB" sz="2000" b="1" i="1" smtClean="0">
                                      <a:latin typeface="Cambria Math" panose="02040503050406030204" pitchFamily="18" charset="0"/>
                                      <a:ea typeface="Cambria Math" panose="02040503050406030204" pitchFamily="18" charset="0"/>
                                    </a:rPr>
                                    <m:t>𝒑𝒓𝒆𝒄𝒊𝒔𝒊𝒐𝒏</m:t>
                                  </m:r>
                                  <m:r>
                                    <a:rPr lang="en-GB" sz="2000" b="1" i="1" smtClean="0">
                                      <a:latin typeface="Cambria Math" panose="02040503050406030204" pitchFamily="18" charset="0"/>
                                      <a:ea typeface="Cambria Math" panose="02040503050406030204" pitchFamily="18" charset="0"/>
                                    </a:rPr>
                                    <m:t>+</m:t>
                                  </m:r>
                                  <m:r>
                                    <a:rPr lang="en-GB" sz="2000" b="1" i="1" smtClean="0">
                                      <a:latin typeface="Cambria Math" panose="02040503050406030204" pitchFamily="18" charset="0"/>
                                      <a:ea typeface="Cambria Math" panose="02040503050406030204" pitchFamily="18" charset="0"/>
                                    </a:rPr>
                                    <m:t>𝒓𝒆𝒄𝒂𝒍𝒍</m:t>
                                  </m:r>
                                </m:den>
                              </m:f>
                              <m:r>
                                <a:rPr lang="en-GB" sz="2000" b="1" i="1" smtClean="0">
                                  <a:latin typeface="Cambria Math" panose="02040503050406030204" pitchFamily="18" charset="0"/>
                                  <a:ea typeface="Cambria Math" panose="02040503050406030204" pitchFamily="18" charset="0"/>
                                </a:rPr>
                                <m:t>)/</m:t>
                              </m:r>
                              <m:nary>
                                <m:naryPr>
                                  <m:chr m:val="∑"/>
                                  <m:supHide m:val="on"/>
                                  <m:ctrlPr>
                                    <a:rPr lang="en-GB" sz="2000" b="1" i="1" smtClean="0">
                                      <a:latin typeface="Cambria Math"/>
                                      <a:ea typeface="Cambria Math" panose="02040503050406030204" pitchFamily="18" charset="0"/>
                                    </a:rPr>
                                  </m:ctrlPr>
                                </m:naryPr>
                                <m:sub>
                                  <m:r>
                                    <m:rPr>
                                      <m:brk m:alnAt="7"/>
                                    </m:rPr>
                                    <a:rPr lang="en-GB" sz="2000" b="1" i="1" smtClean="0">
                                      <a:latin typeface="Cambria Math" panose="02040503050406030204" pitchFamily="18" charset="0"/>
                                      <a:ea typeface="Cambria Math" panose="02040503050406030204" pitchFamily="18" charset="0"/>
                                    </a:rPr>
                                    <m:t>𝒄</m:t>
                                  </m:r>
                                  <m:r>
                                    <a:rPr lang="en-GB" sz="2000" b="1" i="1" smtClean="0">
                                      <a:latin typeface="Cambria Math" panose="02040503050406030204" pitchFamily="18" charset="0"/>
                                      <a:ea typeface="Cambria Math" panose="02040503050406030204" pitchFamily="18" charset="0"/>
                                    </a:rPr>
                                    <m:t>∈</m:t>
                                  </m:r>
                                  <m:r>
                                    <a:rPr lang="en-GB" sz="2000" b="1" i="1" smtClean="0">
                                      <a:latin typeface="Cambria Math" panose="02040503050406030204" pitchFamily="18" charset="0"/>
                                      <a:ea typeface="Cambria Math" panose="02040503050406030204" pitchFamily="18" charset="0"/>
                                    </a:rPr>
                                    <m:t>𝑪</m:t>
                                  </m:r>
                                </m:sub>
                                <m:sup/>
                                <m:e>
                                  <m:r>
                                    <a:rPr lang="en-GB" sz="2000" b="1" i="1" smtClean="0">
                                      <a:latin typeface="Cambria Math" panose="02040503050406030204" pitchFamily="18" charset="0"/>
                                      <a:ea typeface="Cambria Math" panose="02040503050406030204" pitchFamily="18" charset="0"/>
                                    </a:rPr>
                                    <m:t>|</m:t>
                                  </m:r>
                                  <m:r>
                                    <a:rPr lang="en-GB" sz="2000" b="1" i="1" smtClean="0">
                                      <a:latin typeface="Cambria Math" panose="02040503050406030204" pitchFamily="18" charset="0"/>
                                      <a:ea typeface="Cambria Math" panose="02040503050406030204" pitchFamily="18" charset="0"/>
                                    </a:rPr>
                                    <m:t>𝑪</m:t>
                                  </m:r>
                                  <m:r>
                                    <a:rPr lang="en-GB" sz="2000" b="1" i="1" smtClean="0">
                                      <a:latin typeface="Cambria Math" panose="02040503050406030204" pitchFamily="18" charset="0"/>
                                      <a:ea typeface="Cambria Math" panose="02040503050406030204" pitchFamily="18" charset="0"/>
                                    </a:rPr>
                                    <m:t>|</m:t>
                                  </m:r>
                                </m:e>
                              </m:nary>
                            </m:e>
                          </m:nary>
                          <m:r>
                            <a:rPr lang="en-GB" sz="2000" b="1" i="1" smtClean="0">
                              <a:latin typeface="Cambria Math" panose="02040503050406030204" pitchFamily="18" charset="0"/>
                            </a:rPr>
                            <m:t> </m:t>
                          </m:r>
                        </m:oMath>
                      </m:oMathPara>
                    </a14:m>
                    <a:endParaRPr lang="en-GB" sz="2000" b="1" dirty="0"/>
                  </a:p>
                </p:txBody>
              </p:sp>
            </mc:Choice>
            <mc:Fallback>
              <p:sp>
                <p:nvSpPr>
                  <p:cNvPr id="30" name="TextBox 29">
                    <a:extLst>
                      <a:ext uri="{FF2B5EF4-FFF2-40B4-BE49-F238E27FC236}">
                        <a16:creationId xmlns="" xmlns:a16="http://schemas.microsoft.com/office/drawing/2014/main" xmlns:a14="http://schemas.microsoft.com/office/drawing/2010/main" id="{0176BFC8-13F4-4CB7-9752-140161DD25FF}"/>
                      </a:ext>
                    </a:extLst>
                  </p:cNvPr>
                  <p:cNvSpPr txBox="1">
                    <a:spLocks noRot="1" noChangeAspect="1" noMove="1" noResize="1" noEditPoints="1" noAdjustHandles="1" noChangeArrowheads="1" noChangeShapeType="1" noTextEdit="1"/>
                  </p:cNvSpPr>
                  <p:nvPr/>
                </p:nvSpPr>
                <p:spPr>
                  <a:xfrm>
                    <a:off x="218956" y="13584521"/>
                    <a:ext cx="8574450" cy="746743"/>
                  </a:xfrm>
                  <a:prstGeom prst="rect">
                    <a:avLst/>
                  </a:prstGeom>
                  <a:blipFill rotWithShape="1">
                    <a:blip r:embed="rId15"/>
                    <a:stretch>
                      <a:fillRect/>
                    </a:stretch>
                  </a:blipFill>
                </p:spPr>
                <p:txBody>
                  <a:bodyPr/>
                  <a:lstStyle/>
                  <a:p>
                    <a:r>
                      <a:rPr lang="en-GB">
                        <a:noFill/>
                      </a:rPr>
                      <a:t> </a:t>
                    </a:r>
                  </a:p>
                </p:txBody>
              </p:sp>
            </mc:Fallback>
          </mc:AlternateContent>
        </p:grpSp>
        <p:sp>
          <p:nvSpPr>
            <p:cNvPr id="46" name="TextBox 45">
              <a:extLst>
                <a:ext uri="{FF2B5EF4-FFF2-40B4-BE49-F238E27FC236}">
                  <a16:creationId xmlns="" xmlns:a16="http://schemas.microsoft.com/office/drawing/2014/main" id="{CCFCE45D-D1A5-4C22-90BB-F83EA12CF9BF}"/>
                </a:ext>
              </a:extLst>
            </p:cNvPr>
            <p:cNvSpPr txBox="1"/>
            <p:nvPr/>
          </p:nvSpPr>
          <p:spPr>
            <a:xfrm>
              <a:off x="5690897" y="15356929"/>
              <a:ext cx="2603653" cy="1015663"/>
            </a:xfrm>
            <a:prstGeom prst="rect">
              <a:avLst/>
            </a:prstGeom>
            <a:noFill/>
          </p:spPr>
          <p:txBody>
            <a:bodyPr wrap="square" rtlCol="0">
              <a:spAutoFit/>
            </a:bodyPr>
            <a:lstStyle/>
            <a:p>
              <a:r>
                <a:rPr lang="en-GB" sz="2000" b="1" dirty="0"/>
                <a:t>F1 metric is result of an internal 3 fold cross-validation (k=3) . </a:t>
              </a:r>
            </a:p>
          </p:txBody>
        </p:sp>
      </p:grpSp>
      <p:graphicFrame>
        <p:nvGraphicFramePr>
          <p:cNvPr id="56" name="Table 55"/>
          <p:cNvGraphicFramePr>
            <a:graphicFrameLocks noGrp="1"/>
          </p:cNvGraphicFramePr>
          <p:nvPr>
            <p:extLst>
              <p:ext uri="{D42A27DB-BD31-4B8C-83A1-F6EECF244321}">
                <p14:modId xmlns:p14="http://schemas.microsoft.com/office/powerpoint/2010/main" val="383886919"/>
              </p:ext>
            </p:extLst>
          </p:nvPr>
        </p:nvGraphicFramePr>
        <p:xfrm>
          <a:off x="21908739" y="11485488"/>
          <a:ext cx="7668000" cy="4033314"/>
        </p:xfrm>
        <a:graphic>
          <a:graphicData uri="http://schemas.openxmlformats.org/drawingml/2006/table">
            <a:tbl>
              <a:tblPr firstRow="1" bandRow="1">
                <a:tableStyleId>{69C7853C-536D-4A76-A0AE-DD22124D55A5}</a:tableStyleId>
              </a:tblPr>
              <a:tblGrid>
                <a:gridCol w="2556000"/>
                <a:gridCol w="2556000"/>
                <a:gridCol w="2556000"/>
              </a:tblGrid>
              <a:tr h="372583">
                <a:tc gridSpan="3">
                  <a:txBody>
                    <a:bodyPr/>
                    <a:lstStyle/>
                    <a:p>
                      <a:pPr algn="ctr"/>
                      <a:r>
                        <a:rPr lang="en-GB" sz="2000" dirty="0" smtClean="0"/>
                        <a:t>Difficult Datasets</a:t>
                      </a:r>
                      <a:endParaRPr lang="en-GB" sz="2000" dirty="0"/>
                    </a:p>
                  </a:txBody>
                  <a:tcPr/>
                </a:tc>
                <a:tc hMerge="1">
                  <a:txBody>
                    <a:bodyPr/>
                    <a:lstStyle/>
                    <a:p>
                      <a:endParaRPr lang="en-GB"/>
                    </a:p>
                  </a:txBody>
                  <a:tcPr/>
                </a:tc>
                <a:tc hMerge="1">
                  <a:txBody>
                    <a:bodyPr/>
                    <a:lstStyle/>
                    <a:p>
                      <a:endParaRPr lang="en-GB" dirty="0"/>
                    </a:p>
                  </a:txBody>
                  <a:tcPr/>
                </a:tc>
              </a:tr>
              <a:tr h="372583">
                <a:tc>
                  <a:txBody>
                    <a:bodyPr/>
                    <a:lstStyle/>
                    <a:p>
                      <a:pPr algn="ctr"/>
                      <a:r>
                        <a:rPr lang="en-GB" sz="2000" dirty="0" smtClean="0"/>
                        <a:t>Dataset</a:t>
                      </a:r>
                      <a:endParaRPr lang="en-GB" sz="2000" dirty="0"/>
                    </a:p>
                  </a:txBody>
                  <a:tcPr/>
                </a:tc>
                <a:tc>
                  <a:txBody>
                    <a:bodyPr/>
                    <a:lstStyle/>
                    <a:p>
                      <a:pPr algn="ctr"/>
                      <a:r>
                        <a:rPr lang="en-GB" sz="2000" dirty="0" smtClean="0"/>
                        <a:t>Reason</a:t>
                      </a:r>
                      <a:endParaRPr lang="en-GB" sz="2000" dirty="0"/>
                    </a:p>
                  </a:txBody>
                  <a:tcPr/>
                </a:tc>
                <a:tc>
                  <a:txBody>
                    <a:bodyPr/>
                    <a:lstStyle/>
                    <a:p>
                      <a:pPr algn="ctr"/>
                      <a:r>
                        <a:rPr lang="en-GB" sz="2000" dirty="0" smtClean="0"/>
                        <a:t>Evaluation</a:t>
                      </a:r>
                      <a:endParaRPr lang="en-GB" sz="2000" dirty="0"/>
                    </a:p>
                  </a:txBody>
                  <a:tcPr/>
                </a:tc>
              </a:tr>
              <a:tr h="945787">
                <a:tc>
                  <a:txBody>
                    <a:bodyPr/>
                    <a:lstStyle/>
                    <a:p>
                      <a:pPr marL="0" marR="0" indent="0" algn="l" defTabSz="2952323" rtl="0" eaLnBrk="1" fontAlgn="auto" latinLnBrk="0" hangingPunct="1">
                        <a:lnSpc>
                          <a:spcPct val="100000"/>
                        </a:lnSpc>
                        <a:spcBef>
                          <a:spcPts val="0"/>
                        </a:spcBef>
                        <a:spcAft>
                          <a:spcPts val="0"/>
                        </a:spcAft>
                        <a:buClrTx/>
                        <a:buSzTx/>
                        <a:buFontTx/>
                        <a:buNone/>
                        <a:tabLst/>
                        <a:defRPr/>
                      </a:pPr>
                      <a:r>
                        <a:rPr lang="en-GB" sz="2000" dirty="0" smtClean="0"/>
                        <a:t>Autonuniv-Au7-500 &amp; </a:t>
                      </a:r>
                      <a:r>
                        <a:rPr lang="en-GB" sz="2000" dirty="0" err="1" smtClean="0"/>
                        <a:t>GesturePhase</a:t>
                      </a:r>
                      <a:endParaRPr lang="en-GB" sz="2000" dirty="0" smtClean="0"/>
                    </a:p>
                    <a:p>
                      <a:endParaRPr lang="en-GB" sz="2000" dirty="0"/>
                    </a:p>
                  </a:txBody>
                  <a:tcPr/>
                </a:tc>
                <a:tc>
                  <a:txBody>
                    <a:bodyPr/>
                    <a:lstStyle/>
                    <a:p>
                      <a:r>
                        <a:rPr lang="en-GB" sz="2000" dirty="0" smtClean="0"/>
                        <a:t>5 classes</a:t>
                      </a:r>
                      <a:endParaRPr lang="en-GB" sz="2000" dirty="0"/>
                    </a:p>
                  </a:txBody>
                  <a:tcPr/>
                </a:tc>
                <a:tc>
                  <a:txBody>
                    <a:bodyPr/>
                    <a:lstStyle/>
                    <a:p>
                      <a:r>
                        <a:rPr lang="en-GB" sz="2000" dirty="0" smtClean="0"/>
                        <a:t>Relax push</a:t>
                      </a:r>
                      <a:r>
                        <a:rPr lang="en-GB" sz="2000" baseline="0" dirty="0" smtClean="0"/>
                        <a:t> for simple trees on datasets with many classes</a:t>
                      </a:r>
                      <a:endParaRPr lang="en-GB" sz="2000" dirty="0"/>
                    </a:p>
                  </a:txBody>
                  <a:tcPr/>
                </a:tc>
              </a:tr>
              <a:tr h="945787">
                <a:tc>
                  <a:txBody>
                    <a:bodyPr/>
                    <a:lstStyle/>
                    <a:p>
                      <a:r>
                        <a:rPr lang="en-GB" sz="2000" dirty="0" smtClean="0"/>
                        <a:t>onks-Problems-2</a:t>
                      </a:r>
                      <a:endParaRPr lang="en-GB" sz="2000" dirty="0"/>
                    </a:p>
                  </a:txBody>
                  <a:tcPr/>
                </a:tc>
                <a:tc>
                  <a:txBody>
                    <a:bodyPr/>
                    <a:lstStyle/>
                    <a:p>
                      <a:r>
                        <a:rPr lang="en-GB" sz="2000" dirty="0" smtClean="0"/>
                        <a:t>entirely categorical features</a:t>
                      </a:r>
                      <a:endParaRPr lang="en-GB" sz="2000" dirty="0"/>
                    </a:p>
                  </a:txBody>
                  <a:tcPr/>
                </a:tc>
                <a:tc>
                  <a:txBody>
                    <a:bodyPr/>
                    <a:lstStyle/>
                    <a:p>
                      <a:r>
                        <a:rPr lang="en-GB" sz="2000" dirty="0" smtClean="0"/>
                        <a:t>Combining categorical features into a single branch</a:t>
                      </a:r>
                      <a:endParaRPr lang="en-GB" sz="2000" dirty="0"/>
                    </a:p>
                  </a:txBody>
                  <a:tcPr/>
                </a:tc>
              </a:tr>
              <a:tr h="1229154">
                <a:tc>
                  <a:txBody>
                    <a:bodyPr/>
                    <a:lstStyle/>
                    <a:p>
                      <a:r>
                        <a:rPr lang="en-GB" sz="2000" dirty="0" err="1" smtClean="0"/>
                        <a:t>eeg</a:t>
                      </a:r>
                      <a:r>
                        <a:rPr lang="en-GB" sz="2000" dirty="0" smtClean="0"/>
                        <a:t>-eye-state</a:t>
                      </a:r>
                      <a:endParaRPr lang="en-GB" sz="2000" dirty="0"/>
                    </a:p>
                  </a:txBody>
                  <a:tcPr/>
                </a:tc>
                <a:tc>
                  <a:txBody>
                    <a:bodyPr/>
                    <a:lstStyle/>
                    <a:p>
                      <a:r>
                        <a:rPr lang="en-GB" sz="2000" dirty="0" smtClean="0"/>
                        <a:t>data is sequential/time-series</a:t>
                      </a:r>
                      <a:endParaRPr lang="en-GB" sz="2000" dirty="0"/>
                    </a:p>
                  </a:txBody>
                  <a:tcPr/>
                </a:tc>
                <a:tc>
                  <a:txBody>
                    <a:bodyPr/>
                    <a:lstStyle/>
                    <a:p>
                      <a:pPr marL="0" marR="0" indent="0" algn="l" defTabSz="2952323" rtl="0" eaLnBrk="1" fontAlgn="auto" latinLnBrk="0" hangingPunct="1">
                        <a:lnSpc>
                          <a:spcPct val="100000"/>
                        </a:lnSpc>
                        <a:spcBef>
                          <a:spcPts val="0"/>
                        </a:spcBef>
                        <a:spcAft>
                          <a:spcPts val="0"/>
                        </a:spcAft>
                        <a:buClrTx/>
                        <a:buSzTx/>
                        <a:buFontTx/>
                        <a:buNone/>
                        <a:tabLst/>
                        <a:defRPr/>
                      </a:pPr>
                      <a:r>
                        <a:rPr lang="en-GB" sz="2000" dirty="0" smtClean="0"/>
                        <a:t>The proposed method is not designed for such datasets</a:t>
                      </a:r>
                    </a:p>
                  </a:txBody>
                  <a:tcPr/>
                </a:tc>
              </a:tr>
            </a:tbl>
          </a:graphicData>
        </a:graphic>
      </p:graphicFrame>
      <p:sp>
        <p:nvSpPr>
          <p:cNvPr id="67" name="Rectangle 66"/>
          <p:cNvSpPr/>
          <p:nvPr/>
        </p:nvSpPr>
        <p:spPr>
          <a:xfrm>
            <a:off x="378347" y="4191188"/>
            <a:ext cx="8280000" cy="3333859"/>
          </a:xfrm>
          <a:prstGeom prst="rect">
            <a:avLst/>
          </a:prstGeom>
          <a:gradFill flip="none" rotWithShape="1">
            <a:gsLst>
              <a:gs pos="50000">
                <a:srgbClr val="FCD6B6">
                  <a:alpha val="55000"/>
                </a:srgbClr>
              </a:gs>
              <a:gs pos="0">
                <a:schemeClr val="accent6">
                  <a:lumMod val="60000"/>
                  <a:lumOff val="40000"/>
                </a:schemeClr>
              </a:gs>
              <a:gs pos="100000">
                <a:schemeClr val="accent6">
                  <a:lumMod val="60000"/>
                  <a:lumOff val="40000"/>
                  <a:tint val="23500"/>
                  <a:satMod val="160000"/>
                  <a:alpha val="9000"/>
                </a:schemeClr>
              </a:gs>
            </a:gsLst>
            <a:lin ang="5400000" scaled="1"/>
            <a:tileRect/>
          </a:gra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p:cNvSpPr txBox="1"/>
          <p:nvPr/>
        </p:nvSpPr>
        <p:spPr>
          <a:xfrm>
            <a:off x="800746" y="4539621"/>
            <a:ext cx="7498481" cy="2677656"/>
          </a:xfrm>
          <a:prstGeom prst="rect">
            <a:avLst/>
          </a:prstGeom>
          <a:noFill/>
        </p:spPr>
        <p:txBody>
          <a:bodyPr wrap="square" rtlCol="0">
            <a:spAutoFit/>
          </a:bodyPr>
          <a:lstStyle/>
          <a:p>
            <a:pPr marL="342900" indent="-342900">
              <a:buFont typeface="Arial" panose="020B0604020202020204" pitchFamily="34" charset="0"/>
              <a:buChar char="•"/>
            </a:pPr>
            <a:r>
              <a:rPr lang="en-GB" sz="2100" dirty="0" smtClean="0"/>
              <a:t>Best </a:t>
            </a:r>
            <a:r>
              <a:rPr lang="en-GB" sz="2100" dirty="0"/>
              <a:t>performing ML techniques are worst with respect to being interpretable/explainable</a:t>
            </a:r>
          </a:p>
          <a:p>
            <a:pPr marL="342900" indent="-342900">
              <a:buFont typeface="Arial" panose="020B0604020202020204" pitchFamily="34" charset="0"/>
              <a:buChar char="•"/>
            </a:pPr>
            <a:r>
              <a:rPr lang="en-GB" sz="2100" dirty="0"/>
              <a:t>Explainability key for adoption of AI in more areas</a:t>
            </a:r>
          </a:p>
          <a:p>
            <a:pPr marL="342900" indent="-342900">
              <a:buFont typeface="Arial" panose="020B0604020202020204" pitchFamily="34" charset="0"/>
              <a:buChar char="•"/>
            </a:pPr>
            <a:r>
              <a:rPr lang="en-GB" sz="2100" dirty="0"/>
              <a:t>Model extraction as addition to ML to generate understandable models</a:t>
            </a:r>
          </a:p>
          <a:p>
            <a:pPr marL="342900" indent="-342900">
              <a:buFont typeface="Arial" panose="020B0604020202020204" pitchFamily="34" charset="0"/>
              <a:buChar char="•"/>
            </a:pPr>
            <a:r>
              <a:rPr lang="en-GB" sz="2100" dirty="0"/>
              <a:t>Most natural example: decision trees</a:t>
            </a:r>
          </a:p>
          <a:p>
            <a:pPr marL="342900" indent="-342900">
              <a:buFont typeface="Arial" panose="020B0604020202020204" pitchFamily="34" charset="0"/>
              <a:buChar char="•"/>
            </a:pPr>
            <a:r>
              <a:rPr lang="en-GB" sz="2100" dirty="0"/>
              <a:t>Greedy tree-construction flawed</a:t>
            </a:r>
          </a:p>
          <a:p>
            <a:pPr marL="342900" indent="-342900">
              <a:buFont typeface="Arial" panose="020B0604020202020204" pitchFamily="34" charset="0"/>
              <a:buChar char="•"/>
            </a:pPr>
            <a:r>
              <a:rPr lang="en-GB" sz="2100" dirty="0"/>
              <a:t>Our approach: Multi-objective GP for model </a:t>
            </a:r>
            <a:r>
              <a:rPr lang="en-GB" sz="2100" dirty="0" smtClean="0"/>
              <a:t>extraction</a:t>
            </a:r>
            <a:endParaRPr lang="en-GB" sz="2100" dirty="0"/>
          </a:p>
        </p:txBody>
      </p:sp>
    </p:spTree>
    <p:custDataLst>
      <p:tags r:id="rId1"/>
    </p:custDataLst>
    <p:extLst>
      <p:ext uri="{BB962C8B-B14F-4D97-AF65-F5344CB8AC3E}">
        <p14:creationId xmlns:p14="http://schemas.microsoft.com/office/powerpoint/2010/main" val="37398038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660</Words>
  <Application>Microsoft Office PowerPoint</Application>
  <PresentationFormat>Custom</PresentationFormat>
  <Paragraphs>62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Morgan</dc:creator>
  <cp:lastModifiedBy>Morgan</cp:lastModifiedBy>
  <cp:revision>89</cp:revision>
  <dcterms:created xsi:type="dcterms:W3CDTF">2019-11-05T20:08:55Z</dcterms:created>
  <dcterms:modified xsi:type="dcterms:W3CDTF">2019-11-07T23:57:08Z</dcterms:modified>
</cp:coreProperties>
</file>