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69" r:id="rId2"/>
    <p:sldMasterId id="2147483757" r:id="rId3"/>
  </p:sldMasterIdLst>
  <p:notesMasterIdLst>
    <p:notesMasterId r:id="rId31"/>
  </p:notesMasterIdLst>
  <p:handoutMasterIdLst>
    <p:handoutMasterId r:id="rId32"/>
  </p:handoutMasterIdLst>
  <p:sldIdLst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8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9" r:id="rId26"/>
    <p:sldId id="330" r:id="rId27"/>
    <p:sldId id="331" r:id="rId28"/>
    <p:sldId id="332" r:id="rId29"/>
    <p:sldId id="333" r:id="rId30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98CD9D-989F-4999-9EE2-9E558A3B09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7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3E95BE-635D-40C1-99BF-96C0B20C253D}" type="datetimeFigureOut">
              <a:rPr lang="en-US"/>
              <a:pPr>
                <a:defRPr/>
              </a:pPr>
              <a:t>3/5/2019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3EF68-4CCA-48D2-B93F-B143AEE10B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4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B3EF68-4CCA-48D2-B93F-B143AEE10B9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6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5349A9-D059-441D-B435-97090DA88FE0}" type="slidenum">
              <a:rPr lang="en-GB" altLang="en-US">
                <a:cs typeface="Arial Unicode MS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cs typeface="Arial Unicode MS" pitchFamily="34" charset="-128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5947" y="4713757"/>
            <a:ext cx="4984245" cy="4468426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51044" y="9429207"/>
            <a:ext cx="2945096" cy="49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3240" tIns="46800" rIns="9324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46A6A2-0172-419D-8491-452A5145A388}" type="slidenum">
              <a:rPr lang="en-GB" altLang="en-US">
                <a:solidFill>
                  <a:srgbClr val="EAEAEA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AA30B3-E193-4814-84BE-25A11CF749EF}" type="slidenum">
              <a:rPr lang="en-GB" altLang="en-US">
                <a:cs typeface="Arial Unicode MS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cs typeface="Arial Unicode MS" pitchFamily="34" charset="-128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5947" y="4713757"/>
            <a:ext cx="4984245" cy="4468426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851044" y="9429207"/>
            <a:ext cx="2945096" cy="49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3240" tIns="46800" rIns="9324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AA45F28-904C-4786-8D6E-F7C81F71645F}" type="slidenum">
              <a:rPr lang="en-GB" altLang="en-US">
                <a:solidFill>
                  <a:srgbClr val="EAEAEA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8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723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23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 dirty="0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F733E-7C89-4940-A09E-F14164645A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34305-4C6E-41A0-BF83-F4963E763C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6A57D-478D-4B2F-B3ED-1ED5AE81DA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9D9C-EF7F-43D7-A3D8-8B137916B3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39D5B-7801-44C4-BEAB-942769039E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35D95-48AB-45D0-A076-9FFBC35355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01FB0-0E8D-4C79-8F07-DBB4855428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0401D-5803-4E57-AC73-0F5EB0E647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A1E14-CAC8-4C7B-9CB7-BD028768B4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4E3D9-8B7C-4083-B29B-F892B6020F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FDB4-2BA6-4CA3-A98B-6185FA4E08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D066-455E-4BD9-8BD0-1B683B894D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57AE-4ABA-4EA2-A8C6-9E659CE345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6C72-36CC-49B5-B89F-51115E4DE3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00E30-3D27-41F1-AE5E-370E7AA208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B9A7C-6899-402D-A496-AC09BB39D0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B4A2-1A93-4E41-8895-88939558EA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3187E-0599-4823-BDAD-6E8B7E100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D3AB-025D-4FDA-86B2-2E15BFDA3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E43EF-280B-4500-BC22-6D8E4ED2F4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E866-A86B-4B80-A7CE-744B440704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BC8E-C1EC-4357-88ED-3F21DE4E49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1C7E1-A773-464D-8DEB-DAE4EE1FAF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04546-0339-4B44-A64A-C2AC3E61B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FBC57-D571-401B-91F0-D04AC0A2C4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86E35-A8E6-43E0-8F0E-B3A6C2911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31EA7-C77D-4C70-ACF9-ACDEC000FE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8B7-A37C-4547-9D13-E4CDD036B2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E0DA1-D73C-464D-AFD9-4E380237FB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A733C-EC12-4ABC-8632-148C4D66E5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37E4D-A19B-4403-BD72-7DDA541B13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BD1EB-6162-4140-92F0-561EDF6137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840A-45DD-44C6-B3A8-51913235FA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6147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48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49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0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1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2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3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4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5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6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7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8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59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0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1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2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3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4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5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6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7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8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69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0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1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2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3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4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5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6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7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8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79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0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1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2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3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4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5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6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7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8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89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0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1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2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3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4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5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6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7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8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99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0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1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2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3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4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5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6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7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08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213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DCCB531-5A45-4BD8-A5A0-B354C5469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5B019-BC11-4F9F-A3E2-7A4F4D723E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694297-C515-4E8C-99BF-4329C08391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779463" y="1759447"/>
            <a:ext cx="7678737" cy="76944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Starting a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075" y="4051300"/>
            <a:ext cx="4833938" cy="10969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dirty="0" smtClean="0"/>
              <a:t>Choosing what sort of a business and deciding where it’s going in the next four years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7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162925" cy="71529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Rules on naming your business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11560" y="2133245"/>
            <a:ext cx="6348413" cy="4752528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It mustn't be offensive.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It mustn't be the same as an existing trade mark or an existing company.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It mustn’t suggest a connection with government or local authorities, unless you have permission.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It mustn't contain words like ‘accredited’  or ‘licensed’ without the relevant permission.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If the business is a partnership or sole trader, the name mustn’t suggest you are a company.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If the business is a company, the name must include the appropriate abbreviation (Ltd, Plc, </a:t>
            </a:r>
            <a:r>
              <a:rPr lang="en-US" altLang="en-US" sz="1800" dirty="0" err="1" smtClean="0"/>
              <a:t>etc</a:t>
            </a:r>
            <a:r>
              <a:rPr lang="en-US" altLang="en-US" sz="1800" dirty="0" smtClean="0"/>
              <a:t>) and if it is an LLP the name must include LLP.</a:t>
            </a:r>
            <a:endParaRPr lang="en-US" altLang="en-US" sz="18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/>
              <a:t>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10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5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ctrTitle"/>
          </p:nvPr>
        </p:nvSpPr>
        <p:spPr>
          <a:xfrm>
            <a:off x="827088" y="2405063"/>
            <a:ext cx="6394450" cy="1646237"/>
          </a:xfrm>
        </p:spPr>
        <p:txBody>
          <a:bodyPr/>
          <a:lstStyle/>
          <a:p>
            <a:pPr eaLnBrk="1" hangingPunct="1"/>
            <a:r>
              <a:rPr lang="en-US" altLang="en-US" smtClean="0"/>
              <a:t>Next thing you want is a business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Why would you want a business plan?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0" y="2348880"/>
            <a:ext cx="6915150" cy="3881437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buFont typeface="Wingdings" pitchFamily="2" charset="2"/>
              <a:buChar char="Ø"/>
            </a:pPr>
            <a:r>
              <a:rPr lang="en-GB" altLang="en-US" dirty="0" smtClean="0"/>
              <a:t>to make sure that you and any other people involved have a clear (and agreed) view of what the business is going to do and how it will develop;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GB" altLang="en-US" dirty="0" smtClean="0"/>
              <a:t>to show that there is a plausible scenario in which your business might flourish;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GB" altLang="en-US" dirty="0" smtClean="0"/>
              <a:t>to persuade potential investors that the business is worth investing in.</a:t>
            </a:r>
          </a:p>
          <a:p>
            <a:pPr marL="457200" indent="-457200" eaLnBrk="1" hangingPunct="1">
              <a:buFont typeface="Times New Roman" pitchFamily="18" charset="0"/>
              <a:buNone/>
            </a:pPr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4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plans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business plan covers the next two to four years;</a:t>
            </a:r>
          </a:p>
          <a:p>
            <a:r>
              <a:rPr lang="en-GB" dirty="0" smtClean="0"/>
              <a:t>needs reviewing and revising every year;</a:t>
            </a:r>
          </a:p>
          <a:p>
            <a:r>
              <a:rPr lang="en-GB" dirty="0" smtClean="0"/>
              <a:t>as the company matures it gets called a strategic plan;</a:t>
            </a:r>
          </a:p>
          <a:p>
            <a:r>
              <a:rPr lang="en-GB" dirty="0" smtClean="0"/>
              <a:t>a business plan is not a prediction of what will happen but a demonstration that there is a plausible scenario in which it will be successful.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96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What goes in a Business Plan?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11560" y="2276872"/>
            <a:ext cx="7418388" cy="388143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What the </a:t>
            </a:r>
            <a:r>
              <a:rPr lang="en-US" altLang="en-US" dirty="0" smtClean="0"/>
              <a:t>business does (or will do);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what its unique selling points will be;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who </a:t>
            </a:r>
            <a:r>
              <a:rPr lang="en-US" altLang="en-US" dirty="0"/>
              <a:t>the principals and </a:t>
            </a:r>
            <a:r>
              <a:rPr lang="en-US" altLang="en-US" dirty="0" smtClean="0"/>
              <a:t>other key staff are;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what the market is, that is, who do we expect to be selling to;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sales and marketing strategy;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requirements for premises, staff, equipment,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financial predictions over the next three years;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SWOT.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14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19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GB" dirty="0" smtClean="0"/>
              <a:t>Sales and Marketing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size of market</a:t>
            </a:r>
          </a:p>
          <a:p>
            <a:r>
              <a:rPr lang="en-GB" dirty="0" smtClean="0"/>
              <a:t>competition</a:t>
            </a:r>
          </a:p>
          <a:p>
            <a:r>
              <a:rPr lang="en-GB" dirty="0" smtClean="0"/>
              <a:t>projected market share</a:t>
            </a:r>
          </a:p>
          <a:p>
            <a:r>
              <a:rPr lang="en-GB" dirty="0" smtClean="0"/>
              <a:t>how the company will market and sell.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D066-455E-4BD9-8BD0-1B683B894D5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62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204864"/>
            <a:ext cx="6348413" cy="437197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Strengths:</a:t>
            </a:r>
          </a:p>
          <a:p>
            <a:pPr marL="400050" lvl="1" indent="0" eaLnBrk="1" hangingPunct="1">
              <a:buFont typeface="Wingdings 3" pitchFamily="18" charset="2"/>
              <a:buNone/>
            </a:pPr>
            <a:r>
              <a:rPr lang="en-US" altLang="en-US" dirty="0" smtClean="0"/>
              <a:t>what’s this business got going for it? </a:t>
            </a:r>
          </a:p>
          <a:p>
            <a:pPr eaLnBrk="1" hangingPunct="1"/>
            <a:r>
              <a:rPr lang="en-US" altLang="en-US" dirty="0" smtClean="0"/>
              <a:t>Weaknesses:</a:t>
            </a:r>
          </a:p>
          <a:p>
            <a:pPr marL="400050" lvl="1" indent="0" eaLnBrk="1" hangingPunct="1">
              <a:buFont typeface="Wingdings 3" pitchFamily="18" charset="2"/>
              <a:buNone/>
            </a:pPr>
            <a:r>
              <a:rPr lang="en-US" altLang="en-US" dirty="0" smtClean="0"/>
              <a:t>where are we weak and how do we plan to get round the weaknesses?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en-US" sz="3000" dirty="0" smtClean="0"/>
              <a:t>Opportunities:</a:t>
            </a:r>
            <a:endParaRPr lang="en-US" altLang="en-US" sz="3000" dirty="0"/>
          </a:p>
          <a:p>
            <a:pPr marL="400050" lvl="1" indent="0" eaLnBrk="1" hangingPunct="1">
              <a:buFont typeface="Wingdings 3" pitchFamily="18" charset="2"/>
              <a:buNone/>
            </a:pPr>
            <a:r>
              <a:rPr lang="en-US" altLang="en-US" dirty="0" smtClean="0"/>
              <a:t>present and future opportunities.</a:t>
            </a:r>
          </a:p>
          <a:p>
            <a:pPr eaLnBrk="1" hangingPunct="1"/>
            <a:r>
              <a:rPr lang="en-US" altLang="en-US" dirty="0" smtClean="0"/>
              <a:t>Threats:</a:t>
            </a:r>
          </a:p>
          <a:p>
            <a:pPr marL="400050" lvl="1" indent="0" eaLnBrk="1" hangingPunct="1">
              <a:buFont typeface="Wingdings 3" pitchFamily="18" charset="2"/>
              <a:buNone/>
            </a:pPr>
            <a:r>
              <a:rPr lang="en-US" altLang="en-US" dirty="0" smtClean="0"/>
              <a:t>competition, legislation, technology.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16</a:t>
            </a:fld>
            <a:endParaRPr lang="en-GB" altLang="en-US" sz="12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SWOT analysis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774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businesses fail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611560" y="2276872"/>
            <a:ext cx="7467600" cy="3845024"/>
          </a:xfrm>
        </p:spPr>
        <p:txBody>
          <a:bodyPr/>
          <a:lstStyle/>
          <a:p>
            <a:pPr marL="457200" indent="-457200">
              <a:buFont typeface="Trebuchet MS" pitchFamily="34" charset="0"/>
              <a:buAutoNum type="arabicPeriod"/>
            </a:pPr>
            <a:r>
              <a:rPr lang="en-US" altLang="en-US" sz="2800" dirty="0" smtClean="0"/>
              <a:t>poor financial management leading to running out of money;</a:t>
            </a:r>
          </a:p>
          <a:p>
            <a:pPr marL="457200" indent="-457200">
              <a:buFont typeface="Trebuchet MS" pitchFamily="34" charset="0"/>
              <a:buAutoNum type="arabicPeriod"/>
            </a:pPr>
            <a:r>
              <a:rPr lang="en-US" altLang="en-US" sz="2800" dirty="0" smtClean="0"/>
              <a:t>lack of unique selling points (or failure to put them over);</a:t>
            </a:r>
          </a:p>
          <a:p>
            <a:pPr marL="457200" indent="-457200">
              <a:buFont typeface="Trebuchet MS" pitchFamily="34" charset="0"/>
              <a:buAutoNum type="arabicPeriod"/>
            </a:pPr>
            <a:r>
              <a:rPr lang="en-US" altLang="en-US" sz="2800" dirty="0" smtClean="0"/>
              <a:t>not putting enough effort into marketing or getting it wrong;</a:t>
            </a:r>
          </a:p>
          <a:p>
            <a:pPr marL="457200" indent="-457200">
              <a:buFont typeface="Trebuchet MS" pitchFamily="34" charset="0"/>
              <a:buAutoNum type="arabicPeriod"/>
            </a:pPr>
            <a:r>
              <a:rPr lang="en-US" altLang="en-US" sz="2800" dirty="0" smtClean="0"/>
              <a:t>ineffective leadership and planning.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17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22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 of Funding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grants</a:t>
            </a:r>
          </a:p>
          <a:p>
            <a:r>
              <a:rPr lang="en-GB" sz="2400" dirty="0" smtClean="0"/>
              <a:t>loans</a:t>
            </a:r>
          </a:p>
          <a:p>
            <a:pPr lvl="1"/>
            <a:r>
              <a:rPr lang="en-GB" sz="2400" dirty="0" smtClean="0"/>
              <a:t>overdrafts</a:t>
            </a:r>
          </a:p>
          <a:p>
            <a:pPr lvl="1"/>
            <a:r>
              <a:rPr lang="en-GB" sz="2400" dirty="0"/>
              <a:t>commercial loans</a:t>
            </a:r>
          </a:p>
          <a:p>
            <a:pPr lvl="1"/>
            <a:r>
              <a:rPr lang="en-GB" sz="2400" dirty="0" smtClean="0"/>
              <a:t>soft loans</a:t>
            </a:r>
          </a:p>
          <a:p>
            <a:r>
              <a:rPr lang="en-GB" sz="2400" dirty="0" smtClean="0"/>
              <a:t>equity </a:t>
            </a:r>
          </a:p>
          <a:p>
            <a:r>
              <a:rPr lang="en-GB" sz="2400" dirty="0"/>
              <a:t>crowd </a:t>
            </a:r>
            <a:r>
              <a:rPr lang="en-GB" sz="2400" dirty="0" smtClean="0"/>
              <a:t>funding</a:t>
            </a:r>
            <a:endParaRPr lang="en-GB" sz="2400" dirty="0"/>
          </a:p>
          <a:p>
            <a:r>
              <a:rPr lang="en-GB" sz="2400" dirty="0" smtClean="0"/>
              <a:t>friends and family.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18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03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available from government (local and national) and charities;</a:t>
            </a:r>
          </a:p>
          <a:p>
            <a:r>
              <a:rPr lang="en-GB" dirty="0" smtClean="0"/>
              <a:t>provided for specific purposes, such as premises or buying capital equipment;</a:t>
            </a:r>
          </a:p>
          <a:p>
            <a:r>
              <a:rPr lang="en-GB" dirty="0" smtClean="0"/>
              <a:t>strict conditions, e.g. payable when six new jobs have been created;</a:t>
            </a:r>
          </a:p>
          <a:p>
            <a:r>
              <a:rPr lang="en-GB" dirty="0" smtClean="0"/>
              <a:t>limited in value;</a:t>
            </a:r>
          </a:p>
          <a:p>
            <a:r>
              <a:rPr lang="en-GB" dirty="0" smtClean="0"/>
              <a:t>useful in the short term because the money doesn’t have to be paid back!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19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14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What sort of business?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73238"/>
            <a:ext cx="6915150" cy="431323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itchFamily="2" charset="2"/>
              <a:buChar char="Ø"/>
            </a:pPr>
            <a:r>
              <a:rPr lang="en-GB" altLang="en-US" sz="2400" dirty="0" smtClean="0"/>
              <a:t>Sole trader:</a:t>
            </a:r>
          </a:p>
          <a:p>
            <a:pPr marL="457200" indent="0" eaLnBrk="1" hangingPunct="1">
              <a:buNone/>
            </a:pPr>
            <a:r>
              <a:rPr lang="en-GB" altLang="en-US" sz="2000" dirty="0" smtClean="0"/>
              <a:t>if you run the business by yourself and don’t do anything else, the law will treat you as this.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GB" altLang="en-US" sz="2400" dirty="0" smtClean="0"/>
              <a:t>Partnership:</a:t>
            </a:r>
          </a:p>
          <a:p>
            <a:pPr marL="457200" indent="0" eaLnBrk="1" hangingPunct="1">
              <a:buNone/>
            </a:pPr>
            <a:r>
              <a:rPr lang="en-GB" altLang="en-US" sz="2000" dirty="0"/>
              <a:t>i</a:t>
            </a:r>
            <a:r>
              <a:rPr lang="en-GB" altLang="en-US" sz="2000" dirty="0" smtClean="0"/>
              <a:t>f you run the business jointly with other people and don’t do anything else, the law will treat you as a partnership.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GB" altLang="en-US" sz="2400" dirty="0" smtClean="0"/>
              <a:t>Limited company:</a:t>
            </a:r>
          </a:p>
          <a:p>
            <a:pPr marL="457200" indent="0" eaLnBrk="1" hangingPunct="1">
              <a:buNone/>
            </a:pPr>
            <a:r>
              <a:rPr lang="en-GB" altLang="en-US" sz="2000" dirty="0" smtClean="0"/>
              <a:t>This is the legal construct meant for businesses.</a:t>
            </a:r>
          </a:p>
          <a:p>
            <a:pPr marL="857250" lvl="1" indent="-457200" eaLnBrk="1" hangingPunct="1">
              <a:buFont typeface="Wingdings" pitchFamily="2" charset="2"/>
              <a:buChar char="Ø"/>
            </a:pPr>
            <a:endParaRPr lang="en-GB" altLang="en-US" sz="2400" dirty="0" smtClean="0"/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GB" altLang="en-US" dirty="0" smtClean="0"/>
          </a:p>
          <a:p>
            <a:pPr marL="457200" indent="-457200" eaLnBrk="1" hangingPunct="1">
              <a:buFont typeface="Times New Roman" pitchFamily="18" charset="0"/>
              <a:buNone/>
            </a:pPr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2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Loans - overdrafts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available from banks but not often offered to start-ups;</a:t>
            </a:r>
          </a:p>
          <a:p>
            <a:r>
              <a:rPr lang="en-GB" dirty="0" smtClean="0"/>
              <a:t>no security required;</a:t>
            </a:r>
          </a:p>
          <a:p>
            <a:r>
              <a:rPr lang="en-GB" dirty="0" smtClean="0"/>
              <a:t>very flexible;</a:t>
            </a:r>
          </a:p>
          <a:p>
            <a:r>
              <a:rPr lang="en-GB" dirty="0" smtClean="0"/>
              <a:t>interest rate variable but you only pay interest on what you owe;</a:t>
            </a:r>
          </a:p>
          <a:p>
            <a:pPr marL="36576" indent="0">
              <a:buNone/>
            </a:pPr>
            <a:r>
              <a:rPr lang="en-GB" dirty="0" smtClean="0"/>
              <a:t>BUT</a:t>
            </a:r>
          </a:p>
          <a:p>
            <a:r>
              <a:rPr lang="en-GB" dirty="0" smtClean="0"/>
              <a:t>bank can withdraw the loan at very short notice, possibly making the business bankrupt;</a:t>
            </a:r>
          </a:p>
          <a:p>
            <a:r>
              <a:rPr lang="en-GB" dirty="0" smtClean="0"/>
              <a:t>so, only suitable for short-term borrowing.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20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00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Commercial loans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normally fixed term, fixed interest;</a:t>
            </a:r>
          </a:p>
          <a:p>
            <a:r>
              <a:rPr lang="en-GB" dirty="0" smtClean="0"/>
              <a:t>interest payable from start date, whether or not you’ve used the money;</a:t>
            </a:r>
          </a:p>
          <a:p>
            <a:r>
              <a:rPr lang="en-GB" dirty="0" smtClean="0"/>
              <a:t>security required, either provided by business or by owners;</a:t>
            </a:r>
          </a:p>
          <a:p>
            <a:r>
              <a:rPr lang="en-GB" dirty="0" smtClean="0"/>
              <a:t>provide the interest payments are made on time, the bank cannot withdraw the loan;</a:t>
            </a:r>
          </a:p>
          <a:p>
            <a:r>
              <a:rPr lang="en-GB" dirty="0" smtClean="0"/>
              <a:t>when the loan matures (i.e. the fixed term comes to an end), it must be repaid.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21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76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 loans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only available to small companies and start-ups and only as part of specific government (local or national) programmes;</a:t>
            </a:r>
          </a:p>
          <a:p>
            <a:r>
              <a:rPr lang="en-GB" dirty="0" smtClean="0"/>
              <a:t>provided through banks;</a:t>
            </a:r>
          </a:p>
          <a:p>
            <a:r>
              <a:rPr lang="en-GB" dirty="0" smtClean="0"/>
              <a:t>terms are less onerous than commercial loans: </a:t>
            </a:r>
          </a:p>
          <a:p>
            <a:pPr lvl="1"/>
            <a:r>
              <a:rPr lang="en-GB" dirty="0" smtClean="0"/>
              <a:t>security not usually required;</a:t>
            </a:r>
          </a:p>
          <a:p>
            <a:pPr lvl="1"/>
            <a:r>
              <a:rPr lang="en-GB" dirty="0" smtClean="0"/>
              <a:t>interest rate lower.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22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70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77463"/>
            <a:ext cx="8162925" cy="1446550"/>
          </a:xfrm>
        </p:spPr>
        <p:txBody>
          <a:bodyPr/>
          <a:lstStyle/>
          <a:p>
            <a:r>
              <a:rPr lang="en-GB" dirty="0" smtClean="0"/>
              <a:t>Equity capital (sale of shares)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means selling a share of the company;</a:t>
            </a:r>
          </a:p>
          <a:p>
            <a:r>
              <a:rPr lang="en-GB" dirty="0" smtClean="0"/>
              <a:t>new shareholders will want a say in the running of the company, including appointment of </a:t>
            </a:r>
            <a:r>
              <a:rPr lang="en-GB" dirty="0" smtClean="0"/>
              <a:t>directors.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D066-455E-4BD9-8BD0-1B683B894D5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8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GB" dirty="0" smtClean="0"/>
              <a:t>Business angels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are people who have made a lot of money in a specialised field and now seek to invest in start-up companies in that field.  They expect to use their expertise and contacts to help the company grow successfully.</a:t>
            </a:r>
          </a:p>
          <a:p>
            <a:pPr marL="0" indent="0">
              <a:buNone/>
            </a:pPr>
            <a:r>
              <a:rPr lang="en-GB" sz="2400" dirty="0" smtClean="0"/>
              <a:t>There is a UK </a:t>
            </a:r>
            <a:r>
              <a:rPr lang="en-GB" sz="2400" dirty="0"/>
              <a:t>Business Angels </a:t>
            </a:r>
            <a:r>
              <a:rPr lang="en-GB" sz="2400" dirty="0" smtClean="0"/>
              <a:t>Association.  Information about it </a:t>
            </a:r>
            <a:r>
              <a:rPr lang="en-GB" sz="2400" dirty="0"/>
              <a:t>can be found on its web site:</a:t>
            </a:r>
          </a:p>
          <a:p>
            <a:pPr marL="400050" lvl="1" indent="0">
              <a:buNone/>
            </a:pPr>
            <a:r>
              <a:rPr lang="en-GB" sz="2400" dirty="0"/>
              <a:t>http://www.ukbusinessangelsassociation.org.uk/</a:t>
            </a:r>
          </a:p>
          <a:p>
            <a:pPr marL="0" indent="0">
              <a:buNone/>
            </a:pPr>
            <a:r>
              <a:rPr lang="en-GB" sz="2400" dirty="0" smtClean="0"/>
              <a:t>There </a:t>
            </a:r>
            <a:r>
              <a:rPr lang="en-GB" sz="2400" dirty="0"/>
              <a:t>are a number of regional networks of business angels in different parts of the UK.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D066-455E-4BD9-8BD0-1B683B894D5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5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GB" dirty="0" smtClean="0"/>
              <a:t>Venture capitalists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are companies that seek to invest in young companies that have potential for substantial growth.  </a:t>
            </a:r>
          </a:p>
          <a:p>
            <a:pPr marL="0" indent="0">
              <a:buNone/>
            </a:pPr>
            <a:r>
              <a:rPr lang="en-GB" sz="2400" dirty="0" smtClean="0"/>
              <a:t>Venture capitalists are usually only interested in situations where an investment of £500,000 or more is appropriate.</a:t>
            </a:r>
          </a:p>
          <a:p>
            <a:pPr marL="0" indent="0">
              <a:buNone/>
            </a:pPr>
            <a:r>
              <a:rPr lang="en-GB" sz="2400" dirty="0" smtClean="0"/>
              <a:t>Venture capitalists do not usually expect to contribute anything more than financial advice to the companies they invest in.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D066-455E-4BD9-8BD0-1B683B894D5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8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423684"/>
            <a:ext cx="8162925" cy="1200329"/>
          </a:xfrm>
        </p:spPr>
        <p:txBody>
          <a:bodyPr/>
          <a:lstStyle/>
          <a:p>
            <a:r>
              <a:rPr lang="en-GB" sz="3600" dirty="0" smtClean="0"/>
              <a:t>Venture capitalists and business angels – business model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hope that the companies they invest in are successful enough to be floated on a stock exchange; </a:t>
            </a:r>
          </a:p>
          <a:p>
            <a:r>
              <a:rPr lang="en-GB" sz="2800" dirty="0" smtClean="0"/>
              <a:t>they (and the founder shareholders) can then sell their shares for a substantial profit; </a:t>
            </a:r>
          </a:p>
          <a:p>
            <a:r>
              <a:rPr lang="en-GB" sz="2800" dirty="0" smtClean="0"/>
              <a:t>expect to make a loss on 90% of their investments but a very big profit on the other 10%.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D066-455E-4BD9-8BD0-1B683B894D5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2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GB" dirty="0" smtClean="0"/>
              <a:t>Crowd funding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i="1" dirty="0" smtClean="0"/>
              <a:t>the </a:t>
            </a:r>
            <a:r>
              <a:rPr lang="en-GB" sz="2800" i="1" dirty="0"/>
              <a:t>practice of funding a project or venture by raising many small amounts of money from a large number of people, typically via the Internet</a:t>
            </a:r>
            <a:r>
              <a:rPr lang="en-GB" sz="2800" i="1" dirty="0" smtClean="0"/>
              <a:t>.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GB" sz="2000" i="1" dirty="0" smtClean="0"/>
              <a:t>Wikipedia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dirty="0" smtClean="0"/>
              <a:t>Used successfully in a variety of areas but should be approached with caution because of legal issues concerned with ownership.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 March 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Aberystwyth University and Frank Bott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4D066-455E-4BD9-8BD0-1B683B894D5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Sole trader (1)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6842125" cy="41763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you are self-employed (although you may also be employed);</a:t>
            </a:r>
          </a:p>
          <a:p>
            <a:pPr eaLnBrk="1" hangingPunct="1"/>
            <a:r>
              <a:rPr lang="en-US" altLang="en-US" sz="2400" dirty="0" smtClean="0"/>
              <a:t>widely used by tradesmen such as plumbers, decorators, electricians, and so on;</a:t>
            </a:r>
          </a:p>
          <a:p>
            <a:pPr eaLnBrk="1" hangingPunct="1"/>
            <a:r>
              <a:rPr lang="en-US" altLang="en-US" sz="2400" dirty="0" smtClean="0"/>
              <a:t>need to register with HMRC as self-employed;</a:t>
            </a:r>
          </a:p>
          <a:p>
            <a:pPr eaLnBrk="1" hangingPunct="1"/>
            <a:r>
              <a:rPr lang="en-US" altLang="en-US" sz="2400" dirty="0" smtClean="0"/>
              <a:t>can employ people but needs to deduct income tax and NIC through a PAYE scheme;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3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4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Sole trader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need </a:t>
            </a:r>
            <a:r>
              <a:rPr lang="en-US" altLang="en-US" sz="2800" dirty="0"/>
              <a:t>to keep accounts, fill in self assessment tax form, pay tax and </a:t>
            </a:r>
            <a:r>
              <a:rPr lang="en-US" altLang="en-US" sz="2800" dirty="0" smtClean="0"/>
              <a:t>NI;</a:t>
            </a:r>
            <a:endParaRPr lang="en-US" altLang="en-US" sz="2800" dirty="0"/>
          </a:p>
          <a:p>
            <a:r>
              <a:rPr lang="en-US" altLang="en-US" sz="2800" dirty="0" smtClean="0"/>
              <a:t>can set business </a:t>
            </a:r>
            <a:r>
              <a:rPr lang="en-US" altLang="en-US" sz="2800" dirty="0"/>
              <a:t>expenses against </a:t>
            </a:r>
            <a:r>
              <a:rPr lang="en-US" altLang="en-US" sz="2800" dirty="0" smtClean="0"/>
              <a:t>tax;</a:t>
            </a:r>
            <a:endParaRPr lang="en-US" altLang="en-US" sz="2800" dirty="0"/>
          </a:p>
          <a:p>
            <a:r>
              <a:rPr lang="en-US" altLang="en-US" sz="2800" dirty="0" smtClean="0"/>
              <a:t>are personally </a:t>
            </a:r>
            <a:r>
              <a:rPr lang="en-US" altLang="en-US" sz="2800" dirty="0"/>
              <a:t>liable for </a:t>
            </a:r>
            <a:r>
              <a:rPr lang="en-US" altLang="en-US" sz="2800" dirty="0" smtClean="0"/>
              <a:t>any debts arising from your business activities; </a:t>
            </a:r>
          </a:p>
          <a:p>
            <a:r>
              <a:rPr lang="en-US" altLang="en-US" sz="2800" dirty="0" smtClean="0"/>
              <a:t>must register </a:t>
            </a:r>
            <a:r>
              <a:rPr lang="en-US" altLang="en-US" sz="2800" dirty="0"/>
              <a:t>for VAT if </a:t>
            </a:r>
            <a:r>
              <a:rPr lang="en-US" altLang="en-US" sz="2800" dirty="0" smtClean="0"/>
              <a:t>annual revenue more than </a:t>
            </a:r>
            <a:r>
              <a:rPr lang="en-US" altLang="en-US" sz="2800" dirty="0"/>
              <a:t>£</a:t>
            </a:r>
            <a:r>
              <a:rPr lang="en-US" altLang="en-US" sz="2800" dirty="0" smtClean="0"/>
              <a:t>85K (</a:t>
            </a:r>
            <a:r>
              <a:rPr lang="en-US" altLang="en-US" sz="2800" dirty="0" smtClean="0"/>
              <a:t>2018/19 </a:t>
            </a:r>
            <a:r>
              <a:rPr lang="en-US" altLang="en-US" sz="2800" dirty="0" smtClean="0"/>
              <a:t>figure).</a:t>
            </a:r>
            <a:endParaRPr lang="en-US" altLang="en-US" sz="28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4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91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162925" cy="7873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‘Ordinary’ Business Partnerships (1) 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6699250" cy="424849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two or more people </a:t>
            </a:r>
            <a:r>
              <a:rPr lang="en-GB" sz="2800" dirty="0"/>
              <a:t>carrying on a business in common with a view </a:t>
            </a:r>
            <a:r>
              <a:rPr lang="en-GB" sz="2800" dirty="0" smtClean="0"/>
              <a:t>to profit</a:t>
            </a:r>
            <a:r>
              <a:rPr lang="en-GB" sz="2800" dirty="0"/>
              <a:t>;</a:t>
            </a:r>
            <a:endParaRPr lang="en-GB" sz="2800" dirty="0" smtClean="0"/>
          </a:p>
          <a:p>
            <a:r>
              <a:rPr lang="en-GB" altLang="en-US" sz="2800" dirty="0" smtClean="0"/>
              <a:t>comes into existence through written agreement, oral agreement or behaviour;</a:t>
            </a:r>
          </a:p>
          <a:p>
            <a:r>
              <a:rPr lang="en-GB" altLang="en-US" sz="2800" dirty="0" smtClean="0"/>
              <a:t>the partners are jointly and severally responsible for the liabilities of the partnership;</a:t>
            </a:r>
          </a:p>
          <a:p>
            <a:endParaRPr lang="en-GB" altLang="en-US" sz="2400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5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1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162925" cy="78730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‘Ordinary’ Business Partnerships </a:t>
            </a:r>
            <a:r>
              <a:rPr lang="en-US" altLang="en-US" sz="3200" dirty="0" smtClean="0"/>
              <a:t>(2)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sz="2800" dirty="0"/>
              <a:t>used by many professionals, e.g. architects, vets, doctors, solicitors</a:t>
            </a:r>
            <a:r>
              <a:rPr lang="en-US" altLang="en-US" sz="2800" dirty="0"/>
              <a:t>;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dirty="0"/>
              <a:t>partnership is not a legal person in England and Wales </a:t>
            </a:r>
            <a:r>
              <a:rPr lang="en-US" altLang="en-US" sz="2800" dirty="0" smtClean="0"/>
              <a:t>(but it is in Scotland) and </a:t>
            </a:r>
            <a:r>
              <a:rPr lang="en-US" altLang="en-US" sz="2800" dirty="0"/>
              <a:t>cannot borrow money;</a:t>
            </a:r>
          </a:p>
          <a:p>
            <a:r>
              <a:rPr lang="en-US" altLang="en-US" sz="2800" dirty="0"/>
              <a:t>needs to be registered with HMRC for tax purposes and there must be a 'nominated partner' responsible for its accounts and tax </a:t>
            </a:r>
            <a:r>
              <a:rPr lang="en-US" altLang="en-US" sz="2800" dirty="0" smtClean="0"/>
              <a:t>returns;</a:t>
            </a:r>
          </a:p>
          <a:p>
            <a:r>
              <a:rPr lang="en-US" altLang="en-US" sz="2800" dirty="0" smtClean="0"/>
              <a:t>partners share profits </a:t>
            </a:r>
            <a:r>
              <a:rPr lang="en-US" altLang="en-US" sz="2800" dirty="0"/>
              <a:t>and pay tax on </a:t>
            </a:r>
            <a:r>
              <a:rPr lang="en-US" altLang="en-US" sz="2800" dirty="0" smtClean="0"/>
              <a:t>their share.</a:t>
            </a:r>
            <a:endParaRPr lang="en-US" altLang="en-US" sz="2800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6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26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Limited Liability Partnerships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introduced in 2000 in the Limited Liability Partnerships Act;</a:t>
            </a:r>
            <a:endParaRPr lang="en-US" altLang="en-US" dirty="0"/>
          </a:p>
          <a:p>
            <a:r>
              <a:rPr lang="en-US" altLang="en-US" dirty="0" smtClean="0"/>
              <a:t>need </a:t>
            </a:r>
            <a:r>
              <a:rPr lang="en-US" altLang="en-US" dirty="0"/>
              <a:t>to be registered </a:t>
            </a:r>
            <a:r>
              <a:rPr lang="en-US" altLang="en-US" dirty="0" smtClean="0"/>
              <a:t>and </a:t>
            </a:r>
            <a:r>
              <a:rPr lang="en-US" altLang="en-US" dirty="0"/>
              <a:t>have </a:t>
            </a:r>
            <a:r>
              <a:rPr lang="en-US" altLang="en-US" dirty="0" smtClean="0"/>
              <a:t>a formal </a:t>
            </a:r>
            <a:r>
              <a:rPr lang="en-US" altLang="en-US" dirty="0"/>
              <a:t>LLP </a:t>
            </a:r>
            <a:r>
              <a:rPr lang="en-US" altLang="en-US" dirty="0" smtClean="0"/>
              <a:t>agreement;</a:t>
            </a:r>
          </a:p>
          <a:p>
            <a:r>
              <a:rPr lang="en-US" altLang="en-US" dirty="0" smtClean="0"/>
              <a:t>have an independent legal existence and can borrow money;</a:t>
            </a:r>
          </a:p>
          <a:p>
            <a:r>
              <a:rPr lang="en-US" altLang="en-US" dirty="0" smtClean="0"/>
              <a:t>members have </a:t>
            </a:r>
            <a:r>
              <a:rPr lang="en-GB" dirty="0"/>
              <a:t>no individual </a:t>
            </a:r>
            <a:r>
              <a:rPr lang="en-GB" dirty="0" smtClean="0"/>
              <a:t>responsibility </a:t>
            </a:r>
            <a:r>
              <a:rPr lang="en-GB" dirty="0"/>
              <a:t>for each other's </a:t>
            </a:r>
            <a:r>
              <a:rPr lang="en-GB" dirty="0" smtClean="0"/>
              <a:t>actions.</a:t>
            </a:r>
          </a:p>
          <a:p>
            <a:pPr marL="36576" indent="0">
              <a:buNone/>
            </a:pPr>
            <a:endParaRPr lang="en-US" altLang="en-US" dirty="0" smtClean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7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8162925" cy="646331"/>
          </a:xfrm>
        </p:spPr>
        <p:txBody>
          <a:bodyPr/>
          <a:lstStyle/>
          <a:p>
            <a:r>
              <a:rPr lang="en-GB" sz="3600" dirty="0" smtClean="0"/>
              <a:t>Limited Liability Company (1)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 smtClean="0"/>
              <a:t>by </a:t>
            </a:r>
            <a:r>
              <a:rPr lang="en-US" altLang="en-US" sz="2000" dirty="0"/>
              <a:t>far the best option, but rather more </a:t>
            </a:r>
            <a:r>
              <a:rPr lang="en-US" altLang="en-US" sz="2000" dirty="0" smtClean="0"/>
              <a:t>work;</a:t>
            </a:r>
            <a:endParaRPr lang="en-US" altLang="en-US" sz="2000" dirty="0"/>
          </a:p>
          <a:p>
            <a:r>
              <a:rPr lang="en-GB" sz="2000" dirty="0" smtClean="0"/>
              <a:t>has a corporate legal identity distinct from its employees and its owners</a:t>
            </a:r>
            <a:r>
              <a:rPr lang="en-GB" sz="2000" dirty="0" smtClean="0"/>
              <a:t>;</a:t>
            </a:r>
          </a:p>
          <a:p>
            <a:r>
              <a:rPr lang="en-GB" sz="2000" dirty="0" smtClean="0"/>
              <a:t>may be a </a:t>
            </a:r>
            <a:r>
              <a:rPr lang="en-GB" sz="2000" i="1" dirty="0" smtClean="0"/>
              <a:t>Public Limited Company </a:t>
            </a:r>
            <a:r>
              <a:rPr lang="en-GB" sz="2000" dirty="0" smtClean="0"/>
              <a:t>(plc or PLC), which can sell its shares to the public, or a private company, which cannot;</a:t>
            </a:r>
            <a:endParaRPr lang="en-GB" sz="2000" dirty="0" smtClean="0"/>
          </a:p>
          <a:p>
            <a:r>
              <a:rPr lang="en-GB" sz="2000" dirty="0" smtClean="0"/>
              <a:t>ownership is divided into shares that can be bought and sold;</a:t>
            </a:r>
          </a:p>
          <a:p>
            <a:r>
              <a:rPr lang="en-GB" sz="2000" dirty="0" smtClean="0"/>
              <a:t>owners have no obligation to pay the company’s debts.  The most they can lose is the money they paid for their shares;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8162925" cy="646331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Limited Liability Company (2)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275513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needs </a:t>
            </a:r>
            <a:r>
              <a:rPr lang="en-US" altLang="en-US" sz="2000" dirty="0" smtClean="0"/>
              <a:t>articles of association</a:t>
            </a:r>
          </a:p>
          <a:p>
            <a:pPr eaLnBrk="1" hangingPunct="1"/>
            <a:r>
              <a:rPr lang="en-US" altLang="en-US" sz="2000" dirty="0" smtClean="0"/>
              <a:t>needs </a:t>
            </a:r>
            <a:r>
              <a:rPr lang="en-US" altLang="en-US" sz="2000" dirty="0" smtClean="0"/>
              <a:t>a name;</a:t>
            </a:r>
          </a:p>
          <a:p>
            <a:pPr eaLnBrk="1" hangingPunct="1"/>
            <a:r>
              <a:rPr lang="en-US" altLang="en-US" sz="2000" dirty="0" smtClean="0"/>
              <a:t>needs </a:t>
            </a:r>
            <a:r>
              <a:rPr lang="en-US" altLang="en-US" sz="2000" dirty="0" smtClean="0"/>
              <a:t>directors;</a:t>
            </a:r>
          </a:p>
          <a:p>
            <a:pPr eaLnBrk="1" hangingPunct="1"/>
            <a:r>
              <a:rPr lang="en-US" altLang="en-US" sz="2000" dirty="0" smtClean="0"/>
              <a:t>needs </a:t>
            </a:r>
            <a:r>
              <a:rPr lang="en-US" altLang="en-US" sz="2000" dirty="0" smtClean="0"/>
              <a:t>to register name, address and names and addresses of directors with Companies House, and report changes promptly;</a:t>
            </a:r>
          </a:p>
          <a:p>
            <a:pPr eaLnBrk="1" hangingPunct="1"/>
            <a:r>
              <a:rPr lang="en-US" altLang="en-US" sz="2000" dirty="0" smtClean="0"/>
              <a:t>needs </a:t>
            </a:r>
            <a:r>
              <a:rPr lang="en-US" altLang="en-US" sz="2000" dirty="0" smtClean="0"/>
              <a:t>to keep company records and file annual accounts;</a:t>
            </a:r>
          </a:p>
          <a:p>
            <a:pPr eaLnBrk="1" hangingPunct="1"/>
            <a:r>
              <a:rPr lang="en-US" altLang="en-US" sz="2000" dirty="0" smtClean="0"/>
              <a:t>liable for Corporation </a:t>
            </a:r>
            <a:r>
              <a:rPr lang="en-US" altLang="en-US" sz="2000" dirty="0" smtClean="0"/>
              <a:t>Tax;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directors have many obligations.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3 March 2019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Aberystwyth University and Frank Bott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altLang="en-US" smtClean="0"/>
              <a:t> </a:t>
            </a:r>
            <a:r>
              <a:rPr lang="en-GB" altLang="en-US" sz="1200" smtClean="0"/>
              <a:t>Slide </a:t>
            </a:r>
            <a:fld id="{76CCE055-7A8C-4B8F-B8E8-151DA1332953}" type="slidenum">
              <a:rPr lang="en-GB" altLang="en-US" sz="1200" smtClean="0"/>
              <a:pPr/>
              <a:t>9</a:t>
            </a:fld>
            <a:endParaRPr lang="en-GB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0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0</TotalTime>
  <Words>1776</Words>
  <Application>Microsoft Office PowerPoint</Application>
  <PresentationFormat>On-screen Show (4:3)</PresentationFormat>
  <Paragraphs>234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Unicode MS</vt:lpstr>
      <vt:lpstr>Calibri</vt:lpstr>
      <vt:lpstr>Times New Roman</vt:lpstr>
      <vt:lpstr>Trebuchet MS</vt:lpstr>
      <vt:lpstr>Verdana</vt:lpstr>
      <vt:lpstr>Wingdings</vt:lpstr>
      <vt:lpstr>Wingdings 2</vt:lpstr>
      <vt:lpstr>Wingdings 3</vt:lpstr>
      <vt:lpstr>Bold Stripes</vt:lpstr>
      <vt:lpstr>1_Custom Design</vt:lpstr>
      <vt:lpstr>Custom Design</vt:lpstr>
      <vt:lpstr>Starting a business</vt:lpstr>
      <vt:lpstr>What sort of business?</vt:lpstr>
      <vt:lpstr>Sole trader (1)</vt:lpstr>
      <vt:lpstr>Sole trader (2)</vt:lpstr>
      <vt:lpstr>‘Ordinary’ Business Partnerships (1) </vt:lpstr>
      <vt:lpstr>‘Ordinary’ Business Partnerships (2) </vt:lpstr>
      <vt:lpstr>Limited Liability Partnerships</vt:lpstr>
      <vt:lpstr>Limited Liability Company (1)</vt:lpstr>
      <vt:lpstr>Limited Liability Company (2)</vt:lpstr>
      <vt:lpstr>Rules on naming your business</vt:lpstr>
      <vt:lpstr>Next thing you want is a business plan</vt:lpstr>
      <vt:lpstr>Why would you want a business plan?</vt:lpstr>
      <vt:lpstr>Business plans evolve</vt:lpstr>
      <vt:lpstr>What goes in a Business Plan?</vt:lpstr>
      <vt:lpstr>Sales and Marketing</vt:lpstr>
      <vt:lpstr>SWOT analysis</vt:lpstr>
      <vt:lpstr>Why businesses fail</vt:lpstr>
      <vt:lpstr>Sources of Funding</vt:lpstr>
      <vt:lpstr>Grants</vt:lpstr>
      <vt:lpstr>Loans - overdrafts</vt:lpstr>
      <vt:lpstr>Commercial loans</vt:lpstr>
      <vt:lpstr>Soft loans</vt:lpstr>
      <vt:lpstr>Equity capital (sale of shares)</vt:lpstr>
      <vt:lpstr>Business angels</vt:lpstr>
      <vt:lpstr>Venture capitalists</vt:lpstr>
      <vt:lpstr>Venture capitalists and business angels – business model</vt:lpstr>
      <vt:lpstr>Crowd funding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the legal system</dc:title>
  <dc:creator>Frank Bott</dc:creator>
  <cp:lastModifiedBy>Frank Bott [mfb]</cp:lastModifiedBy>
  <cp:revision>69</cp:revision>
  <dcterms:created xsi:type="dcterms:W3CDTF">2003-09-22T09:02:33Z</dcterms:created>
  <dcterms:modified xsi:type="dcterms:W3CDTF">2019-03-05T10:58:26Z</dcterms:modified>
</cp:coreProperties>
</file>