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1" r:id="rId6"/>
    <p:sldId id="262" r:id="rId7"/>
    <p:sldId id="267" r:id="rId8"/>
    <p:sldId id="263" r:id="rId9"/>
    <p:sldId id="265" r:id="rId10"/>
    <p:sldId id="266" r:id="rId11"/>
    <p:sldId id="269" r:id="rId12"/>
    <p:sldId id="268"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795" autoAdjust="0"/>
  </p:normalViewPr>
  <p:slideViewPr>
    <p:cSldViewPr snapToGrid="0">
      <p:cViewPr varScale="1">
        <p:scale>
          <a:sx n="74" d="100"/>
          <a:sy n="74" d="100"/>
        </p:scale>
        <p:origin x="12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6B2DE-9C7A-410D-BB33-96FD23F82A93}" type="datetimeFigureOut">
              <a:rPr lang="en-GB" smtClean="0"/>
              <a:t>01/03/2020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41D8C-D68C-4D87-9D56-7F243B38E3DB}" type="slidenum">
              <a:rPr lang="en-GB" smtClean="0"/>
              <a:t>‹#›</a:t>
            </a:fld>
            <a:endParaRPr lang="en-GB"/>
          </a:p>
        </p:txBody>
      </p:sp>
    </p:spTree>
    <p:extLst>
      <p:ext uri="{BB962C8B-B14F-4D97-AF65-F5344CB8AC3E}">
        <p14:creationId xmlns:p14="http://schemas.microsoft.com/office/powerpoint/2010/main" val="391055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RaghavPrabhu/understanding-of-convolutional-neural-network-cnn-deep-learning-99760835f14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background of Diabetic Retinopathy. Mentions statistics of DR. Mention the strain on resource and the need for better easier referral. Mention authors partnership with Phelcom Technologies. </a:t>
            </a:r>
          </a:p>
        </p:txBody>
      </p:sp>
      <p:sp>
        <p:nvSpPr>
          <p:cNvPr id="4" name="Slide Number Placeholder 3"/>
          <p:cNvSpPr>
            <a:spLocks noGrp="1"/>
          </p:cNvSpPr>
          <p:nvPr>
            <p:ph type="sldNum" sz="quarter" idx="5"/>
          </p:nvPr>
        </p:nvSpPr>
        <p:spPr/>
        <p:txBody>
          <a:bodyPr/>
          <a:lstStyle/>
          <a:p>
            <a:fld id="{5EB41D8C-D68C-4D87-9D56-7F243B38E3DB}" type="slidenum">
              <a:rPr lang="en-GB" smtClean="0"/>
              <a:t>2</a:t>
            </a:fld>
            <a:endParaRPr lang="en-GB"/>
          </a:p>
        </p:txBody>
      </p:sp>
    </p:spTree>
    <p:extLst>
      <p:ext uri="{BB962C8B-B14F-4D97-AF65-F5344CB8AC3E}">
        <p14:creationId xmlns:p14="http://schemas.microsoft.com/office/powerpoint/2010/main" val="413470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datasets have very different acquisition conditions. Here we show the results of training on Kaggle dataset but then testing on DR2 and Messidor-2.</a:t>
            </a:r>
          </a:p>
          <a:p>
            <a:r>
              <a:rPr lang="en-GB" dirty="0"/>
              <a:t>Extracting features provides us with flexibility to choose different machine learning algorithms. We choose to use A Neural Network and Random Forest.</a:t>
            </a:r>
          </a:p>
          <a:p>
            <a:r>
              <a:rPr lang="en-GB" dirty="0"/>
              <a:t>Using the best solution from the previous section trained on Kaggle data (exploiting per-patient analysis only when we have access to images of both eyes)</a:t>
            </a:r>
          </a:p>
          <a:p>
            <a:endParaRPr lang="en-GB" dirty="0"/>
          </a:p>
          <a:p>
            <a:r>
              <a:rPr lang="en-GB" dirty="0"/>
              <a:t>NN:</a:t>
            </a:r>
          </a:p>
          <a:p>
            <a:r>
              <a:rPr lang="en-GB" dirty="0"/>
              <a:t>2 layers 32 units, 3</a:t>
            </a:r>
            <a:r>
              <a:rPr lang="en-GB" baseline="30000" dirty="0"/>
              <a:t>rd</a:t>
            </a:r>
            <a:r>
              <a:rPr lang="en-GB" dirty="0"/>
              <a:t> layer 2 units. </a:t>
            </a:r>
            <a:r>
              <a:rPr lang="en-GB" dirty="0" err="1"/>
              <a:t>ReLU</a:t>
            </a:r>
            <a:r>
              <a:rPr lang="en-GB" dirty="0"/>
              <a:t> activation.</a:t>
            </a:r>
          </a:p>
          <a:p>
            <a:r>
              <a:rPr lang="en-GB" dirty="0"/>
              <a:t>Layers intercalated by feature pool layers. Trained the network for 100 epochs using Adam Optimizer (</a:t>
            </a:r>
            <a:r>
              <a:rPr lang="en-GB" sz="1200" b="0" i="0" kern="1200" dirty="0">
                <a:solidFill>
                  <a:schemeClr val="tx1"/>
                </a:solidFill>
                <a:effectLst/>
                <a:latin typeface="+mn-lt"/>
                <a:ea typeface="+mn-ea"/>
                <a:cs typeface="+mn-cs"/>
              </a:rPr>
              <a:t>adaptive learning rate </a:t>
            </a:r>
            <a:r>
              <a:rPr lang="en-GB" sz="1200" b="1" i="0" kern="1200" dirty="0">
                <a:solidFill>
                  <a:schemeClr val="tx1"/>
                </a:solidFill>
                <a:effectLst/>
                <a:latin typeface="+mn-lt"/>
                <a:ea typeface="+mn-ea"/>
                <a:cs typeface="+mn-cs"/>
              </a:rPr>
              <a:t>optimization</a:t>
            </a:r>
            <a:r>
              <a:rPr lang="en-GB" sz="1200" b="0" i="0" kern="1200" dirty="0">
                <a:solidFill>
                  <a:schemeClr val="tx1"/>
                </a:solidFill>
                <a:effectLst/>
                <a:latin typeface="+mn-lt"/>
                <a:ea typeface="+mn-ea"/>
                <a:cs typeface="+mn-cs"/>
              </a:rPr>
              <a:t> algorithm)</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RF:</a:t>
            </a:r>
          </a:p>
          <a:p>
            <a:r>
              <a:rPr lang="en-GB" sz="1200" b="0" i="0" kern="1200" dirty="0">
                <a:solidFill>
                  <a:schemeClr val="tx1"/>
                </a:solidFill>
                <a:effectLst/>
                <a:latin typeface="+mn-lt"/>
                <a:ea typeface="+mn-ea"/>
                <a:cs typeface="+mn-cs"/>
              </a:rPr>
              <a:t>Extensive grid search for hyper parameters maximising AUC. Trying 50-300 estimators/trees and </a:t>
            </a:r>
            <a:r>
              <a:rPr lang="en-GB" sz="1200" b="0" i="0" kern="1200" dirty="0" err="1">
                <a:solidFill>
                  <a:schemeClr val="tx1"/>
                </a:solidFill>
                <a:effectLst/>
                <a:latin typeface="+mn-lt"/>
                <a:ea typeface="+mn-ea"/>
                <a:cs typeface="+mn-cs"/>
              </a:rPr>
              <a:t>gini</a:t>
            </a:r>
            <a:r>
              <a:rPr lang="en-GB" sz="1200" b="0" i="0" kern="1200" dirty="0">
                <a:solidFill>
                  <a:schemeClr val="tx1"/>
                </a:solidFill>
                <a:effectLst/>
                <a:latin typeface="+mn-lt"/>
                <a:ea typeface="+mn-ea"/>
                <a:cs typeface="+mn-cs"/>
              </a:rPr>
              <a:t>/entropy criterion.</a:t>
            </a:r>
          </a:p>
          <a:p>
            <a:r>
              <a:rPr lang="en-GB" sz="1200" b="0" i="0" kern="1200" dirty="0">
                <a:solidFill>
                  <a:schemeClr val="tx1"/>
                </a:solidFill>
                <a:effectLst/>
                <a:latin typeface="+mn-lt"/>
                <a:ea typeface="+mn-ea"/>
                <a:cs typeface="+mn-cs"/>
              </a:rPr>
              <a:t>All experiments used 200 or 300 and entropy</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Here we train CNN on Kaggle and use it as a feature extractor for DR and messidor-2. </a:t>
            </a:r>
            <a:r>
              <a:rPr lang="en-GB" sz="1200" b="0" i="0" u="sng" kern="1200" dirty="0">
                <a:solidFill>
                  <a:srgbClr val="FF0000"/>
                </a:solidFill>
                <a:effectLst/>
                <a:latin typeface="+mn-lt"/>
                <a:ea typeface="+mn-ea"/>
                <a:cs typeface="+mn-cs"/>
              </a:rPr>
              <a:t>Then run the classifiers on the extracted features???</a:t>
            </a:r>
          </a:p>
          <a:p>
            <a:endParaRPr lang="en-GB" sz="1200" b="0" i="0" u="sng" kern="1200" dirty="0">
              <a:solidFill>
                <a:srgbClr val="FF0000"/>
              </a:solidFill>
              <a:effectLst/>
              <a:latin typeface="+mn-lt"/>
              <a:ea typeface="+mn-ea"/>
              <a:cs typeface="+mn-cs"/>
            </a:endParaRPr>
          </a:p>
          <a:p>
            <a:r>
              <a:rPr lang="en-GB" sz="1200" b="0" i="0" u="none" kern="1200" dirty="0">
                <a:solidFill>
                  <a:srgbClr val="FF0000"/>
                </a:solidFill>
                <a:effectLst/>
                <a:latin typeface="+mn-lt"/>
                <a:ea typeface="+mn-ea"/>
                <a:cs typeface="+mn-cs"/>
              </a:rPr>
              <a:t>These results corroborate the hypothesis that it is possible to train a robust data-driven solution to precisely pinpoint diabetic retinopathy referral needs, independently of operators and camera settings of the training set of images.</a:t>
            </a:r>
          </a:p>
          <a:p>
            <a:endParaRPr lang="en-GB" sz="1200" b="0" i="0" u="none" kern="1200" dirty="0">
              <a:solidFill>
                <a:srgbClr val="FF0000"/>
              </a:solidFill>
              <a:effectLst/>
              <a:latin typeface="+mn-lt"/>
              <a:ea typeface="+mn-ea"/>
              <a:cs typeface="+mn-cs"/>
            </a:endParaRPr>
          </a:p>
          <a:p>
            <a:r>
              <a:rPr lang="en-GB" sz="1200" b="0" i="0" u="none" kern="1200" dirty="0">
                <a:solidFill>
                  <a:srgbClr val="FF0000"/>
                </a:solidFill>
                <a:effectLst/>
                <a:latin typeface="+mn-lt"/>
                <a:ea typeface="+mn-ea"/>
                <a:cs typeface="+mn-cs"/>
              </a:rPr>
              <a:t>Note: one of the previous leading solutions run against the Messifor-2 dataset was by Abramoff et el. It had  98% AUC after adopting CNNs however ours had equally remarkable results at 98.2%  --</a:t>
            </a:r>
          </a:p>
          <a:p>
            <a:r>
              <a:rPr lang="en-GB" sz="1200" b="0" i="0" u="none" kern="1200" dirty="0">
                <a:solidFill>
                  <a:srgbClr val="FF0000"/>
                </a:solidFill>
                <a:effectLst/>
                <a:latin typeface="+mn-lt"/>
                <a:ea typeface="+mn-ea"/>
                <a:cs typeface="+mn-cs"/>
              </a:rPr>
              <a:t>Therefore reinforcing that detecting DR lesions is not essential for a reliable and effective DR screening. NOTE ALSO we don’t use messidor-2 data to train or </a:t>
            </a:r>
            <a:r>
              <a:rPr lang="en-GB" sz="1200" b="0" i="0" u="none" kern="1200" dirty="0" err="1">
                <a:solidFill>
                  <a:srgbClr val="FF0000"/>
                </a:solidFill>
                <a:effectLst/>
                <a:latin typeface="+mn-lt"/>
                <a:ea typeface="+mn-ea"/>
                <a:cs typeface="+mn-cs"/>
              </a:rPr>
              <a:t>omptimse</a:t>
            </a:r>
            <a:r>
              <a:rPr lang="en-GB" sz="1200" b="0" i="0" u="none" kern="1200" dirty="0">
                <a:solidFill>
                  <a:srgbClr val="FF0000"/>
                </a:solidFill>
                <a:effectLst/>
                <a:latin typeface="+mn-lt"/>
                <a:ea typeface="+mn-ea"/>
                <a:cs typeface="+mn-cs"/>
              </a:rPr>
              <a:t> our CNN that is done by Kaggle data this shows robustness of the method.</a:t>
            </a:r>
          </a:p>
        </p:txBody>
      </p:sp>
      <p:sp>
        <p:nvSpPr>
          <p:cNvPr id="4" name="Slide Number Placeholder 3"/>
          <p:cNvSpPr>
            <a:spLocks noGrp="1"/>
          </p:cNvSpPr>
          <p:nvPr>
            <p:ph type="sldNum" sz="quarter" idx="5"/>
          </p:nvPr>
        </p:nvSpPr>
        <p:spPr/>
        <p:txBody>
          <a:bodyPr/>
          <a:lstStyle/>
          <a:p>
            <a:fld id="{5EB41D8C-D68C-4D87-9D56-7F243B38E3DB}" type="slidenum">
              <a:rPr lang="en-GB" smtClean="0"/>
              <a:t>11</a:t>
            </a:fld>
            <a:endParaRPr lang="en-GB"/>
          </a:p>
        </p:txBody>
      </p:sp>
    </p:spTree>
    <p:extLst>
      <p:ext uri="{BB962C8B-B14F-4D97-AF65-F5344CB8AC3E}">
        <p14:creationId xmlns:p14="http://schemas.microsoft.com/office/powerpoint/2010/main" val="87480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Adapted the </a:t>
            </a:r>
            <a:r>
              <a:rPr lang="en-GB" dirty="0" err="1"/>
              <a:t>o_O</a:t>
            </a:r>
            <a:r>
              <a:rPr lang="en-GB" dirty="0"/>
              <a:t> solution for a binary classification problem and evaluated its efficiency and effectiveness.</a:t>
            </a:r>
          </a:p>
          <a:p>
            <a:r>
              <a:rPr lang="en-GB" dirty="0"/>
              <a:t>Recall </a:t>
            </a:r>
            <a:r>
              <a:rPr lang="en-GB" dirty="0" err="1"/>
              <a:t>o_O</a:t>
            </a:r>
            <a:r>
              <a:rPr lang="en-GB" dirty="0"/>
              <a:t> is an ensemble of six methods trained with features extracted from 2 CNNs.</a:t>
            </a:r>
          </a:p>
          <a:p>
            <a:endParaRPr lang="en-GB" dirty="0"/>
          </a:p>
          <a:p>
            <a:r>
              <a:rPr lang="en-GB" dirty="0"/>
              <a:t>Performed the tests using one “GeForce GTX TITAN X”.</a:t>
            </a:r>
          </a:p>
          <a:p>
            <a:endParaRPr lang="en-GB" dirty="0"/>
          </a:p>
          <a:p>
            <a:r>
              <a:rPr lang="en-GB" dirty="0"/>
              <a:t>Simulated real time diagnostic environment screening 50 patients (100 images)</a:t>
            </a:r>
          </a:p>
          <a:p>
            <a:endParaRPr lang="en-GB" dirty="0"/>
          </a:p>
          <a:p>
            <a:r>
              <a:rPr lang="en-GB" dirty="0"/>
              <a:t>Time is time to:</a:t>
            </a:r>
          </a:p>
          <a:p>
            <a:pPr marL="171450" indent="-171450">
              <a:buFont typeface="Arial" panose="020B0604020202020204" pitchFamily="34" charset="0"/>
              <a:buChar char="•"/>
            </a:pPr>
            <a:r>
              <a:rPr lang="en-GB" dirty="0"/>
              <a:t>Loading all libraries</a:t>
            </a:r>
          </a:p>
          <a:p>
            <a:pPr marL="171450" indent="-171450">
              <a:buFont typeface="Arial" panose="020B0604020202020204" pitchFamily="34" charset="0"/>
              <a:buChar char="•"/>
            </a:pPr>
            <a:r>
              <a:rPr lang="en-GB" dirty="0"/>
              <a:t>Loading parameters of CNN</a:t>
            </a:r>
          </a:p>
          <a:p>
            <a:pPr marL="171450" indent="-171450">
              <a:buFont typeface="Arial" panose="020B0604020202020204" pitchFamily="34" charset="0"/>
              <a:buChar char="•"/>
            </a:pPr>
            <a:r>
              <a:rPr lang="en-GB" dirty="0"/>
              <a:t>Pseudo-augmenting input images</a:t>
            </a:r>
          </a:p>
          <a:p>
            <a:pPr marL="171450" indent="-171450">
              <a:buFont typeface="Arial" panose="020B0604020202020204" pitchFamily="34" charset="0"/>
              <a:buChar char="•"/>
            </a:pPr>
            <a:r>
              <a:rPr lang="en-GB" dirty="0"/>
              <a:t>Inference of higher probability among eyes</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Memory is:</a:t>
            </a:r>
          </a:p>
          <a:p>
            <a:pPr marL="171450" indent="-171450">
              <a:buFont typeface="Arial" panose="020B0604020202020204" pitchFamily="34" charset="0"/>
              <a:buChar char="•"/>
            </a:pPr>
            <a:r>
              <a:rPr lang="en-GB" dirty="0"/>
              <a:t>Disk space for CNN params</a:t>
            </a:r>
          </a:p>
          <a:p>
            <a:pPr marL="171450" indent="-171450">
              <a:buFont typeface="Arial" panose="020B0604020202020204" pitchFamily="34" charset="0"/>
              <a:buChar char="•"/>
            </a:pPr>
            <a:r>
              <a:rPr lang="en-GB" dirty="0"/>
              <a:t>2 hidden layer neural networks in memory</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Our method has huge improvements in space and time efficiency. And also slight improvements in classification effectiveness.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12</a:t>
            </a:fld>
            <a:endParaRPr lang="en-GB"/>
          </a:p>
        </p:txBody>
      </p:sp>
    </p:spTree>
    <p:extLst>
      <p:ext uri="{BB962C8B-B14F-4D97-AF65-F5344CB8AC3E}">
        <p14:creationId xmlns:p14="http://schemas.microsoft.com/office/powerpoint/2010/main" val="3644250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Idea of transfer learning comes from the idea that many deep neural networks trained on natural images learn similar features: textures, corners, edges, colour blobs… etc. </a:t>
            </a:r>
          </a:p>
          <a:p>
            <a:endParaRPr lang="en-GB" dirty="0"/>
          </a:p>
          <a:p>
            <a:r>
              <a:rPr lang="en-GB" dirty="0"/>
              <a:t>2 types=&gt;</a:t>
            </a:r>
          </a:p>
          <a:p>
            <a:r>
              <a:rPr lang="en-GB" dirty="0"/>
              <a:t>Feature Extraction: Freeze the CNN and use it to extract features</a:t>
            </a:r>
          </a:p>
          <a:p>
            <a:r>
              <a:rPr lang="en-GB" dirty="0"/>
              <a:t>Fine Tuning: Freeze the former high level layers and fine tune the later layers</a:t>
            </a:r>
          </a:p>
          <a:p>
            <a:endParaRPr lang="en-GB" dirty="0"/>
          </a:p>
          <a:p>
            <a:endParaRPr lang="en-GB" dirty="0"/>
          </a:p>
          <a:p>
            <a:r>
              <a:rPr lang="en-GB" dirty="0"/>
              <a:t>Source problem: Severity assessment, Target Problem: Referral Assessment</a:t>
            </a:r>
          </a:p>
          <a:p>
            <a:endParaRPr lang="en-GB" dirty="0"/>
          </a:p>
          <a:p>
            <a:r>
              <a:rPr lang="en-GB" dirty="0"/>
              <a:t>Here we train a CNN of the same architecture to work with to assess severity of DR (five outputs in the decision layer instead of 2) we also use our previously mentioned improvements (data </a:t>
            </a:r>
            <a:r>
              <a:rPr lang="en-GB" dirty="0" err="1"/>
              <a:t>aug</a:t>
            </a:r>
            <a:r>
              <a:rPr lang="en-GB" dirty="0"/>
              <a:t>, multi-res ..etc)</a:t>
            </a:r>
          </a:p>
          <a:p>
            <a:endParaRPr lang="en-GB" dirty="0"/>
          </a:p>
          <a:p>
            <a:r>
              <a:rPr lang="en-GB" dirty="0"/>
              <a:t>Fine tuning is better. With RF</a:t>
            </a:r>
          </a:p>
        </p:txBody>
      </p:sp>
      <p:sp>
        <p:nvSpPr>
          <p:cNvPr id="4" name="Slide Number Placeholder 3"/>
          <p:cNvSpPr>
            <a:spLocks noGrp="1"/>
          </p:cNvSpPr>
          <p:nvPr>
            <p:ph type="sldNum" sz="quarter" idx="5"/>
          </p:nvPr>
        </p:nvSpPr>
        <p:spPr/>
        <p:txBody>
          <a:bodyPr/>
          <a:lstStyle/>
          <a:p>
            <a:fld id="{5EB41D8C-D68C-4D87-9D56-7F243B38E3DB}" type="slidenum">
              <a:rPr lang="en-GB" smtClean="0"/>
              <a:t>13</a:t>
            </a:fld>
            <a:endParaRPr lang="en-GB"/>
          </a:p>
        </p:txBody>
      </p:sp>
    </p:spTree>
    <p:extLst>
      <p:ext uri="{BB962C8B-B14F-4D97-AF65-F5344CB8AC3E}">
        <p14:creationId xmlns:p14="http://schemas.microsoft.com/office/powerpoint/2010/main" val="67549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left provide decision for each eye</a:t>
            </a:r>
          </a:p>
          <a:p>
            <a:r>
              <a:rPr lang="en-GB" dirty="0"/>
              <a:t>On the right provide decision based on both eyes. And out performs as you would imagine.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Same here: Fine tuning is better. With RF</a:t>
            </a:r>
          </a:p>
          <a:p>
            <a:r>
              <a:rPr lang="en-GB" dirty="0"/>
              <a:t>Although these results confirm that patient based is better than per image.</a:t>
            </a:r>
          </a:p>
        </p:txBody>
      </p:sp>
      <p:sp>
        <p:nvSpPr>
          <p:cNvPr id="4" name="Slide Number Placeholder 3"/>
          <p:cNvSpPr>
            <a:spLocks noGrp="1"/>
          </p:cNvSpPr>
          <p:nvPr>
            <p:ph type="sldNum" sz="quarter" idx="5"/>
          </p:nvPr>
        </p:nvSpPr>
        <p:spPr/>
        <p:txBody>
          <a:bodyPr/>
          <a:lstStyle/>
          <a:p>
            <a:fld id="{5EB41D8C-D68C-4D87-9D56-7F243B38E3DB}" type="slidenum">
              <a:rPr lang="en-GB" smtClean="0"/>
              <a:t>14</a:t>
            </a:fld>
            <a:endParaRPr lang="en-GB"/>
          </a:p>
        </p:txBody>
      </p:sp>
    </p:spTree>
    <p:extLst>
      <p:ext uri="{BB962C8B-B14F-4D97-AF65-F5344CB8AC3E}">
        <p14:creationId xmlns:p14="http://schemas.microsoft.com/office/powerpoint/2010/main" val="1552113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Computationally and implementational better. Ability to generalise well across datasets.</a:t>
            </a:r>
          </a:p>
          <a:p>
            <a:r>
              <a:rPr lang="en-GB" dirty="0"/>
              <a:t>Approach based on procedural rigorous scientific investigation</a:t>
            </a:r>
          </a:p>
          <a:p>
            <a:r>
              <a:rPr lang="en-GB" dirty="0"/>
              <a:t>Current best result for referral is 99% as achieved with 10 CNN ensemble, we get 98.2% with a single network.</a:t>
            </a:r>
          </a:p>
          <a:p>
            <a:r>
              <a:rPr lang="en-GB" dirty="0"/>
              <a:t>If thinking about deploying the solution in mobile or low power device to reach more areas ours is more efficient.</a:t>
            </a:r>
          </a:p>
          <a:p>
            <a:r>
              <a:rPr lang="en-GB" dirty="0"/>
              <a:t>Transfer Learning is novel aspect of the work</a:t>
            </a:r>
          </a:p>
          <a:p>
            <a:r>
              <a:rPr lang="en-GB" dirty="0"/>
              <a:t>Data-driven DR screening is state-of-the-art</a:t>
            </a:r>
          </a:p>
          <a:p>
            <a:r>
              <a:rPr lang="en-GB" dirty="0"/>
              <a:t>All results say it is possible to perform DR referral without relying of lesion detection</a:t>
            </a:r>
          </a:p>
          <a:p>
            <a:endParaRPr lang="en-GB" dirty="0"/>
          </a:p>
          <a:p>
            <a:r>
              <a:rPr lang="en-GB" dirty="0"/>
              <a:t>Future Work:</a:t>
            </a:r>
          </a:p>
          <a:p>
            <a:r>
              <a:rPr lang="en-GB" dirty="0"/>
              <a:t>Activation visualisation to better understand networks decision &amp; provide accountable screening procedure.</a:t>
            </a:r>
          </a:p>
          <a:p>
            <a:r>
              <a:rPr lang="en-GB" dirty="0"/>
              <a:t>Intensify investigations of models that trade of effectiveness and time/memory allowing us to </a:t>
            </a:r>
            <a:r>
              <a:rPr lang="en-GB" dirty="0" err="1"/>
              <a:t>embedd</a:t>
            </a:r>
            <a:r>
              <a:rPr lang="en-GB" dirty="0"/>
              <a:t> solution into portable retinal cameras</a:t>
            </a:r>
          </a:p>
        </p:txBody>
      </p:sp>
      <p:sp>
        <p:nvSpPr>
          <p:cNvPr id="4" name="Slide Number Placeholder 3"/>
          <p:cNvSpPr>
            <a:spLocks noGrp="1"/>
          </p:cNvSpPr>
          <p:nvPr>
            <p:ph type="sldNum" sz="quarter" idx="5"/>
          </p:nvPr>
        </p:nvSpPr>
        <p:spPr/>
        <p:txBody>
          <a:bodyPr/>
          <a:lstStyle/>
          <a:p>
            <a:fld id="{5EB41D8C-D68C-4D87-9D56-7F243B38E3DB}" type="slidenum">
              <a:rPr lang="en-GB" smtClean="0"/>
              <a:t>15</a:t>
            </a:fld>
            <a:endParaRPr lang="en-GB"/>
          </a:p>
        </p:txBody>
      </p:sp>
    </p:spTree>
    <p:extLst>
      <p:ext uri="{BB962C8B-B14F-4D97-AF65-F5344CB8AC3E}">
        <p14:creationId xmlns:p14="http://schemas.microsoft.com/office/powerpoint/2010/main" val="277366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current methods</a:t>
            </a:r>
          </a:p>
        </p:txBody>
      </p:sp>
      <p:sp>
        <p:nvSpPr>
          <p:cNvPr id="4" name="Slide Number Placeholder 3"/>
          <p:cNvSpPr>
            <a:spLocks noGrp="1"/>
          </p:cNvSpPr>
          <p:nvPr>
            <p:ph type="sldNum" sz="quarter" idx="5"/>
          </p:nvPr>
        </p:nvSpPr>
        <p:spPr/>
        <p:txBody>
          <a:bodyPr/>
          <a:lstStyle/>
          <a:p>
            <a:fld id="{5EB41D8C-D68C-4D87-9D56-7F243B38E3DB}" type="slidenum">
              <a:rPr lang="en-GB" smtClean="0"/>
              <a:t>3</a:t>
            </a:fld>
            <a:endParaRPr lang="en-GB"/>
          </a:p>
        </p:txBody>
      </p:sp>
    </p:spTree>
    <p:extLst>
      <p:ext uri="{BB962C8B-B14F-4D97-AF65-F5344CB8AC3E}">
        <p14:creationId xmlns:p14="http://schemas.microsoft.com/office/powerpoint/2010/main" val="208278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 level over the solution architecture and a brief description of convolutional neural networks</a:t>
            </a:r>
          </a:p>
          <a:p>
            <a:r>
              <a:rPr lang="en-GB" dirty="0">
                <a:hlinkClick r:id="rId3"/>
              </a:rPr>
              <a:t>https://medium.com/@RaghavPrabhu/understanding-of-convolutional-neural-network-cnn-deep-learning-99760835f148</a:t>
            </a:r>
            <a:endParaRPr lang="en-GB" dirty="0"/>
          </a:p>
          <a:p>
            <a:r>
              <a:rPr lang="en-GB" dirty="0"/>
              <a:t>Architecture</a:t>
            </a:r>
            <a:r>
              <a:rPr lang="en-GB" baseline="0" dirty="0"/>
              <a:t> resembles VGG-16 in terms of arrangement of pooling and conv layers. Whereas the fully-connected stage is more inspired by the </a:t>
            </a:r>
            <a:r>
              <a:rPr lang="en-GB" baseline="0" dirty="0" err="1"/>
              <a:t>o_O</a:t>
            </a:r>
            <a:r>
              <a:rPr lang="en-GB" baseline="0" dirty="0"/>
              <a:t> solution.</a:t>
            </a:r>
          </a:p>
          <a:p>
            <a:endParaRPr lang="en-GB" sz="1200" dirty="0"/>
          </a:p>
          <a:p>
            <a:r>
              <a:rPr lang="en-GB" sz="1200" dirty="0"/>
              <a:t>Modelled the problem as a classification rather than a regression. Referral rather than severity</a:t>
            </a:r>
            <a:endParaRPr lang="en-GB" baseline="0" dirty="0"/>
          </a:p>
          <a:p>
            <a:endParaRPr lang="en-GB" baseline="0" dirty="0"/>
          </a:p>
          <a:p>
            <a:r>
              <a:rPr lang="en-GB" baseline="0" dirty="0"/>
              <a:t>Convolutional layer neurons/filters convolve over input. Then after element wise multiplication with the receptive field the result is summed and outputted to a feature/activation map. Also the output is passed through the activation function (Leaky </a:t>
            </a:r>
            <a:r>
              <a:rPr lang="en-GB" baseline="0" dirty="0" err="1"/>
              <a:t>ReLU</a:t>
            </a:r>
            <a:r>
              <a:rPr lang="en-GB" baseline="0" dirty="0"/>
              <a:t>)</a:t>
            </a:r>
          </a:p>
          <a:p>
            <a:endParaRPr lang="en-GB" baseline="0" dirty="0"/>
          </a:p>
          <a:p>
            <a:r>
              <a:rPr lang="en-GB" baseline="0" dirty="0"/>
              <a:t>Strides can be applied to reduce the dimensionality of the input.</a:t>
            </a:r>
          </a:p>
          <a:p>
            <a:endParaRPr lang="en-GB" baseline="0" dirty="0"/>
          </a:p>
          <a:p>
            <a:r>
              <a:rPr lang="en-GB" baseline="0" dirty="0"/>
              <a:t>Pooling layers merge neighbouring features into one. (</a:t>
            </a:r>
            <a:r>
              <a:rPr lang="en-GB" baseline="0" dirty="0" err="1"/>
              <a:t>Downsampling</a:t>
            </a:r>
            <a:r>
              <a:rPr lang="en-GB" baseline="0" dirty="0"/>
              <a:t>)</a:t>
            </a:r>
          </a:p>
          <a:p>
            <a:endParaRPr lang="en-GB" baseline="0" dirty="0"/>
          </a:p>
          <a:p>
            <a:endParaRPr lang="en-GB" baseline="0" dirty="0"/>
          </a:p>
          <a:p>
            <a:pPr marL="285750" indent="-285750">
              <a:buFont typeface="Arial" panose="020B0604020202020204" pitchFamily="34" charset="0"/>
              <a:buChar char="•"/>
            </a:pPr>
            <a:r>
              <a:rPr lang="en-GB" sz="1200" dirty="0"/>
              <a:t>Very small receptive field (3 X 3) </a:t>
            </a:r>
          </a:p>
          <a:p>
            <a:pPr marL="285750" indent="-285750">
              <a:buFont typeface="Arial" panose="020B0604020202020204" pitchFamily="34" charset="0"/>
              <a:buChar char="•"/>
            </a:pPr>
            <a:r>
              <a:rPr lang="en-GB" sz="1200" dirty="0"/>
              <a:t>Pooling layers separate 2 or 3 convolutional layers</a:t>
            </a:r>
          </a:p>
          <a:p>
            <a:pPr marL="285750" indent="-285750">
              <a:buFont typeface="Arial" panose="020B0604020202020204" pitchFamily="34" charset="0"/>
              <a:buChar char="•"/>
            </a:pPr>
            <a:r>
              <a:rPr lang="en-GB" sz="1200" dirty="0"/>
              <a:t>Convolutional layers start at 32 filters and double after each pooling layer</a:t>
            </a:r>
          </a:p>
          <a:p>
            <a:pPr marL="285750" indent="-285750">
              <a:buFont typeface="Arial" panose="020B0604020202020204" pitchFamily="34" charset="0"/>
              <a:buChar char="•"/>
            </a:pPr>
            <a:r>
              <a:rPr lang="en-GB" sz="1200" dirty="0"/>
              <a:t>Stride in 1</a:t>
            </a:r>
            <a:r>
              <a:rPr lang="en-GB" sz="1200" baseline="30000" dirty="0"/>
              <a:t>st</a:t>
            </a:r>
            <a:r>
              <a:rPr lang="en-GB" sz="1200" dirty="0"/>
              <a:t> &amp; 3</a:t>
            </a:r>
            <a:r>
              <a:rPr lang="en-GB" sz="1200" baseline="30000" dirty="0"/>
              <a:t>rd</a:t>
            </a:r>
            <a:r>
              <a:rPr lang="en-GB" sz="1200" dirty="0"/>
              <a:t> convolutional layers</a:t>
            </a:r>
          </a:p>
          <a:p>
            <a:pPr marL="285750" indent="-285750">
              <a:buFont typeface="Arial" panose="020B0604020202020204" pitchFamily="34" charset="0"/>
              <a:buChar char="•"/>
            </a:pPr>
            <a:r>
              <a:rPr lang="en-GB" sz="1200" dirty="0"/>
              <a:t>Leaky RELU </a:t>
            </a:r>
            <a:r>
              <a:rPr lang="en-GB" sz="1100" dirty="0">
                <a:solidFill>
                  <a:srgbClr val="FF0000"/>
                </a:solidFill>
              </a:rPr>
              <a:t>(accelerates the convergence of the gradient in comparison with conventional activation functions)</a:t>
            </a:r>
          </a:p>
          <a:p>
            <a:endParaRPr lang="en-GB" baseline="0" dirty="0"/>
          </a:p>
          <a:p>
            <a:endParaRPr lang="en-GB" baseline="0" dirty="0"/>
          </a:p>
          <a:p>
            <a:r>
              <a:rPr lang="en-GB" baseline="0" dirty="0"/>
              <a:t>The 1024 units of the hidden dense layers employ dropout with a probability of 0.5. (Dropout tries to prevent a model overfitting)</a:t>
            </a: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4</a:t>
            </a:fld>
            <a:endParaRPr lang="en-GB"/>
          </a:p>
        </p:txBody>
      </p:sp>
    </p:spTree>
    <p:extLst>
      <p:ext uri="{BB962C8B-B14F-4D97-AF65-F5344CB8AC3E}">
        <p14:creationId xmlns:p14="http://schemas.microsoft.com/office/powerpoint/2010/main" val="408046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Gradient of loss function got via backpropagation. How we use that to adjust the weights is the choice. Accelerates GD by accumulating a velocity in the direction of the downward gradient. Accelerates convergence in areas of low curvature. Nesterov momentum computes a partial update to the position allowing for a more responsible stable change in velocity.</a:t>
            </a:r>
          </a:p>
          <a:p>
            <a:endParaRPr lang="en-GB" dirty="0"/>
          </a:p>
          <a:p>
            <a:r>
              <a:rPr lang="en-GB" dirty="0"/>
              <a:t>L2 regularisation (ridge regression):  Is to help prevent overfitting. Adds the squared magnitude of the weight to the loss function. Penalising the weights of the nodes more. + 0.0005 * sum(weights^2)</a:t>
            </a:r>
          </a:p>
          <a:p>
            <a:endParaRPr lang="en-GB" dirty="0"/>
          </a:p>
          <a:p>
            <a:r>
              <a:rPr lang="en-GB" dirty="0"/>
              <a:t>For the loss function cross entropy is used because the problem is a (binary) classification not a regression (for which mean squared error would be used).</a:t>
            </a:r>
            <a:br>
              <a:rPr lang="en-GB" dirty="0"/>
            </a:br>
            <a:r>
              <a:rPr lang="en-GB" dirty="0"/>
              <a:t>“</a:t>
            </a:r>
            <a:r>
              <a:rPr lang="en-GB" sz="1200" b="0" i="0" kern="1200" dirty="0">
                <a:solidFill>
                  <a:schemeClr val="tx1"/>
                </a:solidFill>
                <a:effectLst/>
                <a:latin typeface="+mn-lt"/>
                <a:ea typeface="+mn-ea"/>
                <a:cs typeface="+mn-cs"/>
              </a:rPr>
              <a:t>seek a set of model weights that minimize the difference between the model’s predicted probability distribution given the dataset and the distribution of probabilities in the training dataset. This is called the cross-entropy.”</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Binary CE = -</a:t>
            </a:r>
            <a:r>
              <a:rPr lang="en-GB" sz="1200" b="0" i="0" kern="1200" baseline="0" dirty="0">
                <a:solidFill>
                  <a:schemeClr val="tx1"/>
                </a:solidFill>
                <a:effectLst/>
                <a:latin typeface="+mn-lt"/>
                <a:ea typeface="+mn-ea"/>
                <a:cs typeface="+mn-cs"/>
              </a:rPr>
              <a:t> </a:t>
            </a:r>
            <a:r>
              <a:rPr lang="en-GB" sz="1200" b="0" i="0" kern="1200" baseline="0" dirty="0" err="1">
                <a:solidFill>
                  <a:schemeClr val="tx1"/>
                </a:solidFill>
                <a:effectLst/>
                <a:latin typeface="+mn-lt"/>
                <a:ea typeface="+mn-ea"/>
                <a:cs typeface="+mn-cs"/>
              </a:rPr>
              <a:t>ylog</a:t>
            </a:r>
            <a:r>
              <a:rPr lang="en-GB" sz="1200" b="0" i="0" kern="1200" baseline="0" dirty="0">
                <a:solidFill>
                  <a:schemeClr val="tx1"/>
                </a:solidFill>
                <a:effectLst/>
                <a:latin typeface="+mn-lt"/>
                <a:ea typeface="+mn-ea"/>
                <a:cs typeface="+mn-cs"/>
              </a:rPr>
              <a:t>(p) + (1-y)log(1-p)</a:t>
            </a:r>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5</a:t>
            </a:fld>
            <a:endParaRPr lang="en-GB"/>
          </a:p>
        </p:txBody>
      </p:sp>
    </p:spTree>
    <p:extLst>
      <p:ext uri="{BB962C8B-B14F-4D97-AF65-F5344CB8AC3E}">
        <p14:creationId xmlns:p14="http://schemas.microsoft.com/office/powerpoint/2010/main" val="141902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Operations/</a:t>
            </a:r>
            <a:r>
              <a:rPr lang="en-GB" dirty="0" err="1"/>
              <a:t>perurbations</a:t>
            </a:r>
            <a:r>
              <a:rPr lang="en-GB" dirty="0"/>
              <a:t> performed before submission to the network. Operations</a:t>
            </a:r>
            <a:r>
              <a:rPr lang="en-GB" baseline="0" dirty="0"/>
              <a:t> are done by choosing a random variable from a range for each operation. Example: between 0-360 for rotations, translations between 40 and -40. # of perturbed versions of each class depend on the balance weights of that class that is inversely proportional to the number of images(inputs) for each class.</a:t>
            </a:r>
          </a:p>
          <a:p>
            <a:endParaRPr lang="en-GB" baseline="0" dirty="0"/>
          </a:p>
          <a:p>
            <a:r>
              <a:rPr lang="en-GB" baseline="0" dirty="0" err="1"/>
              <a:t>Pertubations</a:t>
            </a:r>
            <a:endParaRPr lang="en-GB" baseline="0" dirty="0"/>
          </a:p>
          <a:p>
            <a:pPr marL="742950" lvl="1" indent="-285750">
              <a:spcAft>
                <a:spcPts val="600"/>
              </a:spcAft>
              <a:buFont typeface="Arial" panose="020B0604020202020204" pitchFamily="34" charset="0"/>
              <a:buChar char="•"/>
            </a:pPr>
            <a:r>
              <a:rPr lang="en-GB" dirty="0"/>
              <a:t>Geometric (Zoom, rotations, cropping.. etc)</a:t>
            </a:r>
          </a:p>
          <a:p>
            <a:pPr marL="742950" lvl="1" indent="-285750">
              <a:spcAft>
                <a:spcPts val="600"/>
              </a:spcAft>
              <a:buFont typeface="Arial" panose="020B0604020202020204" pitchFamily="34" charset="0"/>
              <a:buChar char="•"/>
            </a:pPr>
            <a:r>
              <a:rPr lang="en-GB" dirty="0"/>
              <a:t>Photometric (Contrast enhancements, </a:t>
            </a:r>
            <a:r>
              <a:rPr lang="en-GB" dirty="0">
                <a:solidFill>
                  <a:srgbClr val="FF0000"/>
                </a:solidFill>
              </a:rPr>
              <a:t>histogram equalisations</a:t>
            </a:r>
            <a:r>
              <a:rPr lang="en-GB" dirty="0"/>
              <a:t>)</a:t>
            </a:r>
          </a:p>
          <a:p>
            <a:r>
              <a:rPr lang="en-GB" dirty="0"/>
              <a:t>Keep classes balanced while inflating training set. Proportions the same because augmentations applied to all images.</a:t>
            </a:r>
          </a:p>
        </p:txBody>
      </p:sp>
      <p:sp>
        <p:nvSpPr>
          <p:cNvPr id="4" name="Slide Number Placeholder 3"/>
          <p:cNvSpPr>
            <a:spLocks noGrp="1"/>
          </p:cNvSpPr>
          <p:nvPr>
            <p:ph type="sldNum" sz="quarter" idx="10"/>
          </p:nvPr>
        </p:nvSpPr>
        <p:spPr/>
        <p:txBody>
          <a:bodyPr/>
          <a:lstStyle/>
          <a:p>
            <a:fld id="{5EB41D8C-D68C-4D87-9D56-7F243B38E3DB}" type="slidenum">
              <a:rPr lang="en-GB" smtClean="0"/>
              <a:t>6</a:t>
            </a:fld>
            <a:endParaRPr lang="en-GB"/>
          </a:p>
        </p:txBody>
      </p:sp>
    </p:spTree>
    <p:extLst>
      <p:ext uri="{BB962C8B-B14F-4D97-AF65-F5344CB8AC3E}">
        <p14:creationId xmlns:p14="http://schemas.microsoft.com/office/powerpoint/2010/main" val="2188450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Training simplified versions of the CNN that require less training samples and then using learned parameters as a starting point for the next stages</a:t>
            </a:r>
          </a:p>
        </p:txBody>
      </p:sp>
      <p:sp>
        <p:nvSpPr>
          <p:cNvPr id="4" name="Slide Number Placeholder 3"/>
          <p:cNvSpPr>
            <a:spLocks noGrp="1"/>
          </p:cNvSpPr>
          <p:nvPr>
            <p:ph type="sldNum" sz="quarter" idx="5"/>
          </p:nvPr>
        </p:nvSpPr>
        <p:spPr/>
        <p:txBody>
          <a:bodyPr/>
          <a:lstStyle/>
          <a:p>
            <a:fld id="{5EB41D8C-D68C-4D87-9D56-7F243B38E3DB}" type="slidenum">
              <a:rPr lang="en-GB" smtClean="0"/>
              <a:t>7</a:t>
            </a:fld>
            <a:endParaRPr lang="en-GB"/>
          </a:p>
        </p:txBody>
      </p:sp>
    </p:spTree>
    <p:extLst>
      <p:ext uri="{BB962C8B-B14F-4D97-AF65-F5344CB8AC3E}">
        <p14:creationId xmlns:p14="http://schemas.microsoft.com/office/powerpoint/2010/main" val="4238159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p>
          <a:p>
            <a:endParaRPr lang="en-GB" baseline="0" dirty="0"/>
          </a:p>
          <a:p>
            <a:r>
              <a:rPr lang="en-GB" baseline="0" dirty="0"/>
              <a:t>Extract features in last pooling layer of CNN</a:t>
            </a:r>
            <a:endParaRPr lang="en-GB" dirty="0"/>
          </a:p>
        </p:txBody>
      </p:sp>
      <p:sp>
        <p:nvSpPr>
          <p:cNvPr id="4" name="Slide Number Placeholder 3"/>
          <p:cNvSpPr>
            <a:spLocks noGrp="1"/>
          </p:cNvSpPr>
          <p:nvPr>
            <p:ph type="sldNum" sz="quarter" idx="10"/>
          </p:nvPr>
        </p:nvSpPr>
        <p:spPr/>
        <p:txBody>
          <a:bodyPr/>
          <a:lstStyle/>
          <a:p>
            <a:fld id="{5EB41D8C-D68C-4D87-9D56-7F243B38E3DB}" type="slidenum">
              <a:rPr lang="en-GB" smtClean="0"/>
              <a:t>8</a:t>
            </a:fld>
            <a:endParaRPr lang="en-GB"/>
          </a:p>
        </p:txBody>
      </p:sp>
    </p:spTree>
    <p:extLst>
      <p:ext uri="{BB962C8B-B14F-4D97-AF65-F5344CB8AC3E}">
        <p14:creationId xmlns:p14="http://schemas.microsoft.com/office/powerpoint/2010/main" val="3162098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Datasets collected at different times, in different hospitals and with different cameras.</a:t>
            </a:r>
          </a:p>
          <a:p>
            <a:endParaRPr lang="en-GB" dirty="0"/>
          </a:p>
          <a:p>
            <a:r>
              <a:rPr lang="en-GB" dirty="0"/>
              <a:t>Reiterate data augmentation was needed because number of parameters much higher than the number of available training images.</a:t>
            </a:r>
          </a:p>
          <a:p>
            <a:endParaRPr lang="en-GB" dirty="0"/>
          </a:p>
          <a:p>
            <a:r>
              <a:rPr lang="en-GB" dirty="0"/>
              <a:t>CV is balanced by class (stratified CV).</a:t>
            </a:r>
          </a:p>
          <a:p>
            <a:endParaRPr lang="en-GB" dirty="0"/>
          </a:p>
          <a:p>
            <a:endParaRPr lang="en-GB" dirty="0"/>
          </a:p>
          <a:p>
            <a:r>
              <a:rPr lang="en-GB" dirty="0"/>
              <a:t>Messidor-2: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rPr>
              <a:t>Graded by specialists according to ICDR severity scale.</a:t>
            </a:r>
          </a:p>
          <a:p>
            <a:endParaRPr lang="en-GB" dirty="0"/>
          </a:p>
          <a:p>
            <a:r>
              <a:rPr lang="en-GB" dirty="0"/>
              <a:t>DR2: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rPr>
              <a:t>Referral labels provided for 435 by experts</a:t>
            </a:r>
          </a:p>
          <a:p>
            <a:endParaRPr lang="en-GB" dirty="0"/>
          </a:p>
          <a:p>
            <a:endParaRPr lang="en-GB" dirty="0"/>
          </a:p>
          <a:p>
            <a:r>
              <a:rPr lang="en-GB" dirty="0" err="1"/>
              <a:t>EyePACS</a:t>
            </a:r>
            <a:r>
              <a:rPr lang="en-GB" dirty="0"/>
              <a:t>:</a:t>
            </a:r>
          </a:p>
          <a:p>
            <a:pPr marL="742950" lvl="1" indent="-285750">
              <a:spcAft>
                <a:spcPts val="600"/>
              </a:spcAft>
              <a:buFont typeface="Arial" panose="020B0604020202020204" pitchFamily="34" charset="0"/>
              <a:buChar char="•"/>
            </a:pPr>
            <a:r>
              <a:rPr lang="en-GB" sz="1400" dirty="0">
                <a:solidFill>
                  <a:srgbClr val="FF0000"/>
                </a:solidFill>
              </a:rPr>
              <a:t>35,126 for images training &amp; 53,576 for testing</a:t>
            </a:r>
          </a:p>
          <a:p>
            <a:pPr marL="742950" lvl="1" indent="-285750">
              <a:spcAft>
                <a:spcPts val="600"/>
              </a:spcAft>
              <a:buFont typeface="Arial" panose="020B0604020202020204" pitchFamily="34" charset="0"/>
              <a:buChar char="•"/>
            </a:pPr>
            <a:r>
              <a:rPr lang="en-GB" sz="1400" dirty="0">
                <a:solidFill>
                  <a:srgbClr val="FF0000"/>
                </a:solidFill>
              </a:rPr>
              <a:t>Size ranges from 320 x 211 to 5184 x 3456 pixels</a:t>
            </a:r>
          </a:p>
          <a:p>
            <a:pPr marL="742950" lvl="1" indent="-285750">
              <a:spcAft>
                <a:spcPts val="600"/>
              </a:spcAft>
              <a:buFont typeface="Arial" panose="020B0604020202020204" pitchFamily="34" charset="0"/>
              <a:buChar char="•"/>
            </a:pPr>
            <a:r>
              <a:rPr lang="en-GB" sz="1400" dirty="0">
                <a:solidFill>
                  <a:srgbClr val="FF0000"/>
                </a:solidFill>
              </a:rPr>
              <a:t>Includes both left and right eyes graded by severity</a:t>
            </a:r>
          </a:p>
          <a:p>
            <a:pPr marL="742950" lvl="1" indent="-285750">
              <a:spcAft>
                <a:spcPts val="600"/>
              </a:spcAft>
              <a:buFont typeface="Arial" panose="020B0604020202020204" pitchFamily="34" charset="0"/>
              <a:buChar char="•"/>
            </a:pPr>
            <a:r>
              <a:rPr lang="en-GB" sz="1400" dirty="0">
                <a:solidFill>
                  <a:srgbClr val="FF0000"/>
                </a:solidFill>
              </a:rPr>
              <a:t>Converted labels from Severity to Referral Necessity</a:t>
            </a: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9</a:t>
            </a:fld>
            <a:endParaRPr lang="en-GB"/>
          </a:p>
        </p:txBody>
      </p:sp>
    </p:spTree>
    <p:extLst>
      <p:ext uri="{BB962C8B-B14F-4D97-AF65-F5344CB8AC3E}">
        <p14:creationId xmlns:p14="http://schemas.microsoft.com/office/powerpoint/2010/main" val="420657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Comparison of progressive improvements. On </a:t>
            </a:r>
            <a:r>
              <a:rPr lang="en-GB" sz="1200" b="1" i="0" kern="1200" dirty="0">
                <a:solidFill>
                  <a:schemeClr val="tx1"/>
                </a:solidFill>
                <a:effectLst/>
                <a:latin typeface="+mn-lt"/>
                <a:ea typeface="+mn-ea"/>
                <a:cs typeface="+mn-cs"/>
              </a:rPr>
              <a:t>receiver operating characteristic curve</a:t>
            </a:r>
            <a:endParaRPr lang="en-GB" dirty="0"/>
          </a:p>
          <a:p>
            <a:r>
              <a:rPr lang="en-GB" baseline="0" dirty="0"/>
              <a:t>Please note </a:t>
            </a:r>
            <a:r>
              <a:rPr lang="en-GB" baseline="0" dirty="0" err="1"/>
              <a:t>o_O</a:t>
            </a:r>
            <a:r>
              <a:rPr lang="en-GB" baseline="0" dirty="0"/>
              <a:t> is better but it an ensemble of six classifiers. Ours is one better expert classifier.</a:t>
            </a:r>
          </a:p>
          <a:p>
            <a:r>
              <a:rPr lang="en-GB" dirty="0"/>
              <a:t>And this is on the Kaggle dataset. Next slide we see that our one does better for cross-dataset validation, which is more realistic of the real world because the different dataset have very different acquisition conditions and it shows our algorithm generalises well to new data.</a:t>
            </a:r>
          </a:p>
        </p:txBody>
      </p:sp>
      <p:sp>
        <p:nvSpPr>
          <p:cNvPr id="4" name="Slide Number Placeholder 3"/>
          <p:cNvSpPr>
            <a:spLocks noGrp="1"/>
          </p:cNvSpPr>
          <p:nvPr>
            <p:ph type="sldNum" sz="quarter" idx="10"/>
          </p:nvPr>
        </p:nvSpPr>
        <p:spPr/>
        <p:txBody>
          <a:bodyPr/>
          <a:lstStyle/>
          <a:p>
            <a:fld id="{5EB41D8C-D68C-4D87-9D56-7F243B38E3DB}" type="slidenum">
              <a:rPr lang="en-GB" smtClean="0"/>
              <a:t>10</a:t>
            </a:fld>
            <a:endParaRPr lang="en-GB"/>
          </a:p>
        </p:txBody>
      </p:sp>
    </p:spTree>
    <p:extLst>
      <p:ext uri="{BB962C8B-B14F-4D97-AF65-F5344CB8AC3E}">
        <p14:creationId xmlns:p14="http://schemas.microsoft.com/office/powerpoint/2010/main" val="32042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F8F-1574-4414-99A2-D994ED7A2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C84629-6A53-466E-B419-66E0E8583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551CA2-4534-48C7-9C6F-2B0AFCFD553C}"/>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614170C7-865C-4528-A81C-477AF166C4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5E5CF-0FCF-4475-8C2F-C9436F8DDC3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66598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2DD5-5D92-4037-A5AD-F1CFF32355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B233F5-DB94-401C-9AF7-A401CA2E7D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AB70A-65AB-4E57-AC26-DCEB805547B9}"/>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B06EDCE0-62FC-439D-99A6-09A81E9D03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455BC1-9786-4FAB-BE41-8C3FA301401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8968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EAD69-5C6D-4500-B27C-F6B775372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088AF4-6D68-4DE6-89E2-02AD045EE5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0D43A7-17C2-4FB7-85F9-A820F890C011}"/>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ED613F86-3071-445A-B783-D203777F32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045A46-DF07-4AC7-A86B-EE7FB3BB562B}"/>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4423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229E-4032-4ABD-A5E6-92F17DA689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8B26B7-C68E-4C6E-B835-9749F0BD66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43D9D-E094-4AFE-86C3-220C8F911321}"/>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13D36AC7-BAB4-4126-A76D-9E21F407C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AB1B6-96B9-4118-8D27-9535650FD27D}"/>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056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533-12DF-473A-BBB0-D144CDAC7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E30C3-EDE9-47FA-A774-F8632C98E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2F410-0407-40EB-9185-4470B5CF9109}"/>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18DC6B83-3934-4C48-9EFA-49F3A99CE9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F97B68-4A04-4758-A46E-8D2D844541FA}"/>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0735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B191-BB77-4F9E-8173-F18412815C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B52F27-6AF2-4F0B-B188-9CC7042737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0879D1-0A4D-4E1A-B3AB-6D17F23FD2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871DF7-168B-46DF-BA50-80EA0C840B0B}"/>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6" name="Footer Placeholder 5">
            <a:extLst>
              <a:ext uri="{FF2B5EF4-FFF2-40B4-BE49-F238E27FC236}">
                <a16:creationId xmlns:a16="http://schemas.microsoft.com/office/drawing/2014/main" id="{247CFF46-C1DB-486F-A306-78B5C9022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87743-CD01-4B7C-A1AF-D010EA0B9ED1}"/>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707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6855-E60B-44DB-A0D0-125AC5A2D6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68A3F5-3D5E-4F07-BA4E-F7980210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D7FF1D-85BB-48FF-9D99-739D744A0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341BA-A3A0-48D0-91F4-A53B1BB83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AA5CB7-4347-45BC-9B16-DECDD45061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B71E9D-DC6C-478C-80AC-7D265140797D}"/>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8" name="Footer Placeholder 7">
            <a:extLst>
              <a:ext uri="{FF2B5EF4-FFF2-40B4-BE49-F238E27FC236}">
                <a16:creationId xmlns:a16="http://schemas.microsoft.com/office/drawing/2014/main" id="{D3E075DD-6B8A-4A74-82EC-863E96D630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618B39-EE78-4C34-AF35-4DB5ED72EC33}"/>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02330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95B6-CA94-45B4-A2DE-0A30B50731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E5D572-235F-4B78-BCBB-8B68DED05878}"/>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4" name="Footer Placeholder 3">
            <a:extLst>
              <a:ext uri="{FF2B5EF4-FFF2-40B4-BE49-F238E27FC236}">
                <a16:creationId xmlns:a16="http://schemas.microsoft.com/office/drawing/2014/main" id="{012F4CF0-6064-4844-BF96-0EE832906A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8B4C39-6572-4D00-84BD-B483A32C0FE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25834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B8839-5C57-4E0A-882B-D310407BF02E}"/>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3" name="Footer Placeholder 2">
            <a:extLst>
              <a:ext uri="{FF2B5EF4-FFF2-40B4-BE49-F238E27FC236}">
                <a16:creationId xmlns:a16="http://schemas.microsoft.com/office/drawing/2014/main" id="{198455B0-F8FB-4E0E-9DA3-7F674E1E61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3D9FBA-AEF1-415B-A2B3-FD3554E03CE0}"/>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5822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8B40-5DEF-43BD-A9D6-E1D05CCA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FE2852-1E4D-4EA5-A68B-8B5CD26BD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DB760-7FA9-48B3-83CD-BE2A38A22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F10C89-FF52-48C7-BD9F-85F9A3A4D5E4}"/>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6" name="Footer Placeholder 5">
            <a:extLst>
              <a:ext uri="{FF2B5EF4-FFF2-40B4-BE49-F238E27FC236}">
                <a16:creationId xmlns:a16="http://schemas.microsoft.com/office/drawing/2014/main" id="{887A06F2-7502-4F5E-B984-06F6EC9EE8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72CD31-2D2E-44BE-BC11-67F58EE84F9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6775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7E33-862E-44E0-AFD4-C7A5E577C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F4C804-98F2-4053-A300-0B939396E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CB716F-5BD9-4DBC-AAA3-2219525B8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564C7-F309-490E-A8AE-297535F1527C}"/>
              </a:ext>
            </a:extLst>
          </p:cNvPr>
          <p:cNvSpPr>
            <a:spLocks noGrp="1"/>
          </p:cNvSpPr>
          <p:nvPr>
            <p:ph type="dt" sz="half" idx="10"/>
          </p:nvPr>
        </p:nvSpPr>
        <p:spPr/>
        <p:txBody>
          <a:bodyPr/>
          <a:lstStyle/>
          <a:p>
            <a:fld id="{A3ACD417-9FA5-4093-9E64-8EEA39F65FF1}" type="datetimeFigureOut">
              <a:rPr lang="en-GB" smtClean="0"/>
              <a:t>01/03/2020</a:t>
            </a:fld>
            <a:endParaRPr lang="en-GB"/>
          </a:p>
        </p:txBody>
      </p:sp>
      <p:sp>
        <p:nvSpPr>
          <p:cNvPr id="6" name="Footer Placeholder 5">
            <a:extLst>
              <a:ext uri="{FF2B5EF4-FFF2-40B4-BE49-F238E27FC236}">
                <a16:creationId xmlns:a16="http://schemas.microsoft.com/office/drawing/2014/main" id="{B01D4F04-86CB-4303-944F-68965408E6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03F683-56AD-4F85-ACC8-E85A13502EBF}"/>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18962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accent3">
                <a:lumMod val="0"/>
                <a:lumOff val="100000"/>
              </a:schemeClr>
            </a:gs>
            <a:gs pos="0">
              <a:schemeClr val="tx2"/>
            </a:gs>
          </a:gsLst>
          <a:lin ang="60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491E1-57C8-4171-B8CD-3EFC4D93B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658F08-5796-429C-BCC8-E2B681FAF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1BB22-6D74-4676-8977-3208B975A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CD417-9FA5-4093-9E64-8EEA39F65FF1}" type="datetimeFigureOut">
              <a:rPr lang="en-GB" smtClean="0"/>
              <a:t>01/03/2020</a:t>
            </a:fld>
            <a:endParaRPr lang="en-GB"/>
          </a:p>
        </p:txBody>
      </p:sp>
      <p:sp>
        <p:nvSpPr>
          <p:cNvPr id="5" name="Footer Placeholder 4">
            <a:extLst>
              <a:ext uri="{FF2B5EF4-FFF2-40B4-BE49-F238E27FC236}">
                <a16:creationId xmlns:a16="http://schemas.microsoft.com/office/drawing/2014/main" id="{D113DC54-DB0A-47F3-98C5-2F384C92D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DDDB4A-668F-42EB-94A9-DDC304BEE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1D4C-57BC-44AA-8EE8-2F38FF88A301}" type="slidenum">
              <a:rPr lang="en-GB" smtClean="0"/>
              <a:t>‹#›</a:t>
            </a:fld>
            <a:endParaRPr lang="en-GB"/>
          </a:p>
        </p:txBody>
      </p:sp>
    </p:spTree>
    <p:extLst>
      <p:ext uri="{BB962C8B-B14F-4D97-AF65-F5344CB8AC3E}">
        <p14:creationId xmlns:p14="http://schemas.microsoft.com/office/powerpoint/2010/main" val="171369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0.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A69-3BDD-4BB5-8ACD-03EFB3ADCC6B}"/>
              </a:ext>
            </a:extLst>
          </p:cNvPr>
          <p:cNvSpPr>
            <a:spLocks noGrp="1"/>
          </p:cNvSpPr>
          <p:nvPr>
            <p:ph type="ctrTitle"/>
          </p:nvPr>
        </p:nvSpPr>
        <p:spPr>
          <a:xfrm>
            <a:off x="1524000" y="1924468"/>
            <a:ext cx="9144000" cy="2387600"/>
          </a:xfrm>
        </p:spPr>
        <p:txBody>
          <a:bodyPr>
            <a:normAutofit fontScale="90000"/>
          </a:bodyPr>
          <a:lstStyle/>
          <a:p>
            <a:r>
              <a:rPr lang="en-GB" b="1" dirty="0"/>
              <a:t>A data-driven approach to referable diabetic retinopathy detection</a:t>
            </a:r>
          </a:p>
        </p:txBody>
      </p:sp>
      <p:sp>
        <p:nvSpPr>
          <p:cNvPr id="4" name="TextBox 3">
            <a:extLst>
              <a:ext uri="{FF2B5EF4-FFF2-40B4-BE49-F238E27FC236}">
                <a16:creationId xmlns:a16="http://schemas.microsoft.com/office/drawing/2014/main" id="{88510378-5299-4368-9F86-798735D225FE}"/>
              </a:ext>
            </a:extLst>
          </p:cNvPr>
          <p:cNvSpPr txBox="1"/>
          <p:nvPr/>
        </p:nvSpPr>
        <p:spPr>
          <a:xfrm>
            <a:off x="258932" y="6128409"/>
            <a:ext cx="2530136" cy="369332"/>
          </a:xfrm>
          <a:prstGeom prst="rect">
            <a:avLst/>
          </a:prstGeom>
          <a:noFill/>
        </p:spPr>
        <p:txBody>
          <a:bodyPr wrap="square" rtlCol="0">
            <a:spAutoFit/>
          </a:bodyPr>
          <a:lstStyle/>
          <a:p>
            <a:r>
              <a:rPr lang="en-GB" dirty="0"/>
              <a:t>Presenter: Morgan Jones</a:t>
            </a:r>
          </a:p>
        </p:txBody>
      </p:sp>
      <p:graphicFrame>
        <p:nvGraphicFramePr>
          <p:cNvPr id="5" name="Table 4">
            <a:extLst>
              <a:ext uri="{FF2B5EF4-FFF2-40B4-BE49-F238E27FC236}">
                <a16:creationId xmlns:a16="http://schemas.microsoft.com/office/drawing/2014/main" id="{B169BC66-B0E2-4E79-819B-5A3D3F4B126A}"/>
              </a:ext>
            </a:extLst>
          </p:cNvPr>
          <p:cNvGraphicFramePr>
            <a:graphicFrameLocks noGrp="1"/>
          </p:cNvGraphicFramePr>
          <p:nvPr>
            <p:extLst>
              <p:ext uri="{D42A27DB-BD31-4B8C-83A1-F6EECF244321}">
                <p14:modId xmlns:p14="http://schemas.microsoft.com/office/powerpoint/2010/main" val="3633276799"/>
              </p:ext>
            </p:extLst>
          </p:nvPr>
        </p:nvGraphicFramePr>
        <p:xfrm>
          <a:off x="6562297" y="5309021"/>
          <a:ext cx="5265718" cy="1188720"/>
        </p:xfrm>
        <a:graphic>
          <a:graphicData uri="http://schemas.openxmlformats.org/drawingml/2006/table">
            <a:tbl>
              <a:tblPr firstRow="1" bandRow="1">
                <a:tableStyleId>{5C22544A-7EE6-4342-B048-85BDC9FD1C3A}</a:tableStyleId>
              </a:tblPr>
              <a:tblGrid>
                <a:gridCol w="2632859">
                  <a:extLst>
                    <a:ext uri="{9D8B030D-6E8A-4147-A177-3AD203B41FA5}">
                      <a16:colId xmlns:a16="http://schemas.microsoft.com/office/drawing/2014/main" val="2988308248"/>
                    </a:ext>
                  </a:extLst>
                </a:gridCol>
                <a:gridCol w="2632859">
                  <a:extLst>
                    <a:ext uri="{9D8B030D-6E8A-4147-A177-3AD203B41FA5}">
                      <a16:colId xmlns:a16="http://schemas.microsoft.com/office/drawing/2014/main" val="3386121161"/>
                    </a:ext>
                  </a:extLst>
                </a:gridCol>
              </a:tblGrid>
              <a:tr h="370840">
                <a:tc>
                  <a:txBody>
                    <a:bodyPr/>
                    <a:lstStyle/>
                    <a:p>
                      <a:pPr marL="0" indent="0" algn="l">
                        <a:buFont typeface="Arial" panose="020B0604020202020204" pitchFamily="34" charset="0"/>
                        <a:buNone/>
                      </a:pPr>
                      <a:r>
                        <a:rPr lang="en-GB" dirty="0">
                          <a:solidFill>
                            <a:schemeClr val="tx1"/>
                          </a:solidFill>
                        </a:rPr>
                        <a:t>Authors:</a:t>
                      </a:r>
                    </a:p>
                    <a:p>
                      <a:pPr marL="342900" indent="-342900" algn="l">
                        <a:buFont typeface="Arial" panose="020B0604020202020204" pitchFamily="34" charset="0"/>
                        <a:buChar char="•"/>
                      </a:pPr>
                      <a:r>
                        <a:rPr lang="en-GB" dirty="0">
                          <a:solidFill>
                            <a:schemeClr val="tx1"/>
                          </a:solidFill>
                        </a:rPr>
                        <a:t>Ramon Pires </a:t>
                      </a:r>
                    </a:p>
                    <a:p>
                      <a:pPr marL="342900" indent="-342900" algn="l">
                        <a:buFont typeface="Arial" panose="020B0604020202020204" pitchFamily="34" charset="0"/>
                        <a:buChar char="•"/>
                      </a:pPr>
                      <a:r>
                        <a:rPr lang="en-GB" dirty="0">
                          <a:solidFill>
                            <a:schemeClr val="tx1"/>
                          </a:solidFill>
                        </a:rPr>
                        <a:t>Sandra Avila </a:t>
                      </a:r>
                    </a:p>
                    <a:p>
                      <a:pPr marL="342900" indent="-342900" algn="l">
                        <a:buFont typeface="Arial" panose="020B0604020202020204" pitchFamily="34" charset="0"/>
                        <a:buChar char="•"/>
                      </a:pPr>
                      <a:r>
                        <a:rPr lang="en-GB" dirty="0">
                          <a:solidFill>
                            <a:schemeClr val="tx1"/>
                          </a:solidFill>
                        </a:rPr>
                        <a:t>Jacques Wainer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342900" algn="l">
                        <a:buFont typeface="Arial" panose="020B0604020202020204" pitchFamily="34" charset="0"/>
                        <a:buChar char="•"/>
                      </a:pPr>
                      <a:endParaRPr lang="en-GB" dirty="0">
                        <a:solidFill>
                          <a:schemeClr val="tx1"/>
                        </a:solidFill>
                      </a:endParaRPr>
                    </a:p>
                    <a:p>
                      <a:pPr marL="342900" indent="-342900" algn="l">
                        <a:buFont typeface="Arial" panose="020B0604020202020204" pitchFamily="34" charset="0"/>
                        <a:buChar char="•"/>
                      </a:pPr>
                      <a:r>
                        <a:rPr lang="en-GB" dirty="0">
                          <a:solidFill>
                            <a:schemeClr val="tx1"/>
                          </a:solidFill>
                        </a:rPr>
                        <a:t>Eduardo Valle </a:t>
                      </a:r>
                    </a:p>
                    <a:p>
                      <a:pPr marL="342900" indent="-342900" algn="l">
                        <a:buFont typeface="Arial" panose="020B0604020202020204" pitchFamily="34" charset="0"/>
                        <a:buChar char="•"/>
                      </a:pPr>
                      <a:r>
                        <a:rPr lang="en-GB" dirty="0">
                          <a:solidFill>
                            <a:schemeClr val="tx1"/>
                          </a:solidFill>
                        </a:rPr>
                        <a:t>Micheal D. Abramoff </a:t>
                      </a:r>
                    </a:p>
                    <a:p>
                      <a:pPr marL="342900" indent="-342900" algn="l">
                        <a:buFont typeface="Arial" panose="020B0604020202020204" pitchFamily="34" charset="0"/>
                        <a:buChar char="•"/>
                      </a:pPr>
                      <a:r>
                        <a:rPr lang="en-GB" dirty="0">
                          <a:solidFill>
                            <a:schemeClr val="tx1"/>
                          </a:solidFill>
                        </a:rPr>
                        <a:t>Anderson Rocha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410551"/>
                  </a:ext>
                </a:extLst>
              </a:tr>
            </a:tbl>
          </a:graphicData>
        </a:graphic>
      </p:graphicFrame>
    </p:spTree>
    <p:custDataLst>
      <p:tags r:id="rId1"/>
    </p:custDataLst>
    <p:extLst>
      <p:ext uri="{BB962C8B-B14F-4D97-AF65-F5344CB8AC3E}">
        <p14:creationId xmlns:p14="http://schemas.microsoft.com/office/powerpoint/2010/main" val="247009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21" y="285173"/>
            <a:ext cx="1853485" cy="1325563"/>
          </a:xfrm>
        </p:spPr>
        <p:txBody>
          <a:bodyPr/>
          <a:lstStyle/>
          <a:p>
            <a:r>
              <a:rPr lang="en-GB" b="1" dirty="0"/>
              <a:t>Results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960" y="1576105"/>
            <a:ext cx="6458250" cy="4791808"/>
          </a:xfrm>
          <a:prstGeom prst="rect">
            <a:avLst/>
          </a:prstGeom>
        </p:spPr>
      </p:pic>
      <p:sp>
        <p:nvSpPr>
          <p:cNvPr id="5" name="TextBox 4"/>
          <p:cNvSpPr txBox="1"/>
          <p:nvPr/>
        </p:nvSpPr>
        <p:spPr>
          <a:xfrm>
            <a:off x="2094368" y="6373663"/>
            <a:ext cx="3847434" cy="430887"/>
          </a:xfrm>
          <a:prstGeom prst="rect">
            <a:avLst/>
          </a:prstGeom>
          <a:noFill/>
        </p:spPr>
        <p:txBody>
          <a:bodyPr wrap="square" rtlCol="0">
            <a:spAutoFit/>
          </a:bodyPr>
          <a:lstStyle/>
          <a:p>
            <a:pPr algn="ctr"/>
            <a:r>
              <a:rPr lang="en-GB" sz="1100" b="1" dirty="0"/>
              <a:t>ROC for referral assessment on </a:t>
            </a:r>
            <a:r>
              <a:rPr lang="en-GB" sz="1100" b="1" dirty="0" err="1"/>
              <a:t>Kaggle</a:t>
            </a:r>
            <a:r>
              <a:rPr lang="en-GB" sz="1100" b="1" dirty="0"/>
              <a:t> dataset. Showing progressive improvements and original </a:t>
            </a:r>
            <a:r>
              <a:rPr lang="en-GB" sz="1100" b="1" dirty="0" err="1"/>
              <a:t>o_O</a:t>
            </a:r>
            <a:r>
              <a:rPr lang="en-GB" sz="1100" b="1" dirty="0"/>
              <a:t> solution</a:t>
            </a:r>
            <a:r>
              <a:rPr lang="en-GB" sz="1100" dirty="0"/>
              <a:t>.</a:t>
            </a:r>
          </a:p>
        </p:txBody>
      </p:sp>
      <p:sp>
        <p:nvSpPr>
          <p:cNvPr id="6" name="TextBox 5"/>
          <p:cNvSpPr txBox="1"/>
          <p:nvPr/>
        </p:nvSpPr>
        <p:spPr>
          <a:xfrm>
            <a:off x="7071947" y="2217340"/>
            <a:ext cx="4018084" cy="646331"/>
          </a:xfrm>
          <a:prstGeom prst="rect">
            <a:avLst/>
          </a:prstGeom>
          <a:noFill/>
        </p:spPr>
        <p:txBody>
          <a:bodyPr wrap="square" rtlCol="0">
            <a:spAutoFit/>
          </a:bodyPr>
          <a:lstStyle/>
          <a:p>
            <a:r>
              <a:rPr lang="en-GB" b="1" dirty="0"/>
              <a:t>Q1</a:t>
            </a:r>
            <a:r>
              <a:rPr lang="en-GB" dirty="0"/>
              <a:t>: </a:t>
            </a:r>
            <a:r>
              <a:rPr lang="en-GB" i="1" dirty="0"/>
              <a:t>Is data augmentation essential to train the CNN?</a:t>
            </a:r>
          </a:p>
        </p:txBody>
      </p:sp>
      <p:sp>
        <p:nvSpPr>
          <p:cNvPr id="7" name="TextBox 6"/>
          <p:cNvSpPr txBox="1"/>
          <p:nvPr/>
        </p:nvSpPr>
        <p:spPr>
          <a:xfrm>
            <a:off x="8173916" y="3105834"/>
            <a:ext cx="4018084" cy="646331"/>
          </a:xfrm>
          <a:prstGeom prst="rect">
            <a:avLst/>
          </a:prstGeom>
          <a:noFill/>
        </p:spPr>
        <p:txBody>
          <a:bodyPr wrap="square" rtlCol="0">
            <a:spAutoFit/>
          </a:bodyPr>
          <a:lstStyle/>
          <a:p>
            <a:r>
              <a:rPr lang="en-GB" b="1" dirty="0"/>
              <a:t>Q2</a:t>
            </a:r>
            <a:r>
              <a:rPr lang="en-GB" dirty="0"/>
              <a:t>: </a:t>
            </a:r>
            <a:r>
              <a:rPr lang="en-GB" i="1" dirty="0"/>
              <a:t>Is the multi-resolution training important to train with larger images?</a:t>
            </a:r>
          </a:p>
        </p:txBody>
      </p:sp>
      <p:sp>
        <p:nvSpPr>
          <p:cNvPr id="8" name="TextBox 7"/>
          <p:cNvSpPr txBox="1"/>
          <p:nvPr/>
        </p:nvSpPr>
        <p:spPr>
          <a:xfrm>
            <a:off x="7071947" y="4154603"/>
            <a:ext cx="4018084" cy="646331"/>
          </a:xfrm>
          <a:prstGeom prst="rect">
            <a:avLst/>
          </a:prstGeom>
          <a:noFill/>
        </p:spPr>
        <p:txBody>
          <a:bodyPr wrap="square" rtlCol="0">
            <a:spAutoFit/>
          </a:bodyPr>
          <a:lstStyle/>
          <a:p>
            <a:r>
              <a:rPr lang="en-GB" b="1" dirty="0"/>
              <a:t>Q3</a:t>
            </a:r>
            <a:r>
              <a:rPr lang="en-GB" dirty="0"/>
              <a:t>: </a:t>
            </a:r>
            <a:r>
              <a:rPr lang="en-GB" i="1" dirty="0"/>
              <a:t>Is the robust feature-extraction augmentation satisfactory?</a:t>
            </a:r>
          </a:p>
        </p:txBody>
      </p:sp>
      <p:sp>
        <p:nvSpPr>
          <p:cNvPr id="9" name="TextBox 8"/>
          <p:cNvSpPr txBox="1"/>
          <p:nvPr/>
        </p:nvSpPr>
        <p:spPr>
          <a:xfrm>
            <a:off x="8173916" y="5203372"/>
            <a:ext cx="4018084" cy="646331"/>
          </a:xfrm>
          <a:prstGeom prst="rect">
            <a:avLst/>
          </a:prstGeom>
          <a:noFill/>
        </p:spPr>
        <p:txBody>
          <a:bodyPr wrap="square" rtlCol="0">
            <a:spAutoFit/>
          </a:bodyPr>
          <a:lstStyle/>
          <a:p>
            <a:r>
              <a:rPr lang="en-GB" b="1" dirty="0"/>
              <a:t>Q4</a:t>
            </a:r>
            <a:r>
              <a:rPr lang="en-GB" dirty="0"/>
              <a:t>: </a:t>
            </a:r>
            <a:r>
              <a:rPr lang="en-GB" i="1" dirty="0"/>
              <a:t>Is the per-patient analysis important to provide more robustness?</a:t>
            </a:r>
          </a:p>
        </p:txBody>
      </p:sp>
      <p:sp>
        <p:nvSpPr>
          <p:cNvPr id="10" name="TextBox 9">
            <a:extLst>
              <a:ext uri="{FF2B5EF4-FFF2-40B4-BE49-F238E27FC236}">
                <a16:creationId xmlns:a16="http://schemas.microsoft.com/office/drawing/2014/main" id="{308BE6BF-4760-4249-B494-256FD3C41DF0}"/>
              </a:ext>
            </a:extLst>
          </p:cNvPr>
          <p:cNvSpPr txBox="1"/>
          <p:nvPr/>
        </p:nvSpPr>
        <p:spPr>
          <a:xfrm>
            <a:off x="1080978" y="1159452"/>
            <a:ext cx="4216894" cy="369332"/>
          </a:xfrm>
          <a:prstGeom prst="rect">
            <a:avLst/>
          </a:prstGeom>
          <a:noFill/>
        </p:spPr>
        <p:txBody>
          <a:bodyPr wrap="square" rtlCol="0">
            <a:spAutoFit/>
          </a:bodyPr>
          <a:lstStyle/>
          <a:p>
            <a:r>
              <a:rPr lang="en-GB" dirty="0"/>
              <a:t>Progressive Improvements</a:t>
            </a:r>
          </a:p>
        </p:txBody>
      </p:sp>
    </p:spTree>
    <p:custDataLst>
      <p:tags r:id="rId1"/>
    </p:custDataLst>
    <p:extLst>
      <p:ext uri="{BB962C8B-B14F-4D97-AF65-F5344CB8AC3E}">
        <p14:creationId xmlns:p14="http://schemas.microsoft.com/office/powerpoint/2010/main" val="73535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FFD7-BC73-4E7F-B506-42A33DB786DD}"/>
              </a:ext>
            </a:extLst>
          </p:cNvPr>
          <p:cNvSpPr>
            <a:spLocks noGrp="1"/>
          </p:cNvSpPr>
          <p:nvPr>
            <p:ph type="title"/>
          </p:nvPr>
        </p:nvSpPr>
        <p:spPr>
          <a:xfrm>
            <a:off x="838200" y="365125"/>
            <a:ext cx="2072425" cy="1325563"/>
          </a:xfrm>
        </p:spPr>
        <p:txBody>
          <a:bodyPr/>
          <a:lstStyle/>
          <a:p>
            <a:r>
              <a:rPr lang="en-GB" dirty="0"/>
              <a:t>Results</a:t>
            </a:r>
          </a:p>
        </p:txBody>
      </p:sp>
      <p:sp>
        <p:nvSpPr>
          <p:cNvPr id="4" name="TextBox 3">
            <a:extLst>
              <a:ext uri="{FF2B5EF4-FFF2-40B4-BE49-F238E27FC236}">
                <a16:creationId xmlns:a16="http://schemas.microsoft.com/office/drawing/2014/main" id="{717ECEF1-7E8C-4B70-9BEB-AE35F8B9B39A}"/>
              </a:ext>
            </a:extLst>
          </p:cNvPr>
          <p:cNvSpPr txBox="1"/>
          <p:nvPr/>
        </p:nvSpPr>
        <p:spPr>
          <a:xfrm>
            <a:off x="1055220" y="1198089"/>
            <a:ext cx="2486470" cy="369332"/>
          </a:xfrm>
          <a:prstGeom prst="rect">
            <a:avLst/>
          </a:prstGeom>
          <a:noFill/>
        </p:spPr>
        <p:txBody>
          <a:bodyPr wrap="square" rtlCol="0">
            <a:spAutoFit/>
          </a:bodyPr>
          <a:lstStyle/>
          <a:p>
            <a:r>
              <a:rPr lang="en-GB" dirty="0"/>
              <a:t>Cross dataset validation</a:t>
            </a:r>
          </a:p>
        </p:txBody>
      </p:sp>
      <p:pic>
        <p:nvPicPr>
          <p:cNvPr id="6" name="Picture 5">
            <a:extLst>
              <a:ext uri="{FF2B5EF4-FFF2-40B4-BE49-F238E27FC236}">
                <a16:creationId xmlns:a16="http://schemas.microsoft.com/office/drawing/2014/main" id="{6FC68E41-917F-4987-AAF9-8368BA25A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702973"/>
            <a:ext cx="5860735" cy="4463810"/>
          </a:xfrm>
          <a:prstGeom prst="rect">
            <a:avLst/>
          </a:prstGeom>
        </p:spPr>
      </p:pic>
      <p:sp>
        <p:nvSpPr>
          <p:cNvPr id="7" name="TextBox 6">
            <a:extLst>
              <a:ext uri="{FF2B5EF4-FFF2-40B4-BE49-F238E27FC236}">
                <a16:creationId xmlns:a16="http://schemas.microsoft.com/office/drawing/2014/main" id="{A780280C-9165-4CFA-8448-7AE9F9C13BFE}"/>
              </a:ext>
            </a:extLst>
          </p:cNvPr>
          <p:cNvSpPr txBox="1"/>
          <p:nvPr/>
        </p:nvSpPr>
        <p:spPr>
          <a:xfrm>
            <a:off x="7118696" y="2844225"/>
            <a:ext cx="4018084" cy="584775"/>
          </a:xfrm>
          <a:prstGeom prst="rect">
            <a:avLst/>
          </a:prstGeom>
          <a:noFill/>
        </p:spPr>
        <p:txBody>
          <a:bodyPr wrap="square" rtlCol="0">
            <a:spAutoFit/>
          </a:bodyPr>
          <a:lstStyle/>
          <a:p>
            <a:r>
              <a:rPr lang="en-GB" sz="1600" b="1" dirty="0"/>
              <a:t>Q5</a:t>
            </a:r>
            <a:r>
              <a:rPr lang="en-GB" sz="1600" dirty="0"/>
              <a:t>: </a:t>
            </a:r>
            <a:r>
              <a:rPr lang="en-GB" sz="1600" i="1" dirty="0"/>
              <a:t>Can we diagnose retinal images collected under different acquisition conditions?</a:t>
            </a:r>
          </a:p>
        </p:txBody>
      </p:sp>
      <p:sp>
        <p:nvSpPr>
          <p:cNvPr id="8" name="TextBox 7">
            <a:extLst>
              <a:ext uri="{FF2B5EF4-FFF2-40B4-BE49-F238E27FC236}">
                <a16:creationId xmlns:a16="http://schemas.microsoft.com/office/drawing/2014/main" id="{263B8417-795F-4D1C-8B14-36654EDB62D4}"/>
              </a:ext>
            </a:extLst>
          </p:cNvPr>
          <p:cNvSpPr txBox="1"/>
          <p:nvPr/>
        </p:nvSpPr>
        <p:spPr>
          <a:xfrm>
            <a:off x="1525073" y="6179068"/>
            <a:ext cx="4570927" cy="430887"/>
          </a:xfrm>
          <a:prstGeom prst="rect">
            <a:avLst/>
          </a:prstGeom>
          <a:noFill/>
        </p:spPr>
        <p:txBody>
          <a:bodyPr wrap="square" rtlCol="0">
            <a:spAutoFit/>
          </a:bodyPr>
          <a:lstStyle/>
          <a:p>
            <a:pPr algn="ctr"/>
            <a:r>
              <a:rPr lang="en-GB" sz="1100" b="1" dirty="0"/>
              <a:t>ROC results for referral assessment. Cross-dataset protocol when training with Kaggle; and testing with either DR2 or Messidor-2. </a:t>
            </a:r>
          </a:p>
        </p:txBody>
      </p:sp>
    </p:spTree>
    <p:custDataLst>
      <p:tags r:id="rId1"/>
    </p:custDataLst>
    <p:extLst>
      <p:ext uri="{BB962C8B-B14F-4D97-AF65-F5344CB8AC3E}">
        <p14:creationId xmlns:p14="http://schemas.microsoft.com/office/powerpoint/2010/main" val="324899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FFAC48-93D0-4DAE-BCC5-14C7408852DF}"/>
              </a:ext>
            </a:extLst>
          </p:cNvPr>
          <p:cNvSpPr txBox="1">
            <a:spLocks/>
          </p:cNvSpPr>
          <p:nvPr/>
        </p:nvSpPr>
        <p:spPr>
          <a:xfrm>
            <a:off x="594519" y="516046"/>
            <a:ext cx="4542692" cy="874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Results</a:t>
            </a:r>
          </a:p>
        </p:txBody>
      </p:sp>
      <p:sp>
        <p:nvSpPr>
          <p:cNvPr id="5" name="TextBox 4">
            <a:extLst>
              <a:ext uri="{FF2B5EF4-FFF2-40B4-BE49-F238E27FC236}">
                <a16:creationId xmlns:a16="http://schemas.microsoft.com/office/drawing/2014/main" id="{FC683330-7FC4-4B44-ABD7-72CABD08E401}"/>
              </a:ext>
            </a:extLst>
          </p:cNvPr>
          <p:cNvSpPr txBox="1"/>
          <p:nvPr/>
        </p:nvSpPr>
        <p:spPr>
          <a:xfrm>
            <a:off x="833020" y="1282710"/>
            <a:ext cx="4542691" cy="369332"/>
          </a:xfrm>
          <a:prstGeom prst="rect">
            <a:avLst/>
          </a:prstGeom>
          <a:noFill/>
        </p:spPr>
        <p:txBody>
          <a:bodyPr wrap="square" rtlCol="0">
            <a:spAutoFit/>
          </a:bodyPr>
          <a:lstStyle/>
          <a:p>
            <a:r>
              <a:rPr lang="en-GB" dirty="0"/>
              <a:t>Cross-Dataset comparison with </a:t>
            </a:r>
            <a:r>
              <a:rPr lang="en-GB" dirty="0" err="1"/>
              <a:t>o_O’s</a:t>
            </a:r>
            <a:r>
              <a:rPr lang="en-GB" dirty="0"/>
              <a:t> method</a:t>
            </a:r>
          </a:p>
        </p:txBody>
      </p:sp>
      <p:pic>
        <p:nvPicPr>
          <p:cNvPr id="11" name="Picture 10">
            <a:extLst>
              <a:ext uri="{FF2B5EF4-FFF2-40B4-BE49-F238E27FC236}">
                <a16:creationId xmlns:a16="http://schemas.microsoft.com/office/drawing/2014/main" id="{96FE399C-1C14-4B6C-A48F-FAA59FA53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519" y="1661286"/>
            <a:ext cx="6559452" cy="4680668"/>
          </a:xfrm>
          <a:prstGeom prst="rect">
            <a:avLst/>
          </a:prstGeom>
        </p:spPr>
      </p:pic>
      <p:sp>
        <p:nvSpPr>
          <p:cNvPr id="6" name="TextBox 5">
            <a:extLst>
              <a:ext uri="{FF2B5EF4-FFF2-40B4-BE49-F238E27FC236}">
                <a16:creationId xmlns:a16="http://schemas.microsoft.com/office/drawing/2014/main" id="{7AD7F59E-6BC5-49C6-9C51-AB0B14092ABC}"/>
              </a:ext>
            </a:extLst>
          </p:cNvPr>
          <p:cNvSpPr txBox="1"/>
          <p:nvPr/>
        </p:nvSpPr>
        <p:spPr>
          <a:xfrm>
            <a:off x="2069394" y="6334623"/>
            <a:ext cx="4344284" cy="430887"/>
          </a:xfrm>
          <a:prstGeom prst="rect">
            <a:avLst/>
          </a:prstGeom>
          <a:noFill/>
        </p:spPr>
        <p:txBody>
          <a:bodyPr wrap="square" rtlCol="0">
            <a:spAutoFit/>
          </a:bodyPr>
          <a:lstStyle/>
          <a:p>
            <a:pPr algn="ctr"/>
            <a:r>
              <a:rPr lang="en-GB" sz="1100" b="1" dirty="0"/>
              <a:t>Comparison of current work and </a:t>
            </a:r>
            <a:r>
              <a:rPr lang="en-GB" sz="1100" b="1" dirty="0" err="1"/>
              <a:t>o_O</a:t>
            </a:r>
            <a:r>
              <a:rPr lang="en-GB" sz="1100" b="1" dirty="0"/>
              <a:t> using cross-dataset validation over DR2 and Messidor-2.</a:t>
            </a:r>
          </a:p>
        </p:txBody>
      </p:sp>
      <p:sp>
        <p:nvSpPr>
          <p:cNvPr id="2" name="TextBox 1">
            <a:extLst>
              <a:ext uri="{FF2B5EF4-FFF2-40B4-BE49-F238E27FC236}">
                <a16:creationId xmlns:a16="http://schemas.microsoft.com/office/drawing/2014/main" id="{588DD78D-8E24-4641-9705-C48FD4505D73}"/>
              </a:ext>
            </a:extLst>
          </p:cNvPr>
          <p:cNvSpPr txBox="1"/>
          <p:nvPr/>
        </p:nvSpPr>
        <p:spPr>
          <a:xfrm>
            <a:off x="6995758" y="2176530"/>
            <a:ext cx="3541690" cy="923330"/>
          </a:xfrm>
          <a:prstGeom prst="rect">
            <a:avLst/>
          </a:prstGeom>
          <a:noFill/>
        </p:spPr>
        <p:txBody>
          <a:bodyPr wrap="square" rtlCol="0">
            <a:spAutoFit/>
          </a:bodyPr>
          <a:lstStyle/>
          <a:p>
            <a:r>
              <a:rPr lang="en-GB" b="1" dirty="0"/>
              <a:t>DR2</a:t>
            </a:r>
            <a:r>
              <a:rPr lang="en-GB" dirty="0"/>
              <a:t> : One image at a time</a:t>
            </a:r>
          </a:p>
          <a:p>
            <a:r>
              <a:rPr lang="en-GB" b="1" dirty="0"/>
              <a:t>Messior-2</a:t>
            </a:r>
            <a:r>
              <a:rPr lang="en-GB" dirty="0"/>
              <a:t> : Per-patient analysis (images of both eyes)</a:t>
            </a:r>
          </a:p>
        </p:txBody>
      </p:sp>
      <p:pic>
        <p:nvPicPr>
          <p:cNvPr id="9" name="Picture 8">
            <a:extLst>
              <a:ext uri="{FF2B5EF4-FFF2-40B4-BE49-F238E27FC236}">
                <a16:creationId xmlns:a16="http://schemas.microsoft.com/office/drawing/2014/main" id="{EC3A7195-B942-4B0E-93FA-94A1C6142F7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95758" y="4311203"/>
            <a:ext cx="5006183" cy="1413456"/>
          </a:xfrm>
          <a:prstGeom prst="rect">
            <a:avLst/>
          </a:prstGeom>
        </p:spPr>
      </p:pic>
    </p:spTree>
    <p:custDataLst>
      <p:tags r:id="rId1"/>
    </p:custDataLst>
    <p:extLst>
      <p:ext uri="{BB962C8B-B14F-4D97-AF65-F5344CB8AC3E}">
        <p14:creationId xmlns:p14="http://schemas.microsoft.com/office/powerpoint/2010/main" val="95353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31-BD20-447A-BCF9-0C4ADEDBE132}"/>
              </a:ext>
            </a:extLst>
          </p:cNvPr>
          <p:cNvSpPr>
            <a:spLocks noGrp="1"/>
          </p:cNvSpPr>
          <p:nvPr>
            <p:ph type="title"/>
          </p:nvPr>
        </p:nvSpPr>
        <p:spPr>
          <a:xfrm>
            <a:off x="464713" y="265440"/>
            <a:ext cx="5974724" cy="1002397"/>
          </a:xfrm>
        </p:spPr>
        <p:txBody>
          <a:bodyPr/>
          <a:lstStyle/>
          <a:p>
            <a:r>
              <a:rPr lang="en-GB" b="1" dirty="0"/>
              <a:t>Transfer Learning on DR2</a:t>
            </a:r>
          </a:p>
        </p:txBody>
      </p:sp>
      <p:sp>
        <p:nvSpPr>
          <p:cNvPr id="4" name="TextBox 3">
            <a:extLst>
              <a:ext uri="{FF2B5EF4-FFF2-40B4-BE49-F238E27FC236}">
                <a16:creationId xmlns:a16="http://schemas.microsoft.com/office/drawing/2014/main" id="{9FCB81D8-D720-4644-837F-8CD388B82A3A}"/>
              </a:ext>
            </a:extLst>
          </p:cNvPr>
          <p:cNvSpPr txBox="1"/>
          <p:nvPr/>
        </p:nvSpPr>
        <p:spPr>
          <a:xfrm>
            <a:off x="913552" y="1003212"/>
            <a:ext cx="6324375" cy="646331"/>
          </a:xfrm>
          <a:prstGeom prst="rect">
            <a:avLst/>
          </a:prstGeom>
          <a:noFill/>
        </p:spPr>
        <p:txBody>
          <a:bodyPr wrap="square" rtlCol="0">
            <a:spAutoFit/>
          </a:bodyPr>
          <a:lstStyle/>
          <a:p>
            <a:r>
              <a:rPr lang="en-GB" dirty="0"/>
              <a:t>5x 2-fold Cross Validation on DR2 comparing both transfer learning set-ups looking at both classifiers individually.</a:t>
            </a:r>
          </a:p>
        </p:txBody>
      </p:sp>
      <p:pic>
        <p:nvPicPr>
          <p:cNvPr id="7" name="Picture 6">
            <a:extLst>
              <a:ext uri="{FF2B5EF4-FFF2-40B4-BE49-F238E27FC236}">
                <a16:creationId xmlns:a16="http://schemas.microsoft.com/office/drawing/2014/main" id="{D08F4BB0-F9AD-4F8C-8737-D44A49440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824" y="1649543"/>
            <a:ext cx="5735660" cy="4469345"/>
          </a:xfrm>
          <a:prstGeom prst="rect">
            <a:avLst/>
          </a:prstGeom>
        </p:spPr>
      </p:pic>
      <p:sp>
        <p:nvSpPr>
          <p:cNvPr id="8" name="TextBox 7">
            <a:extLst>
              <a:ext uri="{FF2B5EF4-FFF2-40B4-BE49-F238E27FC236}">
                <a16:creationId xmlns:a16="http://schemas.microsoft.com/office/drawing/2014/main" id="{00289FF1-0827-4E24-9921-4FC816B01D13}"/>
              </a:ext>
            </a:extLst>
          </p:cNvPr>
          <p:cNvSpPr txBox="1"/>
          <p:nvPr/>
        </p:nvSpPr>
        <p:spPr>
          <a:xfrm>
            <a:off x="4153973" y="6161673"/>
            <a:ext cx="4570927" cy="430887"/>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DR2 dataset.</a:t>
            </a:r>
          </a:p>
        </p:txBody>
      </p:sp>
    </p:spTree>
    <p:custDataLst>
      <p:tags r:id="rId1"/>
    </p:custDataLst>
    <p:extLst>
      <p:ext uri="{BB962C8B-B14F-4D97-AF65-F5344CB8AC3E}">
        <p14:creationId xmlns:p14="http://schemas.microsoft.com/office/powerpoint/2010/main" val="53565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31-BD20-447A-BCF9-0C4ADEDBE132}"/>
              </a:ext>
            </a:extLst>
          </p:cNvPr>
          <p:cNvSpPr>
            <a:spLocks noGrp="1"/>
          </p:cNvSpPr>
          <p:nvPr>
            <p:ph type="title"/>
          </p:nvPr>
        </p:nvSpPr>
        <p:spPr>
          <a:xfrm>
            <a:off x="838200" y="365125"/>
            <a:ext cx="7803524" cy="1325563"/>
          </a:xfrm>
        </p:spPr>
        <p:txBody>
          <a:bodyPr/>
          <a:lstStyle/>
          <a:p>
            <a:r>
              <a:rPr lang="en-GB" b="1" dirty="0"/>
              <a:t>Transfer Learning on Messidor-2</a:t>
            </a:r>
          </a:p>
        </p:txBody>
      </p:sp>
      <p:pic>
        <p:nvPicPr>
          <p:cNvPr id="5" name="Picture 4">
            <a:extLst>
              <a:ext uri="{FF2B5EF4-FFF2-40B4-BE49-F238E27FC236}">
                <a16:creationId xmlns:a16="http://schemas.microsoft.com/office/drawing/2014/main" id="{C416DD64-5D67-4D23-A7F9-888F2C6C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284" y="1445990"/>
            <a:ext cx="5280806" cy="4079047"/>
          </a:xfrm>
          <a:prstGeom prst="rect">
            <a:avLst/>
          </a:prstGeom>
        </p:spPr>
      </p:pic>
      <p:pic>
        <p:nvPicPr>
          <p:cNvPr id="7" name="Picture 6">
            <a:extLst>
              <a:ext uri="{FF2B5EF4-FFF2-40B4-BE49-F238E27FC236}">
                <a16:creationId xmlns:a16="http://schemas.microsoft.com/office/drawing/2014/main" id="{60E0FE69-AE2C-40B4-8E3C-426B44D7DDF5}"/>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98600" y="1445989"/>
            <a:ext cx="5572691" cy="4169199"/>
          </a:xfrm>
          <a:prstGeom prst="rect">
            <a:avLst/>
          </a:prstGeom>
        </p:spPr>
      </p:pic>
      <p:sp>
        <p:nvSpPr>
          <p:cNvPr id="6" name="TextBox 5">
            <a:extLst>
              <a:ext uri="{FF2B5EF4-FFF2-40B4-BE49-F238E27FC236}">
                <a16:creationId xmlns:a16="http://schemas.microsoft.com/office/drawing/2014/main" id="{13C7A35B-3D88-4491-9417-42CD7033920F}"/>
              </a:ext>
            </a:extLst>
          </p:cNvPr>
          <p:cNvSpPr txBox="1"/>
          <p:nvPr/>
        </p:nvSpPr>
        <p:spPr>
          <a:xfrm>
            <a:off x="1081825" y="5525037"/>
            <a:ext cx="4782787" cy="600164"/>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Messidor-2 dataset on per image analysis.</a:t>
            </a:r>
          </a:p>
        </p:txBody>
      </p:sp>
      <p:sp>
        <p:nvSpPr>
          <p:cNvPr id="8" name="TextBox 7">
            <a:extLst>
              <a:ext uri="{FF2B5EF4-FFF2-40B4-BE49-F238E27FC236}">
                <a16:creationId xmlns:a16="http://schemas.microsoft.com/office/drawing/2014/main" id="{1CE16D4E-E6F5-41FE-B203-2E0355E73BE2}"/>
              </a:ext>
            </a:extLst>
          </p:cNvPr>
          <p:cNvSpPr txBox="1"/>
          <p:nvPr/>
        </p:nvSpPr>
        <p:spPr>
          <a:xfrm>
            <a:off x="6810777" y="5525037"/>
            <a:ext cx="4782787" cy="600164"/>
          </a:xfrm>
          <a:prstGeom prst="rect">
            <a:avLst/>
          </a:prstGeom>
          <a:noFill/>
        </p:spPr>
        <p:txBody>
          <a:bodyPr wrap="square" rtlCol="0">
            <a:spAutoFit/>
          </a:bodyPr>
          <a:lstStyle/>
          <a:p>
            <a:pPr algn="ctr"/>
            <a:r>
              <a:rPr lang="en-GB" sz="1100" b="1" dirty="0"/>
              <a:t>ROC results for referral assessment evaluating transfer learning schemes and two classifiers (Neural Network &amp; Random forest) over Messidor-2 dataset on per patient analysis.</a:t>
            </a:r>
          </a:p>
        </p:txBody>
      </p:sp>
    </p:spTree>
    <p:custDataLst>
      <p:tags r:id="rId1"/>
    </p:custDataLst>
    <p:extLst>
      <p:ext uri="{BB962C8B-B14F-4D97-AF65-F5344CB8AC3E}">
        <p14:creationId xmlns:p14="http://schemas.microsoft.com/office/powerpoint/2010/main" val="340855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B9F3-CD2A-4239-9B56-9558E40AAC28}"/>
              </a:ext>
            </a:extLst>
          </p:cNvPr>
          <p:cNvSpPr>
            <a:spLocks noGrp="1"/>
          </p:cNvSpPr>
          <p:nvPr>
            <p:ph type="title"/>
          </p:nvPr>
        </p:nvSpPr>
        <p:spPr>
          <a:xfrm>
            <a:off x="625652" y="628577"/>
            <a:ext cx="2541618" cy="822345"/>
          </a:xfrm>
        </p:spPr>
        <p:txBody>
          <a:bodyPr/>
          <a:lstStyle/>
          <a:p>
            <a:r>
              <a:rPr lang="en-GB" dirty="0"/>
              <a:t>Summary</a:t>
            </a:r>
          </a:p>
        </p:txBody>
      </p:sp>
      <p:sp>
        <p:nvSpPr>
          <p:cNvPr id="3" name="TextBox 2">
            <a:extLst>
              <a:ext uri="{FF2B5EF4-FFF2-40B4-BE49-F238E27FC236}">
                <a16:creationId xmlns:a16="http://schemas.microsoft.com/office/drawing/2014/main" id="{1FC405A6-1BD3-4A3F-BAE6-20497360E874}"/>
              </a:ext>
            </a:extLst>
          </p:cNvPr>
          <p:cNvSpPr txBox="1"/>
          <p:nvPr/>
        </p:nvSpPr>
        <p:spPr>
          <a:xfrm>
            <a:off x="525209" y="5241364"/>
            <a:ext cx="11141581" cy="1107996"/>
          </a:xfrm>
          <a:prstGeom prst="rect">
            <a:avLst/>
          </a:prstGeom>
          <a:noFill/>
        </p:spPr>
        <p:txBody>
          <a:bodyPr wrap="square" rtlCol="0">
            <a:spAutoFit/>
          </a:bodyPr>
          <a:lstStyle/>
          <a:p>
            <a:pPr marL="742950" lvl="1" indent="-285750">
              <a:spcAft>
                <a:spcPts val="1200"/>
              </a:spcAft>
              <a:buFont typeface="Arial" panose="020B0604020202020204" pitchFamily="34" charset="0"/>
              <a:buChar char="•"/>
            </a:pPr>
            <a:r>
              <a:rPr lang="en-GB" sz="2800" dirty="0"/>
              <a:t>Visualisation for interpretability &amp; accountable screening procedure</a:t>
            </a:r>
          </a:p>
          <a:p>
            <a:pPr marL="742950" lvl="1" indent="-285750">
              <a:spcAft>
                <a:spcPts val="1200"/>
              </a:spcAft>
              <a:buFont typeface="Arial" panose="020B0604020202020204" pitchFamily="34" charset="0"/>
              <a:buChar char="•"/>
            </a:pPr>
            <a:r>
              <a:rPr lang="en-GB" sz="2800" dirty="0"/>
              <a:t>Investigate effectiveness/efficiency trade-off of other models</a:t>
            </a:r>
            <a:endParaRPr lang="en-GB" dirty="0"/>
          </a:p>
        </p:txBody>
      </p:sp>
      <p:sp>
        <p:nvSpPr>
          <p:cNvPr id="5" name="TextBox 4">
            <a:extLst>
              <a:ext uri="{FF2B5EF4-FFF2-40B4-BE49-F238E27FC236}">
                <a16:creationId xmlns:a16="http://schemas.microsoft.com/office/drawing/2014/main" id="{A0EBA25B-FF10-4E2A-AC37-55AA7712FEEF}"/>
              </a:ext>
            </a:extLst>
          </p:cNvPr>
          <p:cNvSpPr txBox="1"/>
          <p:nvPr/>
        </p:nvSpPr>
        <p:spPr>
          <a:xfrm>
            <a:off x="2209962" y="1796197"/>
            <a:ext cx="9001376" cy="2277547"/>
          </a:xfrm>
          <a:prstGeom prst="rect">
            <a:avLst/>
          </a:prstGeom>
          <a:noFill/>
        </p:spPr>
        <p:txBody>
          <a:bodyPr wrap="square" rtlCol="0">
            <a:spAutoFit/>
          </a:bodyPr>
          <a:lstStyle/>
          <a:p>
            <a:pPr marL="742950" lvl="1" indent="-285750">
              <a:spcAft>
                <a:spcPts val="1200"/>
              </a:spcAft>
              <a:buFont typeface="Arial" panose="020B0604020202020204" pitchFamily="34" charset="0"/>
              <a:buChar char="•"/>
            </a:pPr>
            <a:r>
              <a:rPr lang="en-GB" sz="2800" dirty="0"/>
              <a:t>DR referral without lesion detection</a:t>
            </a:r>
          </a:p>
          <a:p>
            <a:pPr marL="742950" lvl="1" indent="-285750">
              <a:spcAft>
                <a:spcPts val="1200"/>
              </a:spcAft>
              <a:buFont typeface="Arial" panose="020B0604020202020204" pitchFamily="34" charset="0"/>
              <a:buChar char="•"/>
            </a:pPr>
            <a:r>
              <a:rPr lang="en-GB" sz="2800" dirty="0"/>
              <a:t>Better computation, implementation &amp; generalisation</a:t>
            </a:r>
          </a:p>
          <a:p>
            <a:pPr marL="742950" lvl="1" indent="-285750">
              <a:spcAft>
                <a:spcPts val="1200"/>
              </a:spcAft>
              <a:buFont typeface="Arial" panose="020B0604020202020204" pitchFamily="34" charset="0"/>
              <a:buChar char="•"/>
            </a:pPr>
            <a:r>
              <a:rPr lang="en-GB" sz="2800" dirty="0"/>
              <a:t>98.2% AUC with a single network</a:t>
            </a:r>
          </a:p>
          <a:p>
            <a:pPr marL="742950" lvl="1" indent="-285750">
              <a:spcAft>
                <a:spcPts val="1200"/>
              </a:spcAft>
              <a:buFont typeface="Arial" panose="020B0604020202020204" pitchFamily="34" charset="0"/>
              <a:buChar char="•"/>
            </a:pPr>
            <a:r>
              <a:rPr lang="en-GB" sz="2800" dirty="0"/>
              <a:t>Transfer Learning as novel aspect of work</a:t>
            </a:r>
          </a:p>
        </p:txBody>
      </p:sp>
      <p:sp>
        <p:nvSpPr>
          <p:cNvPr id="6" name="Title 1">
            <a:extLst>
              <a:ext uri="{FF2B5EF4-FFF2-40B4-BE49-F238E27FC236}">
                <a16:creationId xmlns:a16="http://schemas.microsoft.com/office/drawing/2014/main" id="{163CCC9D-4741-4E42-BD0E-6302FFEEB306}"/>
              </a:ext>
            </a:extLst>
          </p:cNvPr>
          <p:cNvSpPr txBox="1">
            <a:spLocks/>
          </p:cNvSpPr>
          <p:nvPr/>
        </p:nvSpPr>
        <p:spPr>
          <a:xfrm>
            <a:off x="525209" y="4452317"/>
            <a:ext cx="3132391" cy="822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Future Work</a:t>
            </a:r>
          </a:p>
        </p:txBody>
      </p:sp>
    </p:spTree>
    <p:custDataLst>
      <p:tags r:id="rId1"/>
    </p:custDataLst>
    <p:extLst>
      <p:ext uri="{BB962C8B-B14F-4D97-AF65-F5344CB8AC3E}">
        <p14:creationId xmlns:p14="http://schemas.microsoft.com/office/powerpoint/2010/main" val="46134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5581-F0FD-4103-844A-1809D02CD85F}"/>
              </a:ext>
            </a:extLst>
          </p:cNvPr>
          <p:cNvSpPr>
            <a:spLocks noGrp="1"/>
          </p:cNvSpPr>
          <p:nvPr>
            <p:ph type="title"/>
          </p:nvPr>
        </p:nvSpPr>
        <p:spPr>
          <a:xfrm>
            <a:off x="838200" y="365125"/>
            <a:ext cx="5065295" cy="1325563"/>
          </a:xfrm>
        </p:spPr>
        <p:txBody>
          <a:bodyPr/>
          <a:lstStyle/>
          <a:p>
            <a:r>
              <a:rPr lang="en-GB" dirty="0">
                <a:ln w="0"/>
                <a:effectLst>
                  <a:outerShdw blurRad="38100" dist="19050" dir="2700000" algn="tl" rotWithShape="0">
                    <a:schemeClr val="dk1">
                      <a:alpha val="40000"/>
                    </a:schemeClr>
                  </a:outerShdw>
                </a:effectLst>
              </a:rPr>
              <a:t>Diabetic Retinopathy</a:t>
            </a:r>
          </a:p>
        </p:txBody>
      </p:sp>
      <p:sp>
        <p:nvSpPr>
          <p:cNvPr id="4" name="TextBox 3">
            <a:extLst>
              <a:ext uri="{FF2B5EF4-FFF2-40B4-BE49-F238E27FC236}">
                <a16:creationId xmlns:a16="http://schemas.microsoft.com/office/drawing/2014/main" id="{1D86AC87-3B7C-4E09-AB33-C2CAA2057378}"/>
              </a:ext>
            </a:extLst>
          </p:cNvPr>
          <p:cNvSpPr txBox="1"/>
          <p:nvPr/>
        </p:nvSpPr>
        <p:spPr>
          <a:xfrm>
            <a:off x="953610" y="1294824"/>
            <a:ext cx="4216894" cy="369332"/>
          </a:xfrm>
          <a:prstGeom prst="rect">
            <a:avLst/>
          </a:prstGeom>
          <a:noFill/>
        </p:spPr>
        <p:txBody>
          <a:bodyPr wrap="square" rtlCol="0">
            <a:spAutoFit/>
          </a:bodyPr>
          <a:lstStyle/>
          <a:p>
            <a:r>
              <a:rPr lang="en-GB" dirty="0"/>
              <a:t>Sight loss due to diabetes</a:t>
            </a:r>
          </a:p>
        </p:txBody>
      </p:sp>
      <p:sp>
        <p:nvSpPr>
          <p:cNvPr id="3" name="TextBox 2">
            <a:extLst>
              <a:ext uri="{FF2B5EF4-FFF2-40B4-BE49-F238E27FC236}">
                <a16:creationId xmlns:a16="http://schemas.microsoft.com/office/drawing/2014/main" id="{C89C3E73-2FE8-4012-988B-BF591E6E6562}"/>
              </a:ext>
            </a:extLst>
          </p:cNvPr>
          <p:cNvSpPr txBox="1"/>
          <p:nvPr/>
        </p:nvSpPr>
        <p:spPr>
          <a:xfrm>
            <a:off x="1121506" y="2169132"/>
            <a:ext cx="6109663" cy="178510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t>1 in 11 people suffer from Diabetes Mellitus</a:t>
            </a:r>
          </a:p>
          <a:p>
            <a:pPr marL="285750" indent="-285750">
              <a:spcAft>
                <a:spcPts val="600"/>
              </a:spcAft>
              <a:buFont typeface="Arial" panose="020B0604020202020204" pitchFamily="34" charset="0"/>
              <a:buChar char="•"/>
            </a:pPr>
            <a:r>
              <a:rPr lang="en-GB" dirty="0"/>
              <a:t>High chance of sight loss due to Diabetic Retinopathy (DR)</a:t>
            </a:r>
          </a:p>
          <a:p>
            <a:pPr marL="285750" indent="-285750">
              <a:spcAft>
                <a:spcPts val="600"/>
              </a:spcAft>
              <a:buFont typeface="Arial" panose="020B0604020202020204" pitchFamily="34" charset="0"/>
              <a:buChar char="•"/>
            </a:pPr>
            <a:r>
              <a:rPr lang="en-GB" dirty="0"/>
              <a:t>7.7 million people aged 40+ in U.S. have DR</a:t>
            </a:r>
          </a:p>
          <a:p>
            <a:pPr marL="285750" indent="-285750">
              <a:spcAft>
                <a:spcPts val="600"/>
              </a:spcAft>
              <a:buFont typeface="Arial" panose="020B0604020202020204" pitchFamily="34" charset="0"/>
              <a:buChar char="•"/>
            </a:pPr>
            <a:r>
              <a:rPr lang="en-GB" dirty="0"/>
              <a:t>Larger prevalence in developing countries</a:t>
            </a:r>
          </a:p>
          <a:p>
            <a:pPr marL="285750" indent="-285750">
              <a:spcAft>
                <a:spcPts val="600"/>
              </a:spcAft>
              <a:buFont typeface="Arial" panose="020B0604020202020204" pitchFamily="34" charset="0"/>
              <a:buChar char="•"/>
            </a:pPr>
            <a:r>
              <a:rPr lang="en-GB" dirty="0"/>
              <a:t>Early detection critical for limiting progression</a:t>
            </a:r>
          </a:p>
        </p:txBody>
      </p:sp>
      <p:sp>
        <p:nvSpPr>
          <p:cNvPr id="5" name="TextBox 4">
            <a:extLst>
              <a:ext uri="{FF2B5EF4-FFF2-40B4-BE49-F238E27FC236}">
                <a16:creationId xmlns:a16="http://schemas.microsoft.com/office/drawing/2014/main" id="{08CFBF30-1B6C-4D59-AB05-EB16982FF798}"/>
              </a:ext>
            </a:extLst>
          </p:cNvPr>
          <p:cNvSpPr txBox="1"/>
          <p:nvPr/>
        </p:nvSpPr>
        <p:spPr>
          <a:xfrm>
            <a:off x="953610" y="4592390"/>
            <a:ext cx="5680890" cy="1077218"/>
          </a:xfrm>
          <a:prstGeom prst="rect">
            <a:avLst/>
          </a:prstGeom>
          <a:noFill/>
        </p:spPr>
        <p:txBody>
          <a:bodyPr wrap="square" rtlCol="0">
            <a:spAutoFit/>
          </a:bodyPr>
          <a:lstStyle/>
          <a:p>
            <a:pPr algn="ctr"/>
            <a:r>
              <a:rPr lang="en-GB" sz="1600" dirty="0"/>
              <a:t>In poor countries with a lack of health care professionals (Ophthalmologists) and where patients cannot afford regular consultations automated screening can help catch DR at an early stage by deciding who needs to be referred to a professional.</a:t>
            </a:r>
          </a:p>
        </p:txBody>
      </p:sp>
      <p:pic>
        <p:nvPicPr>
          <p:cNvPr id="10" name="Picture 9">
            <a:extLst>
              <a:ext uri="{FF2B5EF4-FFF2-40B4-BE49-F238E27FC236}">
                <a16:creationId xmlns:a16="http://schemas.microsoft.com/office/drawing/2014/main" id="{BD5CD9D9-77DC-40C3-9221-2E6F151B3D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489" y="3429000"/>
            <a:ext cx="2207746" cy="2662738"/>
          </a:xfrm>
          <a:prstGeom prst="rect">
            <a:avLst/>
          </a:prstGeom>
        </p:spPr>
      </p:pic>
      <p:pic>
        <p:nvPicPr>
          <p:cNvPr id="8" name="Picture 7">
            <a:extLst>
              <a:ext uri="{FF2B5EF4-FFF2-40B4-BE49-F238E27FC236}">
                <a16:creationId xmlns:a16="http://schemas.microsoft.com/office/drawing/2014/main" id="{E73D3846-E21C-4170-82FF-88DCE3C217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1266" y="3429000"/>
            <a:ext cx="2222323" cy="2662738"/>
          </a:xfrm>
          <a:prstGeom prst="rect">
            <a:avLst/>
          </a:prstGeom>
        </p:spPr>
      </p:pic>
      <p:sp>
        <p:nvSpPr>
          <p:cNvPr id="6" name="TextBox 5">
            <a:extLst>
              <a:ext uri="{FF2B5EF4-FFF2-40B4-BE49-F238E27FC236}">
                <a16:creationId xmlns:a16="http://schemas.microsoft.com/office/drawing/2014/main" id="{3C59F0B4-77DE-4AE6-B575-09D47C5E9E9E}"/>
              </a:ext>
            </a:extLst>
          </p:cNvPr>
          <p:cNvSpPr txBox="1"/>
          <p:nvPr/>
        </p:nvSpPr>
        <p:spPr>
          <a:xfrm>
            <a:off x="8006985" y="2738518"/>
            <a:ext cx="2903622" cy="646331"/>
          </a:xfrm>
          <a:prstGeom prst="rect">
            <a:avLst/>
          </a:prstGeom>
          <a:noFill/>
        </p:spPr>
        <p:txBody>
          <a:bodyPr wrap="square" rtlCol="0">
            <a:spAutoFit/>
          </a:bodyPr>
          <a:lstStyle/>
          <a:p>
            <a:r>
              <a:rPr lang="en-GB" i="1" u="sng" dirty="0"/>
              <a:t>Note</a:t>
            </a:r>
            <a:r>
              <a:rPr lang="en-GB" dirty="0"/>
              <a:t>: Authors partnered with Phelcom Technologies</a:t>
            </a:r>
          </a:p>
        </p:txBody>
      </p:sp>
    </p:spTree>
    <p:custDataLst>
      <p:tags r:id="rId1"/>
    </p:custDataLst>
    <p:extLst>
      <p:ext uri="{BB962C8B-B14F-4D97-AF65-F5344CB8AC3E}">
        <p14:creationId xmlns:p14="http://schemas.microsoft.com/office/powerpoint/2010/main" val="70803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75E0-4517-43D2-ACAD-E720F9DA5F9A}"/>
              </a:ext>
            </a:extLst>
          </p:cNvPr>
          <p:cNvSpPr>
            <a:spLocks noGrp="1"/>
          </p:cNvSpPr>
          <p:nvPr>
            <p:ph type="title"/>
          </p:nvPr>
        </p:nvSpPr>
        <p:spPr>
          <a:xfrm>
            <a:off x="579561" y="580846"/>
            <a:ext cx="7407442" cy="885459"/>
          </a:xfrm>
        </p:spPr>
        <p:txBody>
          <a:bodyPr/>
          <a:lstStyle/>
          <a:p>
            <a:r>
              <a:rPr lang="en-GB" dirty="0">
                <a:ln w="0"/>
                <a:effectLst>
                  <a:outerShdw blurRad="38100" dist="19050" dir="2700000" algn="tl" rotWithShape="0">
                    <a:schemeClr val="dk1">
                      <a:alpha val="40000"/>
                    </a:schemeClr>
                  </a:outerShdw>
                </a:effectLst>
              </a:rPr>
              <a:t>Current methods for DR referral</a:t>
            </a:r>
          </a:p>
        </p:txBody>
      </p:sp>
      <p:sp>
        <p:nvSpPr>
          <p:cNvPr id="4" name="TextBox 3">
            <a:extLst>
              <a:ext uri="{FF2B5EF4-FFF2-40B4-BE49-F238E27FC236}">
                <a16:creationId xmlns:a16="http://schemas.microsoft.com/office/drawing/2014/main" id="{DFDEE8F7-711B-481B-AA1F-75A0505AF3FF}"/>
              </a:ext>
            </a:extLst>
          </p:cNvPr>
          <p:cNvSpPr txBox="1"/>
          <p:nvPr/>
        </p:nvSpPr>
        <p:spPr>
          <a:xfrm>
            <a:off x="1576872" y="2127380"/>
            <a:ext cx="6410131"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Previous methods focus on detecting lesions using handcrafted feature engineering to exploit visual structures in the retina image.</a:t>
            </a:r>
          </a:p>
          <a:p>
            <a:pPr marL="285750" indent="-285750">
              <a:buFont typeface="Arial" panose="020B0604020202020204" pitchFamily="34" charset="0"/>
              <a:buChar char="•"/>
            </a:pPr>
            <a:r>
              <a:rPr lang="en-GB" sz="1400" dirty="0"/>
              <a:t>These “Lesion-first”, “Referral-later” approaches are questionable.</a:t>
            </a:r>
          </a:p>
        </p:txBody>
      </p:sp>
      <p:sp>
        <p:nvSpPr>
          <p:cNvPr id="5" name="TextBox 4">
            <a:extLst>
              <a:ext uri="{FF2B5EF4-FFF2-40B4-BE49-F238E27FC236}">
                <a16:creationId xmlns:a16="http://schemas.microsoft.com/office/drawing/2014/main" id="{4588D472-DCF5-4992-AE27-85A22022197A}"/>
              </a:ext>
            </a:extLst>
          </p:cNvPr>
          <p:cNvSpPr txBox="1"/>
          <p:nvPr/>
        </p:nvSpPr>
        <p:spPr>
          <a:xfrm>
            <a:off x="7100432" y="3302736"/>
            <a:ext cx="4842587" cy="1477328"/>
          </a:xfrm>
          <a:prstGeom prst="rect">
            <a:avLst/>
          </a:prstGeom>
          <a:noFill/>
        </p:spPr>
        <p:txBody>
          <a:bodyPr wrap="square" rtlCol="0">
            <a:spAutoFit/>
          </a:bodyPr>
          <a:lstStyle/>
          <a:p>
            <a:pPr marL="285750" indent="-285750">
              <a:buFont typeface="Arial" panose="020B0604020202020204" pitchFamily="34" charset="0"/>
              <a:buChar char="•"/>
            </a:pPr>
            <a:r>
              <a:rPr lang="en-GB" dirty="0"/>
              <a:t>Hand crafted lesion detectors (using expert knowledge)</a:t>
            </a:r>
          </a:p>
          <a:p>
            <a:pPr marL="285750" indent="-285750">
              <a:buFont typeface="Arial" panose="020B0604020202020204" pitchFamily="34" charset="0"/>
              <a:buChar char="•"/>
            </a:pPr>
            <a:r>
              <a:rPr lang="en-GB" dirty="0"/>
              <a:t>Mid-level representation</a:t>
            </a:r>
          </a:p>
          <a:p>
            <a:pPr marL="285750" indent="-285750">
              <a:buFont typeface="Arial" panose="020B0604020202020204" pitchFamily="34" charset="0"/>
              <a:buChar char="•"/>
            </a:pPr>
            <a:r>
              <a:rPr lang="en-GB" dirty="0"/>
              <a:t>Data-driven lesion detectors</a:t>
            </a:r>
          </a:p>
          <a:p>
            <a:pPr marL="285750" indent="-285750">
              <a:buFont typeface="Arial" panose="020B0604020202020204" pitchFamily="34" charset="0"/>
              <a:buChar char="•"/>
            </a:pPr>
            <a:endParaRPr lang="en-GB" dirty="0"/>
          </a:p>
        </p:txBody>
      </p:sp>
      <p:pic>
        <p:nvPicPr>
          <p:cNvPr id="3" name="Pictur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31021" y="216772"/>
            <a:ext cx="4260979" cy="2209168"/>
          </a:xfrm>
          <a:prstGeom prst="rect">
            <a:avLst/>
          </a:prstGeom>
        </p:spPr>
      </p:pic>
    </p:spTree>
    <p:custDataLst>
      <p:tags r:id="rId1"/>
    </p:custDataLst>
    <p:extLst>
      <p:ext uri="{BB962C8B-B14F-4D97-AF65-F5344CB8AC3E}">
        <p14:creationId xmlns:p14="http://schemas.microsoft.com/office/powerpoint/2010/main" val="70635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FEC-2F84-4958-B919-4FB366B6A133}"/>
              </a:ext>
            </a:extLst>
          </p:cNvPr>
          <p:cNvSpPr>
            <a:spLocks noGrp="1"/>
          </p:cNvSpPr>
          <p:nvPr>
            <p:ph type="title"/>
          </p:nvPr>
        </p:nvSpPr>
        <p:spPr>
          <a:xfrm>
            <a:off x="609600" y="403079"/>
            <a:ext cx="5053263" cy="1325563"/>
          </a:xfrm>
        </p:spPr>
        <p:txBody>
          <a:bodyPr/>
          <a:lstStyle/>
          <a:p>
            <a:r>
              <a:rPr lang="en-GB" dirty="0">
                <a:ln w="0"/>
                <a:effectLst>
                  <a:outerShdw blurRad="38100" dist="19050" dir="2700000" algn="tl" rotWithShape="0">
                    <a:schemeClr val="dk1">
                      <a:alpha val="40000"/>
                    </a:schemeClr>
                  </a:outerShdw>
                </a:effectLst>
              </a:rPr>
              <a:t>Solution Architecture</a:t>
            </a:r>
          </a:p>
        </p:txBody>
      </p:sp>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48420" y="1829659"/>
            <a:ext cx="9994835" cy="4981552"/>
          </a:xfrm>
          <a:prstGeom prst="rect">
            <a:avLst/>
          </a:prstGeom>
          <a:ln w="22225">
            <a:noFill/>
          </a:ln>
        </p:spPr>
      </p:pic>
      <p:sp>
        <p:nvSpPr>
          <p:cNvPr id="3" name="TextBox 2">
            <a:extLst>
              <a:ext uri="{FF2B5EF4-FFF2-40B4-BE49-F238E27FC236}">
                <a16:creationId xmlns:a16="http://schemas.microsoft.com/office/drawing/2014/main" id="{00111845-C97F-45BF-A09C-21ADABF74E0F}"/>
              </a:ext>
            </a:extLst>
          </p:cNvPr>
          <p:cNvSpPr txBox="1"/>
          <p:nvPr/>
        </p:nvSpPr>
        <p:spPr>
          <a:xfrm>
            <a:off x="2803536" y="1920276"/>
            <a:ext cx="7488936" cy="1261884"/>
          </a:xfrm>
          <a:prstGeom prst="rect">
            <a:avLst/>
          </a:prstGeom>
          <a:noFill/>
        </p:spPr>
        <p:txBody>
          <a:bodyPr wrap="square" rtlCol="0">
            <a:spAutoFit/>
          </a:bodyPr>
          <a:lstStyle/>
          <a:p>
            <a:r>
              <a:rPr lang="en-GB" dirty="0"/>
              <a:t>Inspired by:</a:t>
            </a:r>
          </a:p>
          <a:p>
            <a:pPr marL="285750" indent="-285750">
              <a:buFont typeface="Arial" panose="020B0604020202020204" pitchFamily="34" charset="0"/>
              <a:buChar char="•"/>
            </a:pPr>
            <a:r>
              <a:rPr lang="en-GB" sz="2000" b="1" dirty="0"/>
              <a:t>o_O</a:t>
            </a:r>
            <a:r>
              <a:rPr lang="en-GB" dirty="0"/>
              <a:t>, 2015 Kaggle Diabetic Retinopathy Detection Challenge competitor </a:t>
            </a:r>
          </a:p>
          <a:p>
            <a:pPr marL="285750" indent="-285750">
              <a:buFont typeface="Arial" panose="020B0604020202020204" pitchFamily="34" charset="0"/>
              <a:buChar char="•"/>
            </a:pPr>
            <a:r>
              <a:rPr lang="en-GB" sz="2000" b="1" dirty="0"/>
              <a:t>VGG-16</a:t>
            </a:r>
            <a:r>
              <a:rPr lang="en-GB" dirty="0"/>
              <a:t>, 2014 ImageNet competitor for natural image classification</a:t>
            </a:r>
          </a:p>
          <a:p>
            <a:pPr marL="285750" indent="-285750">
              <a:buFont typeface="Arial" panose="020B0604020202020204" pitchFamily="34" charset="0"/>
              <a:buChar char="•"/>
            </a:pPr>
            <a:endParaRPr lang="en-GB" dirty="0"/>
          </a:p>
        </p:txBody>
      </p:sp>
      <p:sp>
        <p:nvSpPr>
          <p:cNvPr id="5" name="TextBox 4">
            <a:extLst>
              <a:ext uri="{FF2B5EF4-FFF2-40B4-BE49-F238E27FC236}">
                <a16:creationId xmlns:a16="http://schemas.microsoft.com/office/drawing/2014/main" id="{CD4FD316-AD93-4692-A773-55B94CD92C8F}"/>
              </a:ext>
            </a:extLst>
          </p:cNvPr>
          <p:cNvSpPr txBox="1"/>
          <p:nvPr/>
        </p:nvSpPr>
        <p:spPr>
          <a:xfrm>
            <a:off x="688965" y="1325099"/>
            <a:ext cx="4973898" cy="369332"/>
          </a:xfrm>
          <a:prstGeom prst="rect">
            <a:avLst/>
          </a:prstGeom>
          <a:noFill/>
        </p:spPr>
        <p:txBody>
          <a:bodyPr wrap="square" rtlCol="0">
            <a:spAutoFit/>
          </a:bodyPr>
          <a:lstStyle/>
          <a:p>
            <a:r>
              <a:rPr lang="en-GB" dirty="0"/>
              <a:t>Convolutional Neural Network Architecture (CNN)</a:t>
            </a:r>
          </a:p>
        </p:txBody>
      </p:sp>
      <p:sp>
        <p:nvSpPr>
          <p:cNvPr id="22" name="TextBox 21"/>
          <p:cNvSpPr txBox="1"/>
          <p:nvPr/>
        </p:nvSpPr>
        <p:spPr>
          <a:xfrm>
            <a:off x="7568821" y="1066764"/>
            <a:ext cx="4194962" cy="338554"/>
          </a:xfrm>
          <a:prstGeom prst="rect">
            <a:avLst/>
          </a:prstGeom>
          <a:noFill/>
        </p:spPr>
        <p:txBody>
          <a:bodyPr wrap="square" rtlCol="0">
            <a:spAutoFit/>
          </a:bodyPr>
          <a:lstStyle/>
          <a:p>
            <a:r>
              <a:rPr lang="en-GB" sz="1600" dirty="0"/>
              <a:t>.</a:t>
            </a:r>
          </a:p>
        </p:txBody>
      </p:sp>
      <p:grpSp>
        <p:nvGrpSpPr>
          <p:cNvPr id="9" name="Group 8">
            <a:extLst>
              <a:ext uri="{FF2B5EF4-FFF2-40B4-BE49-F238E27FC236}">
                <a16:creationId xmlns:a16="http://schemas.microsoft.com/office/drawing/2014/main" id="{F4228B29-0AE4-46F2-9B2B-03949B242C0F}"/>
              </a:ext>
            </a:extLst>
          </p:cNvPr>
          <p:cNvGrpSpPr/>
          <p:nvPr/>
        </p:nvGrpSpPr>
        <p:grpSpPr>
          <a:xfrm>
            <a:off x="7160654" y="322788"/>
            <a:ext cx="4407344" cy="1279312"/>
            <a:chOff x="8227000" y="5514479"/>
            <a:chExt cx="3126800" cy="906574"/>
          </a:xfrm>
        </p:grpSpPr>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27000" y="5514479"/>
              <a:ext cx="3126800" cy="842359"/>
            </a:xfrm>
            <a:prstGeom prst="rect">
              <a:avLst/>
            </a:prstGeom>
          </p:spPr>
        </p:pic>
        <p:sp>
          <p:nvSpPr>
            <p:cNvPr id="6" name="TextBox 5">
              <a:extLst>
                <a:ext uri="{FF2B5EF4-FFF2-40B4-BE49-F238E27FC236}">
                  <a16:creationId xmlns:a16="http://schemas.microsoft.com/office/drawing/2014/main" id="{48E50405-60E4-4C7D-B195-4CB1DE2EDB4D}"/>
                </a:ext>
              </a:extLst>
            </p:cNvPr>
            <p:cNvSpPr txBox="1"/>
            <p:nvPr/>
          </p:nvSpPr>
          <p:spPr>
            <a:xfrm>
              <a:off x="9243048" y="6202949"/>
              <a:ext cx="1880363" cy="218104"/>
            </a:xfrm>
            <a:prstGeom prst="rect">
              <a:avLst/>
            </a:prstGeom>
            <a:noFill/>
          </p:spPr>
          <p:txBody>
            <a:bodyPr wrap="square" rtlCol="0">
              <a:spAutoFit/>
            </a:bodyPr>
            <a:lstStyle/>
            <a:p>
              <a:r>
                <a:rPr lang="en-GB" sz="1400" b="1" dirty="0"/>
                <a:t>Leaky </a:t>
              </a:r>
              <a:r>
                <a:rPr lang="en-GB" sz="1400" b="1" dirty="0" err="1"/>
                <a:t>ReLU</a:t>
              </a:r>
              <a:r>
                <a:rPr lang="en-GB" sz="1400" b="1" dirty="0"/>
                <a:t> activation function</a:t>
              </a:r>
            </a:p>
          </p:txBody>
        </p:sp>
      </p:grpSp>
    </p:spTree>
    <p:custDataLst>
      <p:tags r:id="rId1"/>
    </p:custDataLst>
    <p:extLst>
      <p:ext uri="{BB962C8B-B14F-4D97-AF65-F5344CB8AC3E}">
        <p14:creationId xmlns:p14="http://schemas.microsoft.com/office/powerpoint/2010/main" val="161092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03CA-1E18-43AF-8CCE-97875FD61545}"/>
              </a:ext>
            </a:extLst>
          </p:cNvPr>
          <p:cNvSpPr>
            <a:spLocks noGrp="1"/>
          </p:cNvSpPr>
          <p:nvPr>
            <p:ph type="title"/>
          </p:nvPr>
        </p:nvSpPr>
        <p:spPr>
          <a:xfrm>
            <a:off x="838200" y="365125"/>
            <a:ext cx="4455017" cy="1325563"/>
          </a:xfrm>
        </p:spPr>
        <p:txBody>
          <a:bodyPr/>
          <a:lstStyle/>
          <a:p>
            <a:r>
              <a:rPr lang="en-GB" dirty="0">
                <a:ln w="0"/>
                <a:effectLst>
                  <a:outerShdw blurRad="38100" dist="19050" dir="2700000" algn="tl" rotWithShape="0">
                    <a:schemeClr val="dk1">
                      <a:alpha val="40000"/>
                    </a:schemeClr>
                  </a:outerShdw>
                </a:effectLst>
              </a:rPr>
              <a:t>CNN Optimisation</a:t>
            </a:r>
          </a:p>
        </p:txBody>
      </p:sp>
      <p:sp>
        <p:nvSpPr>
          <p:cNvPr id="6" name="TextBox 5">
            <a:extLst>
              <a:ext uri="{FF2B5EF4-FFF2-40B4-BE49-F238E27FC236}">
                <a16:creationId xmlns:a16="http://schemas.microsoft.com/office/drawing/2014/main" id="{44F87A20-08B0-44FF-B408-B610024855CE}"/>
              </a:ext>
            </a:extLst>
          </p:cNvPr>
          <p:cNvSpPr txBox="1"/>
          <p:nvPr/>
        </p:nvSpPr>
        <p:spPr>
          <a:xfrm>
            <a:off x="4486656" y="2572936"/>
            <a:ext cx="2825496" cy="400110"/>
          </a:xfrm>
          <a:prstGeom prst="rect">
            <a:avLst/>
          </a:prstGeom>
          <a:noFill/>
        </p:spPr>
        <p:txBody>
          <a:bodyPr wrap="square" rtlCol="0">
            <a:spAutoFit/>
          </a:bodyPr>
          <a:lstStyle/>
          <a:p>
            <a:r>
              <a:rPr lang="en-GB" sz="2000" b="1" u="sng" dirty="0"/>
              <a:t>Nesterov Momentum</a:t>
            </a:r>
          </a:p>
        </p:txBody>
      </p:sp>
      <p:pic>
        <p:nvPicPr>
          <p:cNvPr id="8" name="Picture 7">
            <a:extLst>
              <a:ext uri="{FF2B5EF4-FFF2-40B4-BE49-F238E27FC236}">
                <a16:creationId xmlns:a16="http://schemas.microsoft.com/office/drawing/2014/main" id="{4A349A28-3963-487A-85F0-C6DB308C5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690" y="3025408"/>
            <a:ext cx="4589428" cy="1178367"/>
          </a:xfrm>
          <a:prstGeom prst="rect">
            <a:avLst/>
          </a:prstGeom>
        </p:spPr>
      </p:pic>
      <p:grpSp>
        <p:nvGrpSpPr>
          <p:cNvPr id="14" name="Group 13">
            <a:extLst>
              <a:ext uri="{FF2B5EF4-FFF2-40B4-BE49-F238E27FC236}">
                <a16:creationId xmlns:a16="http://schemas.microsoft.com/office/drawing/2014/main" id="{758B29E8-A0CD-4E23-8BE9-433A67E2FCC7}"/>
              </a:ext>
            </a:extLst>
          </p:cNvPr>
          <p:cNvGrpSpPr/>
          <p:nvPr/>
        </p:nvGrpSpPr>
        <p:grpSpPr>
          <a:xfrm>
            <a:off x="9227861" y="369881"/>
            <a:ext cx="2691552" cy="1085559"/>
            <a:chOff x="7664237" y="1972366"/>
            <a:chExt cx="2691552" cy="1085559"/>
          </a:xfrm>
        </p:grpSpPr>
        <p:sp>
          <p:nvSpPr>
            <p:cNvPr id="5" name="TextBox 4">
              <a:extLst>
                <a:ext uri="{FF2B5EF4-FFF2-40B4-BE49-F238E27FC236}">
                  <a16:creationId xmlns:a16="http://schemas.microsoft.com/office/drawing/2014/main" id="{90B399CF-EEEB-4C8B-B992-0F4872D105DD}"/>
                </a:ext>
              </a:extLst>
            </p:cNvPr>
            <p:cNvSpPr txBox="1"/>
            <p:nvPr/>
          </p:nvSpPr>
          <p:spPr>
            <a:xfrm>
              <a:off x="7952483" y="1972366"/>
              <a:ext cx="2115061" cy="369332"/>
            </a:xfrm>
            <a:prstGeom prst="rect">
              <a:avLst/>
            </a:prstGeom>
            <a:noFill/>
          </p:spPr>
          <p:txBody>
            <a:bodyPr wrap="square" rtlCol="0">
              <a:spAutoFit/>
            </a:bodyPr>
            <a:lstStyle/>
            <a:p>
              <a:r>
                <a:rPr lang="en-GB" dirty="0"/>
                <a:t>Classic Momentum</a:t>
              </a:r>
            </a:p>
          </p:txBody>
        </p:sp>
        <p:pic>
          <p:nvPicPr>
            <p:cNvPr id="10" name="Picture 9">
              <a:extLst>
                <a:ext uri="{FF2B5EF4-FFF2-40B4-BE49-F238E27FC236}">
                  <a16:creationId xmlns:a16="http://schemas.microsoft.com/office/drawing/2014/main" id="{F3E06507-C032-48CB-9089-FE3787579F9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64237" y="2245300"/>
              <a:ext cx="2691552" cy="812625"/>
            </a:xfrm>
            <a:prstGeom prst="rect">
              <a:avLst/>
            </a:prstGeom>
          </p:spPr>
        </p:pic>
      </p:grpSp>
      <p:sp>
        <p:nvSpPr>
          <p:cNvPr id="11" name="TextBox 10">
            <a:extLst>
              <a:ext uri="{FF2B5EF4-FFF2-40B4-BE49-F238E27FC236}">
                <a16:creationId xmlns:a16="http://schemas.microsoft.com/office/drawing/2014/main" id="{5A5923B5-BA01-40AD-A623-E3A13E947774}"/>
              </a:ext>
            </a:extLst>
          </p:cNvPr>
          <p:cNvSpPr txBox="1"/>
          <p:nvPr/>
        </p:nvSpPr>
        <p:spPr>
          <a:xfrm>
            <a:off x="987490" y="1376974"/>
            <a:ext cx="5414875" cy="369332"/>
          </a:xfrm>
          <a:prstGeom prst="rect">
            <a:avLst/>
          </a:prstGeom>
          <a:noFill/>
        </p:spPr>
        <p:txBody>
          <a:bodyPr wrap="square" rtlCol="0">
            <a:spAutoFit/>
          </a:bodyPr>
          <a:lstStyle/>
          <a:p>
            <a:r>
              <a:rPr lang="en-GB" dirty="0"/>
              <a:t>Updating weights from the gradient of the loss function</a:t>
            </a:r>
          </a:p>
        </p:txBody>
      </p:sp>
      <p:cxnSp>
        <p:nvCxnSpPr>
          <p:cNvPr id="18" name="Straight Arrow Connector 17">
            <a:extLst>
              <a:ext uri="{FF2B5EF4-FFF2-40B4-BE49-F238E27FC236}">
                <a16:creationId xmlns:a16="http://schemas.microsoft.com/office/drawing/2014/main" id="{A6092F7D-65FC-49DE-9087-FBB87A61D72F}"/>
              </a:ext>
            </a:extLst>
          </p:cNvPr>
          <p:cNvCxnSpPr>
            <a:cxnSpLocks/>
          </p:cNvCxnSpPr>
          <p:nvPr/>
        </p:nvCxnSpPr>
        <p:spPr>
          <a:xfrm flipH="1" flipV="1">
            <a:off x="6288833" y="3429001"/>
            <a:ext cx="1982494" cy="15722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16F0F06-EAF8-44F7-AFB6-919875C4AD8B}"/>
              </a:ext>
            </a:extLst>
          </p:cNvPr>
          <p:cNvSpPr txBox="1"/>
          <p:nvPr/>
        </p:nvSpPr>
        <p:spPr>
          <a:xfrm>
            <a:off x="7877371" y="5024000"/>
            <a:ext cx="1618766" cy="307777"/>
          </a:xfrm>
          <a:prstGeom prst="rect">
            <a:avLst/>
          </a:prstGeom>
          <a:noFill/>
        </p:spPr>
        <p:txBody>
          <a:bodyPr wrap="square" rtlCol="0">
            <a:spAutoFit/>
          </a:bodyPr>
          <a:lstStyle/>
          <a:p>
            <a:r>
              <a:rPr lang="en-GB" sz="1400" dirty="0"/>
              <a:t>Learning Rate (&gt; 0)</a:t>
            </a:r>
          </a:p>
        </p:txBody>
      </p:sp>
      <p:cxnSp>
        <p:nvCxnSpPr>
          <p:cNvPr id="21" name="Straight Arrow Connector 20">
            <a:extLst>
              <a:ext uri="{FF2B5EF4-FFF2-40B4-BE49-F238E27FC236}">
                <a16:creationId xmlns:a16="http://schemas.microsoft.com/office/drawing/2014/main" id="{5746EA5F-876E-4B30-B1D9-435835DDDDC9}"/>
              </a:ext>
            </a:extLst>
          </p:cNvPr>
          <p:cNvCxnSpPr>
            <a:cxnSpLocks/>
          </p:cNvCxnSpPr>
          <p:nvPr/>
        </p:nvCxnSpPr>
        <p:spPr>
          <a:xfrm flipV="1">
            <a:off x="3084576" y="3968621"/>
            <a:ext cx="836099" cy="1032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FCC011E-B02D-4DFE-9539-FDD90C19B847}"/>
              </a:ext>
            </a:extLst>
          </p:cNvPr>
          <p:cNvSpPr txBox="1"/>
          <p:nvPr/>
        </p:nvSpPr>
        <p:spPr>
          <a:xfrm>
            <a:off x="2346595" y="5010538"/>
            <a:ext cx="1475962" cy="307777"/>
          </a:xfrm>
          <a:prstGeom prst="rect">
            <a:avLst/>
          </a:prstGeom>
          <a:noFill/>
        </p:spPr>
        <p:txBody>
          <a:bodyPr wrap="square" rtlCol="0">
            <a:spAutoFit/>
          </a:bodyPr>
          <a:lstStyle/>
          <a:p>
            <a:r>
              <a:rPr lang="en-GB" sz="1400" dirty="0"/>
              <a:t>Position at time t</a:t>
            </a:r>
          </a:p>
        </p:txBody>
      </p:sp>
      <p:sp>
        <p:nvSpPr>
          <p:cNvPr id="25" name="TextBox 24">
            <a:extLst>
              <a:ext uri="{FF2B5EF4-FFF2-40B4-BE49-F238E27FC236}">
                <a16:creationId xmlns:a16="http://schemas.microsoft.com/office/drawing/2014/main" id="{B5745E97-B4B6-416E-B000-2253FFE6683A}"/>
              </a:ext>
            </a:extLst>
          </p:cNvPr>
          <p:cNvSpPr txBox="1"/>
          <p:nvPr/>
        </p:nvSpPr>
        <p:spPr>
          <a:xfrm>
            <a:off x="1782147" y="2461094"/>
            <a:ext cx="1475962" cy="307777"/>
          </a:xfrm>
          <a:prstGeom prst="rect">
            <a:avLst/>
          </a:prstGeom>
          <a:noFill/>
        </p:spPr>
        <p:txBody>
          <a:bodyPr wrap="square" rtlCol="0">
            <a:spAutoFit/>
          </a:bodyPr>
          <a:lstStyle/>
          <a:p>
            <a:r>
              <a:rPr lang="en-GB" sz="1400" dirty="0"/>
              <a:t>Velocity at time t</a:t>
            </a:r>
          </a:p>
        </p:txBody>
      </p:sp>
      <p:cxnSp>
        <p:nvCxnSpPr>
          <p:cNvPr id="26" name="Straight Arrow Connector 25">
            <a:extLst>
              <a:ext uri="{FF2B5EF4-FFF2-40B4-BE49-F238E27FC236}">
                <a16:creationId xmlns:a16="http://schemas.microsoft.com/office/drawing/2014/main" id="{24CE8A68-9516-43B6-B11C-165CDE6D6903}"/>
              </a:ext>
            </a:extLst>
          </p:cNvPr>
          <p:cNvCxnSpPr>
            <a:cxnSpLocks/>
          </p:cNvCxnSpPr>
          <p:nvPr/>
        </p:nvCxnSpPr>
        <p:spPr>
          <a:xfrm>
            <a:off x="2942206" y="2745643"/>
            <a:ext cx="949360" cy="5294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3C05D6C-A662-489E-B9E3-0700CAE26234}"/>
              </a:ext>
            </a:extLst>
          </p:cNvPr>
          <p:cNvCxnSpPr>
            <a:cxnSpLocks/>
          </p:cNvCxnSpPr>
          <p:nvPr/>
        </p:nvCxnSpPr>
        <p:spPr>
          <a:xfrm flipH="1" flipV="1">
            <a:off x="7640094" y="3479988"/>
            <a:ext cx="1216508" cy="6155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80ACE4E-E210-4D5B-A3B2-B55ECFF5EBCB}"/>
              </a:ext>
            </a:extLst>
          </p:cNvPr>
          <p:cNvSpPr txBox="1"/>
          <p:nvPr/>
        </p:nvSpPr>
        <p:spPr>
          <a:xfrm>
            <a:off x="8436493" y="4111828"/>
            <a:ext cx="2362447" cy="307777"/>
          </a:xfrm>
          <a:prstGeom prst="rect">
            <a:avLst/>
          </a:prstGeom>
          <a:noFill/>
        </p:spPr>
        <p:txBody>
          <a:bodyPr wrap="square" rtlCol="0">
            <a:spAutoFit/>
          </a:bodyPr>
          <a:lstStyle/>
          <a:p>
            <a:r>
              <a:rPr lang="en-GB" sz="1400" dirty="0"/>
              <a:t>Momentum Coefficient [0, 1]</a:t>
            </a:r>
          </a:p>
        </p:txBody>
      </p:sp>
      <p:grpSp>
        <p:nvGrpSpPr>
          <p:cNvPr id="33" name="Group 32">
            <a:extLst>
              <a:ext uri="{FF2B5EF4-FFF2-40B4-BE49-F238E27FC236}">
                <a16:creationId xmlns:a16="http://schemas.microsoft.com/office/drawing/2014/main" id="{A13D9D12-9398-4090-BD0C-2EDF2289C5EC}"/>
              </a:ext>
            </a:extLst>
          </p:cNvPr>
          <p:cNvGrpSpPr/>
          <p:nvPr/>
        </p:nvGrpSpPr>
        <p:grpSpPr>
          <a:xfrm>
            <a:off x="6402365" y="399891"/>
            <a:ext cx="2825496" cy="697318"/>
            <a:chOff x="6288833" y="365125"/>
            <a:chExt cx="2825496" cy="697318"/>
          </a:xfrm>
        </p:grpSpPr>
        <p:sp>
          <p:nvSpPr>
            <p:cNvPr id="4" name="TextBox 3">
              <a:extLst>
                <a:ext uri="{FF2B5EF4-FFF2-40B4-BE49-F238E27FC236}">
                  <a16:creationId xmlns:a16="http://schemas.microsoft.com/office/drawing/2014/main" id="{9B9FAD06-27BD-4857-B2E0-B0BD44AE9071}"/>
                </a:ext>
              </a:extLst>
            </p:cNvPr>
            <p:cNvSpPr txBox="1"/>
            <p:nvPr/>
          </p:nvSpPr>
          <p:spPr>
            <a:xfrm>
              <a:off x="6288833" y="365125"/>
              <a:ext cx="2825496" cy="369332"/>
            </a:xfrm>
            <a:prstGeom prst="rect">
              <a:avLst/>
            </a:prstGeom>
            <a:noFill/>
          </p:spPr>
          <p:txBody>
            <a:bodyPr wrap="square" rtlCol="0">
              <a:spAutoFit/>
            </a:bodyPr>
            <a:lstStyle/>
            <a:p>
              <a:r>
                <a:rPr lang="en-GB" dirty="0"/>
                <a:t>Stochastic Gradient Descent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44533E6-9353-4A2E-B47A-58DB86C58350}"/>
                    </a:ext>
                  </a:extLst>
                </p:cNvPr>
                <p:cNvSpPr txBox="1"/>
                <p:nvPr/>
              </p:nvSpPr>
              <p:spPr>
                <a:xfrm>
                  <a:off x="6689335" y="785444"/>
                  <a:ext cx="20547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E44533E6-9353-4A2E-B47A-58DB86C58350}"/>
                    </a:ext>
                  </a:extLst>
                </p:cNvPr>
                <p:cNvSpPr txBox="1">
                  <a:spLocks noRot="1" noChangeAspect="1" noMove="1" noResize="1" noEditPoints="1" noAdjustHandles="1" noChangeArrowheads="1" noChangeShapeType="1" noTextEdit="1"/>
                </p:cNvSpPr>
                <p:nvPr/>
              </p:nvSpPr>
              <p:spPr>
                <a:xfrm>
                  <a:off x="6689335" y="785444"/>
                  <a:ext cx="2054730" cy="276999"/>
                </a:xfrm>
                <a:prstGeom prst="rect">
                  <a:avLst/>
                </a:prstGeom>
                <a:blipFill>
                  <a:blip r:embed="rId6"/>
                  <a:stretch>
                    <a:fillRect l="-2374" t="-4444" r="-3858" b="-35556"/>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−3</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−4</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−5</m:t>
                                    </m:r>
                                  </m:sup>
                                </m:sSup>
                              </m:oMath>
                            </m:oMathPara>
                          </a14:m>
                          <a:endParaRPr lang="en-GB" sz="800" dirty="0"/>
                        </a:p>
                      </a:txBody>
                      <a:tcPr/>
                    </a:tc>
                    <a:extLst>
                      <a:ext uri="{0D108BD9-81ED-4DB2-BD59-A6C34878D82A}">
                        <a16:rowId xmlns:a16="http://schemas.microsoft.com/office/drawing/2014/main" val="670098942"/>
                      </a:ext>
                    </a:extLst>
                  </a:tr>
                </a:tbl>
              </a:graphicData>
            </a:graphic>
          </p:graphicFrame>
        </mc:Choice>
        <mc:Fallback xmlns="">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endParaRPr lang="en-US"/>
                        </a:p>
                      </a:txBody>
                      <a:tcPr>
                        <a:blipFill>
                          <a:blip r:embed="rId7"/>
                          <a:stretch>
                            <a:fillRect l="-690" t="-200000" r="-201379" b="-3774"/>
                          </a:stretch>
                        </a:blipFill>
                      </a:tcPr>
                    </a:tc>
                    <a:tc>
                      <a:txBody>
                        <a:bodyPr/>
                        <a:lstStyle/>
                        <a:p>
                          <a:endParaRPr lang="en-US"/>
                        </a:p>
                      </a:txBody>
                      <a:tcPr>
                        <a:blipFill>
                          <a:blip r:embed="rId7"/>
                          <a:stretch>
                            <a:fillRect l="-100690" t="-200000" r="-101379" b="-3774"/>
                          </a:stretch>
                        </a:blipFill>
                      </a:tcPr>
                    </a:tc>
                    <a:tc>
                      <a:txBody>
                        <a:bodyPr/>
                        <a:lstStyle/>
                        <a:p>
                          <a:endParaRPr lang="en-US"/>
                        </a:p>
                      </a:txBody>
                      <a:tcPr>
                        <a:blipFill>
                          <a:blip r:embed="rId7"/>
                          <a:stretch>
                            <a:fillRect l="-200690" t="-200000" r="-1379" b="-3774"/>
                          </a:stretch>
                        </a:blipFill>
                      </a:tcPr>
                    </a:tc>
                    <a:extLst>
                      <a:ext uri="{0D108BD9-81ED-4DB2-BD59-A6C34878D82A}">
                        <a16:rowId xmlns:a16="http://schemas.microsoft.com/office/drawing/2014/main" val="670098942"/>
                      </a:ext>
                    </a:extLst>
                  </a:tr>
                </a:tbl>
              </a:graphicData>
            </a:graphic>
          </p:graphicFrame>
        </mc:Fallback>
      </mc:AlternateContent>
      <p:sp>
        <p:nvSpPr>
          <p:cNvPr id="35" name="TextBox 34">
            <a:extLst>
              <a:ext uri="{FF2B5EF4-FFF2-40B4-BE49-F238E27FC236}">
                <a16:creationId xmlns:a16="http://schemas.microsoft.com/office/drawing/2014/main" id="{885C867C-3E40-4E3C-8598-3FBCBA5C1B14}"/>
              </a:ext>
            </a:extLst>
          </p:cNvPr>
          <p:cNvSpPr txBox="1"/>
          <p:nvPr/>
        </p:nvSpPr>
        <p:spPr>
          <a:xfrm>
            <a:off x="373223" y="5831633"/>
            <a:ext cx="5414875" cy="646331"/>
          </a:xfrm>
          <a:prstGeom prst="rect">
            <a:avLst/>
          </a:prstGeom>
          <a:noFill/>
        </p:spPr>
        <p:txBody>
          <a:bodyPr wrap="square" rtlCol="0">
            <a:spAutoFit/>
          </a:bodyPr>
          <a:lstStyle/>
          <a:p>
            <a:pPr marL="285750" indent="-285750">
              <a:buFont typeface="Arial" panose="020B0604020202020204" pitchFamily="34" charset="0"/>
              <a:buChar char="•"/>
            </a:pPr>
            <a:r>
              <a:rPr lang="en-GB" dirty="0"/>
              <a:t>L2 regularisation (weight decay) with factor 0.0005 </a:t>
            </a:r>
          </a:p>
          <a:p>
            <a:pPr marL="285750" indent="-285750">
              <a:buFont typeface="Arial" panose="020B0604020202020204" pitchFamily="34" charset="0"/>
              <a:buChar char="•"/>
            </a:pPr>
            <a:r>
              <a:rPr lang="en-GB" dirty="0"/>
              <a:t>Cross-entropy instead of MSE as Loss Function</a:t>
            </a:r>
          </a:p>
        </p:txBody>
      </p:sp>
    </p:spTree>
    <p:custDataLst>
      <p:tags r:id="rId1"/>
    </p:custDataLst>
    <p:extLst>
      <p:ext uri="{BB962C8B-B14F-4D97-AF65-F5344CB8AC3E}">
        <p14:creationId xmlns:p14="http://schemas.microsoft.com/office/powerpoint/2010/main" val="354145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C223-CD55-4D38-95F1-7020D4DB7CB7}"/>
              </a:ext>
            </a:extLst>
          </p:cNvPr>
          <p:cNvSpPr>
            <a:spLocks noGrp="1"/>
          </p:cNvSpPr>
          <p:nvPr>
            <p:ph type="title"/>
          </p:nvPr>
        </p:nvSpPr>
        <p:spPr>
          <a:xfrm>
            <a:off x="838200" y="365126"/>
            <a:ext cx="4542692" cy="874590"/>
          </a:xfrm>
        </p:spPr>
        <p:txBody>
          <a:bodyPr/>
          <a:lstStyle/>
          <a:p>
            <a:r>
              <a:rPr lang="en-GB" b="1" dirty="0"/>
              <a:t>Data Augmentation</a:t>
            </a:r>
          </a:p>
        </p:txBody>
      </p:sp>
      <p:sp>
        <p:nvSpPr>
          <p:cNvPr id="4" name="TextBox 3">
            <a:extLst>
              <a:ext uri="{FF2B5EF4-FFF2-40B4-BE49-F238E27FC236}">
                <a16:creationId xmlns:a16="http://schemas.microsoft.com/office/drawing/2014/main" id="{1D86AC87-3B7C-4E09-AB33-C2CAA2057378}"/>
              </a:ext>
            </a:extLst>
          </p:cNvPr>
          <p:cNvSpPr txBox="1"/>
          <p:nvPr/>
        </p:nvSpPr>
        <p:spPr>
          <a:xfrm>
            <a:off x="1076702" y="1131790"/>
            <a:ext cx="4216894" cy="369332"/>
          </a:xfrm>
          <a:prstGeom prst="rect">
            <a:avLst/>
          </a:prstGeom>
          <a:noFill/>
        </p:spPr>
        <p:txBody>
          <a:bodyPr wrap="square" rtlCol="0">
            <a:spAutoFit/>
          </a:bodyPr>
          <a:lstStyle/>
          <a:p>
            <a:r>
              <a:rPr lang="en-GB" dirty="0"/>
              <a:t>Generating more images for our learner</a:t>
            </a:r>
          </a:p>
        </p:txBody>
      </p:sp>
      <p:sp>
        <p:nvSpPr>
          <p:cNvPr id="5" name="TextBox 4"/>
          <p:cNvSpPr txBox="1"/>
          <p:nvPr/>
        </p:nvSpPr>
        <p:spPr>
          <a:xfrm>
            <a:off x="1557965" y="2267786"/>
            <a:ext cx="9944224" cy="270843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sz="2800" dirty="0"/>
              <a:t>Relatively small annotated datasets</a:t>
            </a:r>
          </a:p>
          <a:p>
            <a:pPr marL="285750" indent="-285750">
              <a:spcAft>
                <a:spcPts val="1200"/>
              </a:spcAft>
              <a:buFont typeface="Arial" panose="020B0604020202020204" pitchFamily="34" charset="0"/>
              <a:buChar char="•"/>
            </a:pPr>
            <a:r>
              <a:rPr lang="en-GB" sz="2800" dirty="0"/>
              <a:t>Most images from control group (healthy patients)</a:t>
            </a:r>
          </a:p>
          <a:p>
            <a:pPr marL="285750" indent="-285750">
              <a:spcAft>
                <a:spcPts val="1200"/>
              </a:spcAft>
              <a:buFont typeface="Arial" panose="020B0604020202020204" pitchFamily="34" charset="0"/>
              <a:buChar char="•"/>
            </a:pPr>
            <a:r>
              <a:rPr lang="en-GB" sz="2800" dirty="0"/>
              <a:t>Augmentation through perturbations/transformations</a:t>
            </a:r>
          </a:p>
          <a:p>
            <a:pPr marL="285750" indent="-285750">
              <a:spcAft>
                <a:spcPts val="1200"/>
              </a:spcAft>
              <a:buFont typeface="Arial" panose="020B0604020202020204" pitchFamily="34" charset="0"/>
              <a:buChar char="•"/>
            </a:pPr>
            <a:r>
              <a:rPr lang="en-GB" sz="2800" dirty="0"/>
              <a:t>Inflate training set to better represent under-sampled classes</a:t>
            </a:r>
            <a:endParaRPr lang="en-GB" dirty="0"/>
          </a:p>
          <a:p>
            <a:pPr marL="742950" lvl="1" indent="-28575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10929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8C7EDD-EC9C-422A-AF99-509D167AC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684" y="5588474"/>
            <a:ext cx="1252713" cy="762107"/>
          </a:xfrm>
          <a:prstGeom prst="rect">
            <a:avLst/>
          </a:prstGeom>
        </p:spPr>
      </p:pic>
      <p:sp>
        <p:nvSpPr>
          <p:cNvPr id="2" name="Title 1">
            <a:extLst>
              <a:ext uri="{FF2B5EF4-FFF2-40B4-BE49-F238E27FC236}">
                <a16:creationId xmlns:a16="http://schemas.microsoft.com/office/drawing/2014/main" id="{BE84D0D1-7D70-4228-B641-5AC06A84312A}"/>
              </a:ext>
            </a:extLst>
          </p:cNvPr>
          <p:cNvSpPr>
            <a:spLocks noGrp="1"/>
          </p:cNvSpPr>
          <p:nvPr>
            <p:ph type="title"/>
          </p:nvPr>
        </p:nvSpPr>
        <p:spPr>
          <a:xfrm>
            <a:off x="838200" y="365125"/>
            <a:ext cx="6064876" cy="1325563"/>
          </a:xfrm>
        </p:spPr>
        <p:txBody>
          <a:bodyPr/>
          <a:lstStyle/>
          <a:p>
            <a:r>
              <a:rPr lang="en-GB" b="1" dirty="0"/>
              <a:t>Multi-Resolution Training</a:t>
            </a:r>
          </a:p>
        </p:txBody>
      </p:sp>
      <p:sp>
        <p:nvSpPr>
          <p:cNvPr id="5" name="TextBox 4">
            <a:extLst>
              <a:ext uri="{FF2B5EF4-FFF2-40B4-BE49-F238E27FC236}">
                <a16:creationId xmlns:a16="http://schemas.microsoft.com/office/drawing/2014/main" id="{F2B3D4F9-1F87-4660-A51D-C95E9BEA1DC2}"/>
              </a:ext>
            </a:extLst>
          </p:cNvPr>
          <p:cNvSpPr txBox="1"/>
          <p:nvPr/>
        </p:nvSpPr>
        <p:spPr>
          <a:xfrm>
            <a:off x="1006641" y="2198778"/>
            <a:ext cx="7138737" cy="2585323"/>
          </a:xfrm>
          <a:prstGeom prst="rect">
            <a:avLst/>
          </a:prstGeom>
          <a:noFill/>
        </p:spPr>
        <p:txBody>
          <a:bodyPr wrap="square" rtlCol="0">
            <a:spAutoFit/>
          </a:bodyPr>
          <a:lstStyle/>
          <a:p>
            <a:r>
              <a:rPr lang="en-GB" dirty="0"/>
              <a:t>Poor initial network weights leads to poor local minima and training large CNNs from scratch requires very large datasets. </a:t>
            </a:r>
          </a:p>
          <a:p>
            <a:endParaRPr lang="en-GB" dirty="0"/>
          </a:p>
          <a:p>
            <a:r>
              <a:rPr lang="en-GB" dirty="0"/>
              <a:t>Train reduced versions of the entire network (fewer convolution layers) using smaller images, and pre-initialize larger networks with the learned parameters.</a:t>
            </a:r>
          </a:p>
          <a:p>
            <a:endParaRPr lang="en-GB" dirty="0"/>
          </a:p>
          <a:p>
            <a:r>
              <a:rPr lang="en-GB" dirty="0"/>
              <a:t>The multi-resolution training accelerates the optimization of deeper networks by using parameters pretrained with smaller networks.</a:t>
            </a:r>
          </a:p>
        </p:txBody>
      </p:sp>
      <p:pic>
        <p:nvPicPr>
          <p:cNvPr id="7" name="Picture 6">
            <a:extLst>
              <a:ext uri="{FF2B5EF4-FFF2-40B4-BE49-F238E27FC236}">
                <a16:creationId xmlns:a16="http://schemas.microsoft.com/office/drawing/2014/main" id="{B79FF198-645C-47F3-95E1-80EEA3779E05}"/>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5837" r="15737"/>
          <a:stretch/>
        </p:blipFill>
        <p:spPr>
          <a:xfrm>
            <a:off x="8145378" y="1690688"/>
            <a:ext cx="3208422" cy="3601503"/>
          </a:xfrm>
          <a:prstGeom prst="rect">
            <a:avLst/>
          </a:prstGeom>
        </p:spPr>
      </p:pic>
      <p:pic>
        <p:nvPicPr>
          <p:cNvPr id="4" name="Picture 3">
            <a:extLst>
              <a:ext uri="{FF2B5EF4-FFF2-40B4-BE49-F238E27FC236}">
                <a16:creationId xmlns:a16="http://schemas.microsoft.com/office/drawing/2014/main" id="{B7AC673B-DE59-4ED5-B86A-4E0689D0C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735" y="5446182"/>
            <a:ext cx="8886423" cy="1046693"/>
          </a:xfrm>
          <a:prstGeom prst="rect">
            <a:avLst/>
          </a:prstGeom>
        </p:spPr>
      </p:pic>
    </p:spTree>
    <p:custDataLst>
      <p:tags r:id="rId1"/>
    </p:custDataLst>
    <p:extLst>
      <p:ext uri="{BB962C8B-B14F-4D97-AF65-F5344CB8AC3E}">
        <p14:creationId xmlns:p14="http://schemas.microsoft.com/office/powerpoint/2010/main" val="33318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A6092F7D-65FC-49DE-9087-FBB87A61D72F}"/>
              </a:ext>
            </a:extLst>
          </p:cNvPr>
          <p:cNvCxnSpPr>
            <a:cxnSpLocks/>
          </p:cNvCxnSpPr>
          <p:nvPr/>
        </p:nvCxnSpPr>
        <p:spPr>
          <a:xfrm flipH="1">
            <a:off x="8598567" y="5505545"/>
            <a:ext cx="1532019" cy="6118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6092F7D-65FC-49DE-9087-FBB87A61D72F}"/>
              </a:ext>
            </a:extLst>
          </p:cNvPr>
          <p:cNvCxnSpPr>
            <a:cxnSpLocks/>
          </p:cNvCxnSpPr>
          <p:nvPr/>
        </p:nvCxnSpPr>
        <p:spPr>
          <a:xfrm>
            <a:off x="7050503" y="5433363"/>
            <a:ext cx="1" cy="7302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17093" y="531937"/>
            <a:ext cx="5931569" cy="821991"/>
          </a:xfrm>
        </p:spPr>
        <p:txBody>
          <a:bodyPr/>
          <a:lstStyle/>
          <a:p>
            <a:r>
              <a:rPr lang="en-GB" dirty="0"/>
              <a:t>Robust feature Extraction</a:t>
            </a:r>
          </a:p>
        </p:txBody>
      </p:sp>
      <p:sp>
        <p:nvSpPr>
          <p:cNvPr id="4" name="Title 1"/>
          <p:cNvSpPr txBox="1">
            <a:spLocks/>
          </p:cNvSpPr>
          <p:nvPr/>
        </p:nvSpPr>
        <p:spPr>
          <a:xfrm>
            <a:off x="401052" y="4750886"/>
            <a:ext cx="4668253" cy="781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Per patient analysis</a:t>
            </a:r>
          </a:p>
        </p:txBody>
      </p:sp>
      <mc:AlternateContent xmlns:mc="http://schemas.openxmlformats.org/markup-compatibility/2006" xmlns:a14="http://schemas.microsoft.com/office/drawing/2010/main">
        <mc:Choice Requires="a14">
          <p:sp>
            <p:nvSpPr>
              <p:cNvPr id="5" name="TextBox 4"/>
              <p:cNvSpPr txBox="1"/>
              <p:nvPr/>
            </p:nvSpPr>
            <p:spPr>
              <a:xfrm>
                <a:off x="1991224" y="1531477"/>
                <a:ext cx="2783305"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b="0" i="1" smtClean="0">
                              <a:latin typeface="Cambria Math" panose="02040503050406030204" pitchFamily="18" charset="0"/>
                            </a:rPr>
                            <m:t>𝑋</m:t>
                          </m:r>
                        </m:e>
                        <m:sub>
                          <m:r>
                            <a:rPr lang="en-GB" sz="3200" b="0" i="1" smtClean="0">
                              <a:latin typeface="Cambria Math" panose="02040503050406030204" pitchFamily="18" charset="0"/>
                            </a:rPr>
                            <m:t>𝑖</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𝜇</m:t>
                          </m:r>
                        </m:e>
                        <m:sub>
                          <m:r>
                            <a:rPr lang="en-GB" sz="3200" b="0" i="1" smtClean="0">
                              <a:latin typeface="Cambria Math" panose="02040503050406030204" pitchFamily="18" charset="0"/>
                            </a:rPr>
                            <m:t>𝑖</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𝛼</m:t>
                          </m:r>
                        </m:e>
                        <m:sub>
                          <m:r>
                            <a:rPr lang="en-GB" sz="3200" b="0" i="1" smtClean="0">
                              <a:latin typeface="Cambria Math" panose="02040503050406030204" pitchFamily="18" charset="0"/>
                            </a:rPr>
                            <m:t>𝑖</m:t>
                          </m:r>
                        </m:sub>
                      </m:sSub>
                      <m:r>
                        <a:rPr lang="en-GB" sz="3200" b="0" i="1" smtClean="0">
                          <a:latin typeface="Cambria Math" panose="02040503050406030204" pitchFamily="18" charset="0"/>
                        </a:rPr>
                        <m:t>]</m:t>
                      </m:r>
                    </m:oMath>
                  </m:oMathPara>
                </a14:m>
                <a:endParaRPr lang="en-GB"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991224" y="1531477"/>
                <a:ext cx="2783305" cy="49244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17093" y="5904208"/>
                <a:ext cx="8775031" cy="5324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b="0" i="1" smtClean="0">
                              <a:latin typeface="Cambria Math" panose="02040503050406030204" pitchFamily="18" charset="0"/>
                            </a:rPr>
                            <m:t>𝑋</m:t>
                          </m:r>
                        </m:e>
                        <m:sub>
                          <m:r>
                            <a:rPr lang="en-GB" sz="3200" b="0" i="1" smtClean="0">
                              <a:latin typeface="Cambria Math" panose="02040503050406030204" pitchFamily="18" charset="0"/>
                            </a:rPr>
                            <m:t>𝑟𝑒𝑡𝑖𝑛𝑎</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𝜇</m:t>
                          </m:r>
                        </m:e>
                        <m:sub>
                          <m:r>
                            <a:rPr lang="en-GB" sz="3200" b="0" i="1" smtClean="0">
                              <a:latin typeface="Cambria Math" panose="02040503050406030204" pitchFamily="18" charset="0"/>
                            </a:rPr>
                            <m:t>𝑟𝑒𝑡𝑖𝑛𝑎</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𝜇</m:t>
                              </m:r>
                            </m:e>
                            <m:sub>
                              <m:r>
                                <a:rPr lang="en-GB" sz="3200" b="0" i="1" smtClean="0">
                                  <a:latin typeface="Cambria Math" panose="02040503050406030204" pitchFamily="18" charset="0"/>
                                </a:rPr>
                                <m:t>𝑟𝑒𝑡𝑖𝑛𝑎</m:t>
                              </m:r>
                              <m:r>
                                <a:rPr lang="en-GB" sz="3200" b="0" i="1" smtClean="0">
                                  <a:latin typeface="Cambria Math" panose="02040503050406030204" pitchFamily="18" charset="0"/>
                                </a:rPr>
                                <m:t>′</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 </m:t>
                              </m:r>
                              <m:r>
                                <a:rPr lang="en-GB" sz="3200" b="0" i="1" smtClean="0">
                                  <a:latin typeface="Cambria Math" panose="02040503050406030204" pitchFamily="18" charset="0"/>
                                  <a:ea typeface="Cambria Math" panose="02040503050406030204" pitchFamily="18" charset="0"/>
                                </a:rPr>
                                <m:t>𝛼</m:t>
                              </m:r>
                            </m:e>
                            <m:sub>
                              <m:r>
                                <a:rPr lang="en-GB" sz="3200" b="0" i="1" smtClean="0">
                                  <a:latin typeface="Cambria Math" panose="02040503050406030204" pitchFamily="18" charset="0"/>
                                </a:rPr>
                                <m:t>𝑟𝑒𝑡𝑖𝑛𝑎</m:t>
                              </m:r>
                            </m:sub>
                          </m:sSub>
                          <m:r>
                            <a:rPr lang="en-GB" sz="3200" b="0" i="1" smtClean="0">
                              <a:latin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𝛼</m:t>
                          </m:r>
                        </m:e>
                        <m:sub>
                          <m:r>
                            <a:rPr lang="en-GB" sz="3200" b="0" i="1" smtClean="0">
                              <a:latin typeface="Cambria Math" panose="02040503050406030204" pitchFamily="18" charset="0"/>
                            </a:rPr>
                            <m:t>𝑟𝑒𝑡𝑖𝑛𝑎</m:t>
                          </m:r>
                          <m:r>
                            <a:rPr lang="en-GB" sz="3200" b="0" i="1" smtClean="0">
                              <a:latin typeface="Cambria Math" panose="02040503050406030204" pitchFamily="18" charset="0"/>
                            </a:rPr>
                            <m:t>′</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𝛿</m:t>
                          </m:r>
                        </m:e>
                        <m:sub>
                          <m:r>
                            <a:rPr lang="en-GB" sz="3200" b="0" i="1" smtClean="0">
                              <a:latin typeface="Cambria Math" panose="02040503050406030204" pitchFamily="18" charset="0"/>
                            </a:rPr>
                            <m:t>𝑟𝑖𝑔h𝑡</m:t>
                          </m:r>
                        </m:sub>
                      </m:sSub>
                      <m:r>
                        <a:rPr lang="en-GB" sz="3200" b="0" i="1" smtClean="0">
                          <a:latin typeface="Cambria Math" panose="02040503050406030204" pitchFamily="18" charset="0"/>
                        </a:rPr>
                        <m:t>]</m:t>
                      </m:r>
                    </m:oMath>
                  </m:oMathPara>
                </a14:m>
                <a:endParaRPr lang="en-GB" sz="4000" dirty="0"/>
              </a:p>
            </p:txBody>
          </p:sp>
        </mc:Choice>
        <mc:Fallback xmlns="">
          <p:sp>
            <p:nvSpPr>
              <p:cNvPr id="6" name="TextBox 5"/>
              <p:cNvSpPr txBox="1">
                <a:spLocks noRot="1" noChangeAspect="1" noMove="1" noResize="1" noEditPoints="1" noAdjustHandles="1" noChangeArrowheads="1" noChangeShapeType="1" noTextEdit="1"/>
              </p:cNvSpPr>
              <p:nvPr/>
            </p:nvSpPr>
            <p:spPr>
              <a:xfrm>
                <a:off x="417093" y="5904208"/>
                <a:ext cx="8775031" cy="532453"/>
              </a:xfrm>
              <a:prstGeom prst="rect">
                <a:avLst/>
              </a:prstGeom>
              <a:blipFill>
                <a:blip r:embed="rId5"/>
                <a:stretch>
                  <a:fillRect/>
                </a:stretch>
              </a:blipFill>
            </p:spPr>
            <p:txBody>
              <a:bodyPr/>
              <a:lstStyle/>
              <a:p>
                <a:r>
                  <a:rPr lang="en-GB">
                    <a:noFill/>
                  </a:rPr>
                  <a:t> </a:t>
                </a:r>
              </a:p>
            </p:txBody>
          </p:sp>
        </mc:Fallback>
      </mc:AlternateContent>
      <p:sp>
        <p:nvSpPr>
          <p:cNvPr id="9" name="TextBox 8"/>
          <p:cNvSpPr txBox="1"/>
          <p:nvPr/>
        </p:nvSpPr>
        <p:spPr>
          <a:xfrm>
            <a:off x="5374105" y="3648171"/>
            <a:ext cx="3769895" cy="646331"/>
          </a:xfrm>
          <a:prstGeom prst="rect">
            <a:avLst/>
          </a:prstGeom>
          <a:solidFill>
            <a:srgbClr val="92D050"/>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t>Ultimate goal is to check if patient needs a referral not to detect lesions</a:t>
            </a:r>
          </a:p>
        </p:txBody>
      </p:sp>
      <p:sp>
        <p:nvSpPr>
          <p:cNvPr id="11" name="TextBox 10"/>
          <p:cNvSpPr txBox="1"/>
          <p:nvPr/>
        </p:nvSpPr>
        <p:spPr>
          <a:xfrm>
            <a:off x="5374104" y="4609441"/>
            <a:ext cx="3769895" cy="923330"/>
          </a:xfrm>
          <a:prstGeom prst="rect">
            <a:avLst/>
          </a:prstGeom>
          <a:solidFill>
            <a:srgbClr val="92D050"/>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t>Whenever we have photos of both a patient’s retinas we leverage the additional info to help in decision</a:t>
            </a:r>
          </a:p>
        </p:txBody>
      </p:sp>
      <p:cxnSp>
        <p:nvCxnSpPr>
          <p:cNvPr id="12" name="Straight Arrow Connector 11">
            <a:extLst>
              <a:ext uri="{FF2B5EF4-FFF2-40B4-BE49-F238E27FC236}">
                <a16:creationId xmlns:a16="http://schemas.microsoft.com/office/drawing/2014/main" id="{A6092F7D-65FC-49DE-9087-FBB87A61D72F}"/>
              </a:ext>
            </a:extLst>
          </p:cNvPr>
          <p:cNvCxnSpPr>
            <a:cxnSpLocks/>
          </p:cNvCxnSpPr>
          <p:nvPr/>
        </p:nvCxnSpPr>
        <p:spPr>
          <a:xfrm flipH="1">
            <a:off x="4074695" y="5532771"/>
            <a:ext cx="1989221" cy="53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32757" y="4332442"/>
            <a:ext cx="2478507" cy="1200329"/>
          </a:xfrm>
          <a:prstGeom prst="rect">
            <a:avLst/>
          </a:prstGeom>
          <a:solidFill>
            <a:srgbClr val="92D050"/>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t>Include a binary indicator variable referring to retina presenting highest risk</a:t>
            </a:r>
          </a:p>
        </p:txBody>
      </p:sp>
      <p:sp>
        <p:nvSpPr>
          <p:cNvPr id="22" name="TextBox 21"/>
          <p:cNvSpPr txBox="1"/>
          <p:nvPr/>
        </p:nvSpPr>
        <p:spPr>
          <a:xfrm>
            <a:off x="6396787" y="1508730"/>
            <a:ext cx="4403559" cy="646331"/>
          </a:xfrm>
          <a:prstGeom prst="rect">
            <a:avLst/>
          </a:prstGeom>
          <a:solidFill>
            <a:schemeClr val="accent4">
              <a:lumMod val="60000"/>
              <a:lumOff val="40000"/>
            </a:schemeClr>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pPr lvl="0"/>
            <a:r>
              <a:rPr lang="en-GB" dirty="0"/>
              <a:t>n=20 versions of each input image created by pseudo-random data augmentation</a:t>
            </a: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6396787" y="2354393"/>
                <a:ext cx="5378121" cy="923330"/>
              </a:xfrm>
              <a:prstGeom prst="rect">
                <a:avLst/>
              </a:prstGeom>
              <a:solidFill>
                <a:schemeClr val="accent4">
                  <a:lumMod val="60000"/>
                  <a:lumOff val="40000"/>
                </a:schemeClr>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pPr lvl="0"/>
                <a:r>
                  <a:rPr lang="en-GB" dirty="0"/>
                  <a:t>Final feature vector for image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𝑋</m:t>
                        </m:r>
                      </m:e>
                      <m:sub>
                        <m:r>
                          <a:rPr lang="en-GB" i="1">
                            <a:latin typeface="Cambria Math" panose="02040503050406030204" pitchFamily="18" charset="0"/>
                          </a:rPr>
                          <m:t>𝑖</m:t>
                        </m:r>
                      </m:sub>
                    </m:sSub>
                  </m:oMath>
                </a14:m>
                <a:r>
                  <a:rPr lang="en-GB" dirty="0"/>
                  <a:t> is a concatenation of mean and standard deviation of those 20 version’s feature vectors</a:t>
                </a:r>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6396787" y="2354393"/>
                <a:ext cx="5378121" cy="923330"/>
              </a:xfrm>
              <a:prstGeom prst="rect">
                <a:avLst/>
              </a:prstGeom>
              <a:blipFill>
                <a:blip r:embed="rId6"/>
                <a:stretch>
                  <a:fillRect/>
                </a:stretch>
              </a:blipFill>
              <a:ln w="38100">
                <a:solidFill>
                  <a:schemeClr val="tx1"/>
                </a:solidFill>
              </a:ln>
              <a:effectLst>
                <a:outerShdw blurRad="50800" dist="38100" dir="2700000" algn="tl" rotWithShape="0">
                  <a:prstClr val="black">
                    <a:alpha val="40000"/>
                  </a:prstClr>
                </a:outerShdw>
              </a:effectLst>
            </p:spPr>
            <p:txBody>
              <a:bodyPr/>
              <a:lstStyle/>
              <a:p>
                <a:r>
                  <a:rPr lang="en-GB">
                    <a:noFill/>
                  </a:rPr>
                  <a:t> </a:t>
                </a:r>
              </a:p>
            </p:txBody>
          </p:sp>
        </mc:Fallback>
      </mc:AlternateContent>
      <p:sp>
        <p:nvSpPr>
          <p:cNvPr id="24" name="TextBox 23"/>
          <p:cNvSpPr txBox="1"/>
          <p:nvPr/>
        </p:nvSpPr>
        <p:spPr>
          <a:xfrm>
            <a:off x="954503" y="2333325"/>
            <a:ext cx="4856748" cy="921836"/>
          </a:xfrm>
          <a:prstGeom prst="rect">
            <a:avLst/>
          </a:prstGeom>
          <a:solidFill>
            <a:schemeClr val="accent4">
              <a:lumMod val="60000"/>
              <a:lumOff val="40000"/>
            </a:schemeClr>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pPr lvl="0"/>
            <a:r>
              <a:rPr lang="en-GB" dirty="0"/>
              <a:t>Data-driven process because all feature are extracted directly from the data by the CNN without human intervention</a:t>
            </a:r>
            <a:endParaRPr lang="en-US" dirty="0"/>
          </a:p>
        </p:txBody>
      </p:sp>
    </p:spTree>
    <p:custDataLst>
      <p:tags r:id="rId1"/>
    </p:custDataLst>
    <p:extLst>
      <p:ext uri="{BB962C8B-B14F-4D97-AF65-F5344CB8AC3E}">
        <p14:creationId xmlns:p14="http://schemas.microsoft.com/office/powerpoint/2010/main" val="86537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5480"/>
            <a:ext cx="4917593" cy="1026123"/>
          </a:xfrm>
        </p:spPr>
        <p:txBody>
          <a:bodyPr>
            <a:normAutofit/>
          </a:bodyPr>
          <a:lstStyle/>
          <a:p>
            <a:r>
              <a:rPr lang="en-GB" b="1" dirty="0"/>
              <a:t>Datasets &amp; Validation</a:t>
            </a:r>
          </a:p>
        </p:txBody>
      </p:sp>
      <p:sp>
        <p:nvSpPr>
          <p:cNvPr id="5" name="TextBox 4">
            <a:extLst>
              <a:ext uri="{FF2B5EF4-FFF2-40B4-BE49-F238E27FC236}">
                <a16:creationId xmlns:a16="http://schemas.microsoft.com/office/drawing/2014/main" id="{C43A8C1B-AFA2-45F5-9F8C-AE8675C757C7}"/>
              </a:ext>
            </a:extLst>
          </p:cNvPr>
          <p:cNvSpPr txBox="1"/>
          <p:nvPr/>
        </p:nvSpPr>
        <p:spPr>
          <a:xfrm>
            <a:off x="1619178" y="1703584"/>
            <a:ext cx="9517477" cy="11695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000" b="1" dirty="0"/>
              <a:t>DR2</a:t>
            </a:r>
            <a:r>
              <a:rPr lang="en-GB" sz="2000" dirty="0"/>
              <a:t>. 520 images from Department of Ophthalmology, Federal university of São Paulo</a:t>
            </a:r>
          </a:p>
          <a:p>
            <a:pPr marL="285750" indent="-285750">
              <a:spcAft>
                <a:spcPts val="600"/>
              </a:spcAft>
              <a:buFont typeface="Arial" panose="020B0604020202020204" pitchFamily="34" charset="0"/>
              <a:buChar char="•"/>
            </a:pPr>
            <a:r>
              <a:rPr lang="en-GB" sz="2000" b="1" dirty="0"/>
              <a:t>Messidor-2. </a:t>
            </a:r>
            <a:r>
              <a:rPr lang="en-GB" sz="2000" dirty="0"/>
              <a:t>Collection of 874 DR examinations (1748 images)</a:t>
            </a:r>
          </a:p>
          <a:p>
            <a:pPr marL="285750" indent="-285750">
              <a:spcAft>
                <a:spcPts val="600"/>
              </a:spcAft>
              <a:buFont typeface="Arial" panose="020B0604020202020204" pitchFamily="34" charset="0"/>
              <a:buChar char="•"/>
            </a:pPr>
            <a:r>
              <a:rPr lang="en-GB" sz="2000" dirty="0"/>
              <a:t>Original </a:t>
            </a:r>
            <a:r>
              <a:rPr lang="en-GB" sz="2000" b="1" dirty="0"/>
              <a:t>Kaggle</a:t>
            </a:r>
            <a:r>
              <a:rPr lang="en-GB" sz="2000" dirty="0"/>
              <a:t> challenge provided 88,702 images annotated by </a:t>
            </a:r>
            <a:r>
              <a:rPr lang="en-GB" sz="2000" dirty="0" err="1"/>
              <a:t>EyePACS</a:t>
            </a:r>
            <a:endParaRPr lang="en-GB" sz="2000" dirty="0"/>
          </a:p>
        </p:txBody>
      </p:sp>
      <p:sp>
        <p:nvSpPr>
          <p:cNvPr id="24" name="TextBox 23">
            <a:extLst>
              <a:ext uri="{FF2B5EF4-FFF2-40B4-BE49-F238E27FC236}">
                <a16:creationId xmlns:a16="http://schemas.microsoft.com/office/drawing/2014/main" id="{35280A15-88E3-4DF9-BF0D-7EF1F67221AD}"/>
              </a:ext>
            </a:extLst>
          </p:cNvPr>
          <p:cNvSpPr txBox="1"/>
          <p:nvPr/>
        </p:nvSpPr>
        <p:spPr>
          <a:xfrm>
            <a:off x="3473034" y="5352969"/>
            <a:ext cx="4538066" cy="1169551"/>
          </a:xfrm>
          <a:prstGeom prst="rect">
            <a:avLst/>
          </a:prstGeom>
          <a:noFill/>
          <a:ln w="38100">
            <a:noFill/>
            <a:round/>
          </a:ln>
          <a:effectLst/>
        </p:spPr>
        <p:txBody>
          <a:bodyPr wrap="square" rtlCol="0">
            <a:spAutoFit/>
          </a:bodyPr>
          <a:lstStyle/>
          <a:p>
            <a:pPr marL="285750" indent="-285750">
              <a:spcAft>
                <a:spcPts val="600"/>
              </a:spcAft>
              <a:buFont typeface="Arial" panose="020B0604020202020204" pitchFamily="34" charset="0"/>
              <a:buChar char="•"/>
            </a:pPr>
            <a:r>
              <a:rPr lang="en-GB" sz="2000" dirty="0"/>
              <a:t>Training and testing from same dataset</a:t>
            </a:r>
          </a:p>
          <a:p>
            <a:pPr marL="285750" indent="-285750">
              <a:spcAft>
                <a:spcPts val="600"/>
              </a:spcAft>
              <a:buFont typeface="Arial" panose="020B0604020202020204" pitchFamily="34" charset="0"/>
              <a:buChar char="•"/>
            </a:pPr>
            <a:r>
              <a:rPr lang="en-GB" sz="2000" dirty="0"/>
              <a:t>5 x 2-fold Cross Validation</a:t>
            </a:r>
          </a:p>
          <a:p>
            <a:pPr marL="285750" indent="-285750">
              <a:spcAft>
                <a:spcPts val="600"/>
              </a:spcAft>
              <a:buFont typeface="Arial" panose="020B0604020202020204" pitchFamily="34" charset="0"/>
              <a:buChar char="•"/>
            </a:pPr>
            <a:r>
              <a:rPr lang="en-GB" sz="2000" dirty="0"/>
              <a:t>Cross-dataset validation protocol</a:t>
            </a:r>
          </a:p>
        </p:txBody>
      </p:sp>
      <p:grpSp>
        <p:nvGrpSpPr>
          <p:cNvPr id="4" name="Group 3">
            <a:extLst>
              <a:ext uri="{FF2B5EF4-FFF2-40B4-BE49-F238E27FC236}">
                <a16:creationId xmlns:a16="http://schemas.microsoft.com/office/drawing/2014/main" id="{3F11D1FF-E283-4169-BBBF-DA1C10588D2D}"/>
              </a:ext>
            </a:extLst>
          </p:cNvPr>
          <p:cNvGrpSpPr/>
          <p:nvPr/>
        </p:nvGrpSpPr>
        <p:grpSpPr>
          <a:xfrm>
            <a:off x="3320972" y="3293551"/>
            <a:ext cx="5741461" cy="1619110"/>
            <a:chOff x="964139" y="4903410"/>
            <a:chExt cx="5741461" cy="1619110"/>
          </a:xfrm>
        </p:grpSpPr>
        <p:pic>
          <p:nvPicPr>
            <p:cNvPr id="9" name="Picture 8">
              <a:extLst>
                <a:ext uri="{FF2B5EF4-FFF2-40B4-BE49-F238E27FC236}">
                  <a16:creationId xmlns:a16="http://schemas.microsoft.com/office/drawing/2014/main" id="{EFDD6752-7977-4E8C-9378-1632F4C54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39" y="5265044"/>
              <a:ext cx="4182060" cy="1257476"/>
            </a:xfrm>
            <a:prstGeom prst="rect">
              <a:avLst/>
            </a:prstGeom>
          </p:spPr>
        </p:pic>
        <p:grpSp>
          <p:nvGrpSpPr>
            <p:cNvPr id="17" name="Group 16">
              <a:extLst>
                <a:ext uri="{FF2B5EF4-FFF2-40B4-BE49-F238E27FC236}">
                  <a16:creationId xmlns:a16="http://schemas.microsoft.com/office/drawing/2014/main" id="{54D279B7-DD30-4B23-8D57-251211EFC553}"/>
                </a:ext>
              </a:extLst>
            </p:cNvPr>
            <p:cNvGrpSpPr/>
            <p:nvPr/>
          </p:nvGrpSpPr>
          <p:grpSpPr>
            <a:xfrm>
              <a:off x="4970195" y="5383594"/>
              <a:ext cx="785604" cy="549378"/>
              <a:chOff x="4507831" y="4584096"/>
              <a:chExt cx="785604" cy="549378"/>
            </a:xfrm>
          </p:grpSpPr>
          <p:cxnSp>
            <p:nvCxnSpPr>
              <p:cNvPr id="13" name="Straight Connector 12">
                <a:extLst>
                  <a:ext uri="{FF2B5EF4-FFF2-40B4-BE49-F238E27FC236}">
                    <a16:creationId xmlns:a16="http://schemas.microsoft.com/office/drawing/2014/main" id="{4D625660-F9F8-41D9-AB50-F08CA8CB556A}"/>
                  </a:ext>
                </a:extLst>
              </p:cNvPr>
              <p:cNvCxnSpPr>
                <a:cxnSpLocks/>
                <a:stCxn id="10" idx="2"/>
              </p:cNvCxnSpPr>
              <p:nvPr/>
            </p:nvCxnSpPr>
            <p:spPr>
              <a:xfrm flipV="1">
                <a:off x="4655074" y="4584096"/>
                <a:ext cx="638361" cy="401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ight Bracket 9">
                <a:extLst>
                  <a:ext uri="{FF2B5EF4-FFF2-40B4-BE49-F238E27FC236}">
                    <a16:creationId xmlns:a16="http://schemas.microsoft.com/office/drawing/2014/main" id="{E43B47F3-2207-4606-BF2C-EFBA2D1CE2E9}"/>
                  </a:ext>
                </a:extLst>
              </p:cNvPr>
              <p:cNvSpPr/>
              <p:nvPr/>
            </p:nvSpPr>
            <p:spPr>
              <a:xfrm>
                <a:off x="4507831" y="4838700"/>
                <a:ext cx="147243" cy="294774"/>
              </a:xfrm>
              <a:prstGeom prst="righ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4D45851F-69E9-4E58-9311-0DC4E2D017F8}"/>
                </a:ext>
              </a:extLst>
            </p:cNvPr>
            <p:cNvGrpSpPr/>
            <p:nvPr/>
          </p:nvGrpSpPr>
          <p:grpSpPr>
            <a:xfrm>
              <a:off x="5146199" y="5958238"/>
              <a:ext cx="996502" cy="459606"/>
              <a:chOff x="4683835" y="5158740"/>
              <a:chExt cx="996502" cy="459606"/>
            </a:xfrm>
          </p:grpSpPr>
          <p:cxnSp>
            <p:nvCxnSpPr>
              <p:cNvPr id="14" name="Straight Connector 13">
                <a:extLst>
                  <a:ext uri="{FF2B5EF4-FFF2-40B4-BE49-F238E27FC236}">
                    <a16:creationId xmlns:a16="http://schemas.microsoft.com/office/drawing/2014/main" id="{9F235065-1F5C-4039-BF7A-737829A00888}"/>
                  </a:ext>
                </a:extLst>
              </p:cNvPr>
              <p:cNvCxnSpPr>
                <a:cxnSpLocks/>
              </p:cNvCxnSpPr>
              <p:nvPr/>
            </p:nvCxnSpPr>
            <p:spPr>
              <a:xfrm flipV="1">
                <a:off x="4821968" y="5204661"/>
                <a:ext cx="858369" cy="1838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ight Bracket 10">
                <a:extLst>
                  <a:ext uri="{FF2B5EF4-FFF2-40B4-BE49-F238E27FC236}">
                    <a16:creationId xmlns:a16="http://schemas.microsoft.com/office/drawing/2014/main" id="{39222874-566A-4A9B-B6D7-51BAAACC5185}"/>
                  </a:ext>
                </a:extLst>
              </p:cNvPr>
              <p:cNvSpPr/>
              <p:nvPr/>
            </p:nvSpPr>
            <p:spPr>
              <a:xfrm>
                <a:off x="4683835" y="5158740"/>
                <a:ext cx="147242" cy="459606"/>
              </a:xfrm>
              <a:prstGeom prst="rightBracket">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9" name="TextBox 18">
              <a:extLst>
                <a:ext uri="{FF2B5EF4-FFF2-40B4-BE49-F238E27FC236}">
                  <a16:creationId xmlns:a16="http://schemas.microsoft.com/office/drawing/2014/main" id="{E2A4DEB5-7B88-4612-8932-9CEFD290FFD2}"/>
                </a:ext>
              </a:extLst>
            </p:cNvPr>
            <p:cNvSpPr txBox="1"/>
            <p:nvPr/>
          </p:nvSpPr>
          <p:spPr>
            <a:xfrm>
              <a:off x="5369303" y="5165020"/>
              <a:ext cx="1070832" cy="276999"/>
            </a:xfrm>
            <a:prstGeom prst="rect">
              <a:avLst/>
            </a:prstGeom>
            <a:noFill/>
          </p:spPr>
          <p:txBody>
            <a:bodyPr wrap="square" rtlCol="0">
              <a:spAutoFit/>
            </a:bodyPr>
            <a:lstStyle/>
            <a:p>
              <a:r>
                <a:rPr lang="en-GB" sz="1200" b="1" dirty="0"/>
                <a:t>Non-referable</a:t>
              </a:r>
            </a:p>
          </p:txBody>
        </p:sp>
        <p:sp>
          <p:nvSpPr>
            <p:cNvPr id="20" name="TextBox 19">
              <a:extLst>
                <a:ext uri="{FF2B5EF4-FFF2-40B4-BE49-F238E27FC236}">
                  <a16:creationId xmlns:a16="http://schemas.microsoft.com/office/drawing/2014/main" id="{AD582AF9-D072-48B0-8785-D0B528B331D4}"/>
                </a:ext>
              </a:extLst>
            </p:cNvPr>
            <p:cNvSpPr txBox="1"/>
            <p:nvPr/>
          </p:nvSpPr>
          <p:spPr>
            <a:xfrm>
              <a:off x="5903197" y="5774358"/>
              <a:ext cx="802403" cy="276999"/>
            </a:xfrm>
            <a:prstGeom prst="rect">
              <a:avLst/>
            </a:prstGeom>
            <a:noFill/>
          </p:spPr>
          <p:txBody>
            <a:bodyPr wrap="square" rtlCol="0">
              <a:spAutoFit/>
            </a:bodyPr>
            <a:lstStyle/>
            <a:p>
              <a:r>
                <a:rPr lang="en-GB" sz="1200" b="1" dirty="0"/>
                <a:t>Referable</a:t>
              </a:r>
            </a:p>
          </p:txBody>
        </p:sp>
        <p:sp>
          <p:nvSpPr>
            <p:cNvPr id="3" name="TextBox 2">
              <a:extLst>
                <a:ext uri="{FF2B5EF4-FFF2-40B4-BE49-F238E27FC236}">
                  <a16:creationId xmlns:a16="http://schemas.microsoft.com/office/drawing/2014/main" id="{83E2583B-E969-4854-B7E9-C41A47651FA4}"/>
                </a:ext>
              </a:extLst>
            </p:cNvPr>
            <p:cNvSpPr txBox="1"/>
            <p:nvPr/>
          </p:nvSpPr>
          <p:spPr>
            <a:xfrm>
              <a:off x="964139" y="4903410"/>
              <a:ext cx="2421095" cy="261610"/>
            </a:xfrm>
            <a:prstGeom prst="rect">
              <a:avLst/>
            </a:prstGeom>
            <a:noFill/>
          </p:spPr>
          <p:txBody>
            <a:bodyPr wrap="square" rtlCol="0">
              <a:spAutoFit/>
            </a:bodyPr>
            <a:lstStyle/>
            <a:p>
              <a:r>
                <a:rPr lang="en-GB" sz="1100" dirty="0"/>
                <a:t>Original labels of Kaggle training data</a:t>
              </a:r>
            </a:p>
          </p:txBody>
        </p:sp>
      </p:grpSp>
    </p:spTree>
    <p:custDataLst>
      <p:tags r:id="rId1"/>
    </p:custDataLst>
    <p:extLst>
      <p:ext uri="{BB962C8B-B14F-4D97-AF65-F5344CB8AC3E}">
        <p14:creationId xmlns:p14="http://schemas.microsoft.com/office/powerpoint/2010/main" val="1760621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0</TotalTime>
  <Words>2367</Words>
  <Application>Microsoft Office PowerPoint</Application>
  <PresentationFormat>Widescreen</PresentationFormat>
  <Paragraphs>258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A data-driven approach to referable diabetic retinopathy detection</vt:lpstr>
      <vt:lpstr>Diabetic Retinopathy</vt:lpstr>
      <vt:lpstr>Current methods for DR referral</vt:lpstr>
      <vt:lpstr>Solution Architecture</vt:lpstr>
      <vt:lpstr>CNN Optimisation</vt:lpstr>
      <vt:lpstr>Data Augmentation</vt:lpstr>
      <vt:lpstr>Multi-Resolution Training</vt:lpstr>
      <vt:lpstr>Robust feature Extraction</vt:lpstr>
      <vt:lpstr>Datasets &amp; Validation</vt:lpstr>
      <vt:lpstr>Results</vt:lpstr>
      <vt:lpstr>Results</vt:lpstr>
      <vt:lpstr>PowerPoint Presentation</vt:lpstr>
      <vt:lpstr>Transfer Learning on DR2</vt:lpstr>
      <vt:lpstr>Transfer Learning on Messidor-2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approach to referable diabetic retinopathy detection</dc:title>
  <dc:creator>Morgan Jones [mwj7]</dc:creator>
  <cp:lastModifiedBy>Morgan Jones [mwj7]</cp:lastModifiedBy>
  <cp:revision>174</cp:revision>
  <dcterms:created xsi:type="dcterms:W3CDTF">2020-02-12T11:20:01Z</dcterms:created>
  <dcterms:modified xsi:type="dcterms:W3CDTF">2020-03-01T18:59:38Z</dcterms:modified>
</cp:coreProperties>
</file>