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3" d="100"/>
          <a:sy n="103" d="100"/>
        </p:scale>
        <p:origin x="138"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B6B2DE-9C7A-410D-BB33-96FD23F82A93}" type="datetimeFigureOut">
              <a:rPr lang="en-GB" smtClean="0"/>
              <a:t>18/02/2020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B41D8C-D68C-4D87-9D56-7F243B38E3DB}" type="slidenum">
              <a:rPr lang="en-GB" smtClean="0"/>
              <a:t>‹#›</a:t>
            </a:fld>
            <a:endParaRPr lang="en-GB"/>
          </a:p>
        </p:txBody>
      </p:sp>
    </p:spTree>
    <p:extLst>
      <p:ext uri="{BB962C8B-B14F-4D97-AF65-F5344CB8AC3E}">
        <p14:creationId xmlns:p14="http://schemas.microsoft.com/office/powerpoint/2010/main" val="3910553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edium.com/@RaghavPrabhu/understanding-of-convolutional-neural-network-cnn-deep-learning-99760835f148"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Introduce background of Diabetic Retinopathy. Mentions statistics of DR. Mention the strain on resource and the need for better easier referral. Mention authors partnership with </a:t>
            </a:r>
            <a:r>
              <a:rPr lang="en-GB" dirty="0" err="1"/>
              <a:t>Phelcom</a:t>
            </a:r>
            <a:r>
              <a:rPr lang="en-GB" dirty="0"/>
              <a:t> Technologies. </a:t>
            </a:r>
          </a:p>
        </p:txBody>
      </p:sp>
      <p:sp>
        <p:nvSpPr>
          <p:cNvPr id="4" name="Slide Number Placeholder 3"/>
          <p:cNvSpPr>
            <a:spLocks noGrp="1"/>
          </p:cNvSpPr>
          <p:nvPr>
            <p:ph type="sldNum" sz="quarter" idx="5"/>
          </p:nvPr>
        </p:nvSpPr>
        <p:spPr/>
        <p:txBody>
          <a:bodyPr/>
          <a:lstStyle/>
          <a:p>
            <a:fld id="{5EB41D8C-D68C-4D87-9D56-7F243B38E3DB}" type="slidenum">
              <a:rPr lang="en-GB" smtClean="0"/>
              <a:t>2</a:t>
            </a:fld>
            <a:endParaRPr lang="en-GB"/>
          </a:p>
        </p:txBody>
      </p:sp>
    </p:spTree>
    <p:extLst>
      <p:ext uri="{BB962C8B-B14F-4D97-AF65-F5344CB8AC3E}">
        <p14:creationId xmlns:p14="http://schemas.microsoft.com/office/powerpoint/2010/main" val="4134704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Discuss current methods</a:t>
            </a:r>
          </a:p>
        </p:txBody>
      </p:sp>
      <p:sp>
        <p:nvSpPr>
          <p:cNvPr id="4" name="Slide Number Placeholder 3"/>
          <p:cNvSpPr>
            <a:spLocks noGrp="1"/>
          </p:cNvSpPr>
          <p:nvPr>
            <p:ph type="sldNum" sz="quarter" idx="5"/>
          </p:nvPr>
        </p:nvSpPr>
        <p:spPr/>
        <p:txBody>
          <a:bodyPr/>
          <a:lstStyle/>
          <a:p>
            <a:fld id="{5EB41D8C-D68C-4D87-9D56-7F243B38E3DB}" type="slidenum">
              <a:rPr lang="en-GB" smtClean="0"/>
              <a:t>3</a:t>
            </a:fld>
            <a:endParaRPr lang="en-GB"/>
          </a:p>
        </p:txBody>
      </p:sp>
    </p:spTree>
    <p:extLst>
      <p:ext uri="{BB962C8B-B14F-4D97-AF65-F5344CB8AC3E}">
        <p14:creationId xmlns:p14="http://schemas.microsoft.com/office/powerpoint/2010/main" val="2082783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High level over the solution architecture and a brief description of convolutional neural networks</a:t>
            </a:r>
          </a:p>
          <a:p>
            <a:r>
              <a:rPr lang="en-GB" dirty="0">
                <a:hlinkClick r:id="rId3"/>
              </a:rPr>
              <a:t>https://medium.com/@</a:t>
            </a:r>
            <a:r>
              <a:rPr lang="en-GB" dirty="0" smtClean="0">
                <a:hlinkClick r:id="rId3"/>
              </a:rPr>
              <a:t>RaghavPrabhu/understanding-of-convolutional-neural-network-cnn-deep-learning-99760835f148</a:t>
            </a:r>
            <a:endParaRPr lang="en-GB" dirty="0" smtClean="0"/>
          </a:p>
          <a:p>
            <a:r>
              <a:rPr lang="en-GB" dirty="0" smtClean="0"/>
              <a:t>Architecture</a:t>
            </a:r>
            <a:r>
              <a:rPr lang="en-GB" baseline="0" dirty="0" smtClean="0"/>
              <a:t> resembles VGG-16 in terms of arrangement of pooling and </a:t>
            </a:r>
            <a:r>
              <a:rPr lang="en-GB" baseline="0" dirty="0" err="1" smtClean="0"/>
              <a:t>conv</a:t>
            </a:r>
            <a:r>
              <a:rPr lang="en-GB" baseline="0" dirty="0" smtClean="0"/>
              <a:t> layers. Whereas the fully-connected stage is more inspired by the </a:t>
            </a:r>
            <a:r>
              <a:rPr lang="en-GB" baseline="0" dirty="0" err="1" smtClean="0"/>
              <a:t>o_O</a:t>
            </a:r>
            <a:r>
              <a:rPr lang="en-GB" baseline="0" dirty="0" smtClean="0"/>
              <a:t> solution.</a:t>
            </a:r>
            <a:endParaRPr lang="en-GB" dirty="0"/>
          </a:p>
        </p:txBody>
      </p:sp>
      <p:sp>
        <p:nvSpPr>
          <p:cNvPr id="4" name="Slide Number Placeholder 3"/>
          <p:cNvSpPr>
            <a:spLocks noGrp="1"/>
          </p:cNvSpPr>
          <p:nvPr>
            <p:ph type="sldNum" sz="quarter" idx="5"/>
          </p:nvPr>
        </p:nvSpPr>
        <p:spPr/>
        <p:txBody>
          <a:bodyPr/>
          <a:lstStyle/>
          <a:p>
            <a:fld id="{5EB41D8C-D68C-4D87-9D56-7F243B38E3DB}" type="slidenum">
              <a:rPr lang="en-GB" smtClean="0"/>
              <a:t>4</a:t>
            </a:fld>
            <a:endParaRPr lang="en-GB"/>
          </a:p>
        </p:txBody>
      </p:sp>
    </p:spTree>
    <p:extLst>
      <p:ext uri="{BB962C8B-B14F-4D97-AF65-F5344CB8AC3E}">
        <p14:creationId xmlns:p14="http://schemas.microsoft.com/office/powerpoint/2010/main" val="4080464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Detail </a:t>
            </a:r>
            <a:r>
              <a:rPr lang="en-GB" dirty="0" err="1"/>
              <a:t>RMSPool</a:t>
            </a:r>
            <a:r>
              <a:rPr lang="en-GB" dirty="0"/>
              <a:t>, info about layers/strides/filters, leaky RELU</a:t>
            </a:r>
          </a:p>
        </p:txBody>
      </p:sp>
      <p:sp>
        <p:nvSpPr>
          <p:cNvPr id="4" name="Slide Number Placeholder 3"/>
          <p:cNvSpPr>
            <a:spLocks noGrp="1"/>
          </p:cNvSpPr>
          <p:nvPr>
            <p:ph type="sldNum" sz="quarter" idx="5"/>
          </p:nvPr>
        </p:nvSpPr>
        <p:spPr/>
        <p:txBody>
          <a:bodyPr/>
          <a:lstStyle/>
          <a:p>
            <a:fld id="{5EB41D8C-D68C-4D87-9D56-7F243B38E3DB}" type="slidenum">
              <a:rPr lang="en-GB" smtClean="0"/>
              <a:t>5</a:t>
            </a:fld>
            <a:endParaRPr lang="en-GB"/>
          </a:p>
        </p:txBody>
      </p:sp>
    </p:spTree>
    <p:extLst>
      <p:ext uri="{BB962C8B-B14F-4D97-AF65-F5344CB8AC3E}">
        <p14:creationId xmlns:p14="http://schemas.microsoft.com/office/powerpoint/2010/main" val="3506626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Gradient of loss function got via backpropagation. How we use that to adjust the weights is the choice. Accelerates GD by accumulating a velocity in the direction of the downward gradient. Accelerates convergence in areas of low curvature. Nesterov momentum computes a partial update to the position allowing for a more responsible stable change in velocity.</a:t>
            </a:r>
          </a:p>
        </p:txBody>
      </p:sp>
      <p:sp>
        <p:nvSpPr>
          <p:cNvPr id="4" name="Slide Number Placeholder 3"/>
          <p:cNvSpPr>
            <a:spLocks noGrp="1"/>
          </p:cNvSpPr>
          <p:nvPr>
            <p:ph type="sldNum" sz="quarter" idx="5"/>
          </p:nvPr>
        </p:nvSpPr>
        <p:spPr/>
        <p:txBody>
          <a:bodyPr/>
          <a:lstStyle/>
          <a:p>
            <a:fld id="{5EB41D8C-D68C-4D87-9D56-7F243B38E3DB}" type="slidenum">
              <a:rPr lang="en-GB" smtClean="0"/>
              <a:t>6</a:t>
            </a:fld>
            <a:endParaRPr lang="en-GB"/>
          </a:p>
        </p:txBody>
      </p:sp>
    </p:spTree>
    <p:extLst>
      <p:ext uri="{BB962C8B-B14F-4D97-AF65-F5344CB8AC3E}">
        <p14:creationId xmlns:p14="http://schemas.microsoft.com/office/powerpoint/2010/main" val="1419024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Operations/</a:t>
            </a:r>
            <a:r>
              <a:rPr lang="en-GB" dirty="0" err="1" smtClean="0"/>
              <a:t>perurbations</a:t>
            </a:r>
            <a:r>
              <a:rPr lang="en-GB" dirty="0" smtClean="0"/>
              <a:t> performed before </a:t>
            </a:r>
            <a:r>
              <a:rPr lang="en-GB" dirty="0" err="1" smtClean="0"/>
              <a:t>submittion</a:t>
            </a:r>
            <a:r>
              <a:rPr lang="en-GB" dirty="0" smtClean="0"/>
              <a:t> to the network. Operations</a:t>
            </a:r>
            <a:r>
              <a:rPr lang="en-GB" baseline="0" dirty="0" smtClean="0"/>
              <a:t> are done by choosing a random variable from a range for each operation. Example: between 0-360 for rotations, translations between 40 and -40. # of perturbed versions of each class depend on the balance weights of that class that is inversely proportional to the number of images(inputs) for each class.</a:t>
            </a:r>
            <a:endParaRPr lang="en-GB" dirty="0"/>
          </a:p>
        </p:txBody>
      </p:sp>
      <p:sp>
        <p:nvSpPr>
          <p:cNvPr id="4" name="Slide Number Placeholder 3"/>
          <p:cNvSpPr>
            <a:spLocks noGrp="1"/>
          </p:cNvSpPr>
          <p:nvPr>
            <p:ph type="sldNum" sz="quarter" idx="10"/>
          </p:nvPr>
        </p:nvSpPr>
        <p:spPr/>
        <p:txBody>
          <a:bodyPr/>
          <a:lstStyle/>
          <a:p>
            <a:fld id="{5EB41D8C-D68C-4D87-9D56-7F243B38E3DB}" type="slidenum">
              <a:rPr lang="en-GB" smtClean="0"/>
              <a:t>7</a:t>
            </a:fld>
            <a:endParaRPr lang="en-GB"/>
          </a:p>
        </p:txBody>
      </p:sp>
    </p:spTree>
    <p:extLst>
      <p:ext uri="{BB962C8B-B14F-4D97-AF65-F5344CB8AC3E}">
        <p14:creationId xmlns:p14="http://schemas.microsoft.com/office/powerpoint/2010/main" val="2188450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Comparison with </a:t>
            </a:r>
            <a:r>
              <a:rPr lang="en-GB" dirty="0" err="1" smtClean="0"/>
              <a:t>O_o</a:t>
            </a:r>
            <a:r>
              <a:rPr lang="en-GB" baseline="0" dirty="0" smtClean="0"/>
              <a:t> solution on the graph.</a:t>
            </a:r>
            <a:endParaRPr lang="en-GB" dirty="0"/>
          </a:p>
        </p:txBody>
      </p:sp>
      <p:sp>
        <p:nvSpPr>
          <p:cNvPr id="4" name="Slide Number Placeholder 3"/>
          <p:cNvSpPr>
            <a:spLocks noGrp="1"/>
          </p:cNvSpPr>
          <p:nvPr>
            <p:ph type="sldNum" sz="quarter" idx="10"/>
          </p:nvPr>
        </p:nvSpPr>
        <p:spPr/>
        <p:txBody>
          <a:bodyPr/>
          <a:lstStyle/>
          <a:p>
            <a:fld id="{5EB41D8C-D68C-4D87-9D56-7F243B38E3DB}" type="slidenum">
              <a:rPr lang="en-GB" smtClean="0"/>
              <a:t>11</a:t>
            </a:fld>
            <a:endParaRPr lang="en-GB"/>
          </a:p>
        </p:txBody>
      </p:sp>
    </p:spTree>
    <p:extLst>
      <p:ext uri="{BB962C8B-B14F-4D97-AF65-F5344CB8AC3E}">
        <p14:creationId xmlns:p14="http://schemas.microsoft.com/office/powerpoint/2010/main" val="320426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A1F8F-1574-4414-99A2-D994ED7A27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3C84629-6A53-466E-B419-66E0E8583B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8551CA2-4534-48C7-9C6F-2B0AFCFD553C}"/>
              </a:ext>
            </a:extLst>
          </p:cNvPr>
          <p:cNvSpPr>
            <a:spLocks noGrp="1"/>
          </p:cNvSpPr>
          <p:nvPr>
            <p:ph type="dt" sz="half" idx="10"/>
          </p:nvPr>
        </p:nvSpPr>
        <p:spPr/>
        <p:txBody>
          <a:bodyPr/>
          <a:lstStyle/>
          <a:p>
            <a:fld id="{A3ACD417-9FA5-4093-9E64-8EEA39F65FF1}" type="datetimeFigureOut">
              <a:rPr lang="en-GB" smtClean="0"/>
              <a:t>18/02/2020</a:t>
            </a:fld>
            <a:endParaRPr lang="en-GB"/>
          </a:p>
        </p:txBody>
      </p:sp>
      <p:sp>
        <p:nvSpPr>
          <p:cNvPr id="5" name="Footer Placeholder 4">
            <a:extLst>
              <a:ext uri="{FF2B5EF4-FFF2-40B4-BE49-F238E27FC236}">
                <a16:creationId xmlns:a16="http://schemas.microsoft.com/office/drawing/2014/main" id="{614170C7-865C-4528-A81C-477AF166C4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25E5CF-0FCF-4475-8C2F-C9436F8DDC39}"/>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665988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D2DD5-5D92-4037-A5AD-F1CFF32355B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3B233F5-DB94-401C-9AF7-A401CA2E7DD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5AB70A-65AB-4E57-AC26-DCEB805547B9}"/>
              </a:ext>
            </a:extLst>
          </p:cNvPr>
          <p:cNvSpPr>
            <a:spLocks noGrp="1"/>
          </p:cNvSpPr>
          <p:nvPr>
            <p:ph type="dt" sz="half" idx="10"/>
          </p:nvPr>
        </p:nvSpPr>
        <p:spPr/>
        <p:txBody>
          <a:bodyPr/>
          <a:lstStyle/>
          <a:p>
            <a:fld id="{A3ACD417-9FA5-4093-9E64-8EEA39F65FF1}" type="datetimeFigureOut">
              <a:rPr lang="en-GB" smtClean="0"/>
              <a:t>18/02/2020</a:t>
            </a:fld>
            <a:endParaRPr lang="en-GB"/>
          </a:p>
        </p:txBody>
      </p:sp>
      <p:sp>
        <p:nvSpPr>
          <p:cNvPr id="5" name="Footer Placeholder 4">
            <a:extLst>
              <a:ext uri="{FF2B5EF4-FFF2-40B4-BE49-F238E27FC236}">
                <a16:creationId xmlns:a16="http://schemas.microsoft.com/office/drawing/2014/main" id="{B06EDCE0-62FC-439D-99A6-09A81E9D03B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455BC1-9786-4FAB-BE41-8C3FA3014012}"/>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4189685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AEAD69-5C6D-4500-B27C-F6B7753725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C088AF4-6D68-4DE6-89E2-02AD045EE56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00D43A7-17C2-4FB7-85F9-A820F890C011}"/>
              </a:ext>
            </a:extLst>
          </p:cNvPr>
          <p:cNvSpPr>
            <a:spLocks noGrp="1"/>
          </p:cNvSpPr>
          <p:nvPr>
            <p:ph type="dt" sz="half" idx="10"/>
          </p:nvPr>
        </p:nvSpPr>
        <p:spPr/>
        <p:txBody>
          <a:bodyPr/>
          <a:lstStyle/>
          <a:p>
            <a:fld id="{A3ACD417-9FA5-4093-9E64-8EEA39F65FF1}" type="datetimeFigureOut">
              <a:rPr lang="en-GB" smtClean="0"/>
              <a:t>18/02/2020</a:t>
            </a:fld>
            <a:endParaRPr lang="en-GB"/>
          </a:p>
        </p:txBody>
      </p:sp>
      <p:sp>
        <p:nvSpPr>
          <p:cNvPr id="5" name="Footer Placeholder 4">
            <a:extLst>
              <a:ext uri="{FF2B5EF4-FFF2-40B4-BE49-F238E27FC236}">
                <a16:creationId xmlns:a16="http://schemas.microsoft.com/office/drawing/2014/main" id="{ED613F86-3071-445A-B783-D203777F32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045A46-DF07-4AC7-A86B-EE7FB3BB562B}"/>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1344235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6229E-4032-4ABD-A5E6-92F17DA689C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68B26B7-C68E-4C6E-B835-9749F0BD66E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543D9D-E094-4AFE-86C3-220C8F911321}"/>
              </a:ext>
            </a:extLst>
          </p:cNvPr>
          <p:cNvSpPr>
            <a:spLocks noGrp="1"/>
          </p:cNvSpPr>
          <p:nvPr>
            <p:ph type="dt" sz="half" idx="10"/>
          </p:nvPr>
        </p:nvSpPr>
        <p:spPr/>
        <p:txBody>
          <a:bodyPr/>
          <a:lstStyle/>
          <a:p>
            <a:fld id="{A3ACD417-9FA5-4093-9E64-8EEA39F65FF1}" type="datetimeFigureOut">
              <a:rPr lang="en-GB" smtClean="0"/>
              <a:t>18/02/2020</a:t>
            </a:fld>
            <a:endParaRPr lang="en-GB"/>
          </a:p>
        </p:txBody>
      </p:sp>
      <p:sp>
        <p:nvSpPr>
          <p:cNvPr id="5" name="Footer Placeholder 4">
            <a:extLst>
              <a:ext uri="{FF2B5EF4-FFF2-40B4-BE49-F238E27FC236}">
                <a16:creationId xmlns:a16="http://schemas.microsoft.com/office/drawing/2014/main" id="{13D36AC7-BAB4-4126-A76D-9E21F407C2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AAB1B6-96B9-4118-8D27-9535650FD27D}"/>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130567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D2533-12DF-473A-BBB0-D144CDAC76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11E30C3-EDE9-47FA-A774-F8632C98E1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AF2F410-0407-40EB-9185-4470B5CF9109}"/>
              </a:ext>
            </a:extLst>
          </p:cNvPr>
          <p:cNvSpPr>
            <a:spLocks noGrp="1"/>
          </p:cNvSpPr>
          <p:nvPr>
            <p:ph type="dt" sz="half" idx="10"/>
          </p:nvPr>
        </p:nvSpPr>
        <p:spPr/>
        <p:txBody>
          <a:bodyPr/>
          <a:lstStyle/>
          <a:p>
            <a:fld id="{A3ACD417-9FA5-4093-9E64-8EEA39F65FF1}" type="datetimeFigureOut">
              <a:rPr lang="en-GB" smtClean="0"/>
              <a:t>18/02/2020</a:t>
            </a:fld>
            <a:endParaRPr lang="en-GB"/>
          </a:p>
        </p:txBody>
      </p:sp>
      <p:sp>
        <p:nvSpPr>
          <p:cNvPr id="5" name="Footer Placeholder 4">
            <a:extLst>
              <a:ext uri="{FF2B5EF4-FFF2-40B4-BE49-F238E27FC236}">
                <a16:creationId xmlns:a16="http://schemas.microsoft.com/office/drawing/2014/main" id="{18DC6B83-3934-4C48-9EFA-49F3A99CE9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DF97B68-4A04-4758-A46E-8D2D844541FA}"/>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3073514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1B191-BB77-4F9E-8173-F18412815C0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4B52F27-6AF2-4F0B-B188-9CC70427374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E0879D1-0A4D-4E1A-B3AB-6D17F23FD29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8871DF7-168B-46DF-BA50-80EA0C840B0B}"/>
              </a:ext>
            </a:extLst>
          </p:cNvPr>
          <p:cNvSpPr>
            <a:spLocks noGrp="1"/>
          </p:cNvSpPr>
          <p:nvPr>
            <p:ph type="dt" sz="half" idx="10"/>
          </p:nvPr>
        </p:nvSpPr>
        <p:spPr/>
        <p:txBody>
          <a:bodyPr/>
          <a:lstStyle/>
          <a:p>
            <a:fld id="{A3ACD417-9FA5-4093-9E64-8EEA39F65FF1}" type="datetimeFigureOut">
              <a:rPr lang="en-GB" smtClean="0"/>
              <a:t>18/02/2020</a:t>
            </a:fld>
            <a:endParaRPr lang="en-GB"/>
          </a:p>
        </p:txBody>
      </p:sp>
      <p:sp>
        <p:nvSpPr>
          <p:cNvPr id="6" name="Footer Placeholder 5">
            <a:extLst>
              <a:ext uri="{FF2B5EF4-FFF2-40B4-BE49-F238E27FC236}">
                <a16:creationId xmlns:a16="http://schemas.microsoft.com/office/drawing/2014/main" id="{247CFF46-C1DB-486F-A306-78B5C90221E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787743-CD01-4B7C-A1AF-D010EA0B9ED1}"/>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417078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6855-E60B-44DB-A0D0-125AC5A2D6F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568A3F5-3D5E-4F07-BA4E-F798021099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D7FF1D-85BB-48FF-9D99-739D744A057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6D341BA-A3A0-48D0-91F4-A53B1BB839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2AA5CB7-4347-45BC-9B16-DECDD450612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3B71E9D-DC6C-478C-80AC-7D265140797D}"/>
              </a:ext>
            </a:extLst>
          </p:cNvPr>
          <p:cNvSpPr>
            <a:spLocks noGrp="1"/>
          </p:cNvSpPr>
          <p:nvPr>
            <p:ph type="dt" sz="half" idx="10"/>
          </p:nvPr>
        </p:nvSpPr>
        <p:spPr/>
        <p:txBody>
          <a:bodyPr/>
          <a:lstStyle/>
          <a:p>
            <a:fld id="{A3ACD417-9FA5-4093-9E64-8EEA39F65FF1}" type="datetimeFigureOut">
              <a:rPr lang="en-GB" smtClean="0"/>
              <a:t>18/02/2020</a:t>
            </a:fld>
            <a:endParaRPr lang="en-GB"/>
          </a:p>
        </p:txBody>
      </p:sp>
      <p:sp>
        <p:nvSpPr>
          <p:cNvPr id="8" name="Footer Placeholder 7">
            <a:extLst>
              <a:ext uri="{FF2B5EF4-FFF2-40B4-BE49-F238E27FC236}">
                <a16:creationId xmlns:a16="http://schemas.microsoft.com/office/drawing/2014/main" id="{D3E075DD-6B8A-4A74-82EC-863E96D6303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6618B39-EE78-4C34-AF35-4DB5ED72EC33}"/>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102330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195B6-CA94-45B4-A2DE-0A30B50731B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4E5D572-235F-4B78-BCBB-8B68DED05878}"/>
              </a:ext>
            </a:extLst>
          </p:cNvPr>
          <p:cNvSpPr>
            <a:spLocks noGrp="1"/>
          </p:cNvSpPr>
          <p:nvPr>
            <p:ph type="dt" sz="half" idx="10"/>
          </p:nvPr>
        </p:nvSpPr>
        <p:spPr/>
        <p:txBody>
          <a:bodyPr/>
          <a:lstStyle/>
          <a:p>
            <a:fld id="{A3ACD417-9FA5-4093-9E64-8EEA39F65FF1}" type="datetimeFigureOut">
              <a:rPr lang="en-GB" smtClean="0"/>
              <a:t>18/02/2020</a:t>
            </a:fld>
            <a:endParaRPr lang="en-GB"/>
          </a:p>
        </p:txBody>
      </p:sp>
      <p:sp>
        <p:nvSpPr>
          <p:cNvPr id="4" name="Footer Placeholder 3">
            <a:extLst>
              <a:ext uri="{FF2B5EF4-FFF2-40B4-BE49-F238E27FC236}">
                <a16:creationId xmlns:a16="http://schemas.microsoft.com/office/drawing/2014/main" id="{012F4CF0-6064-4844-BF96-0EE832906A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98B4C39-6572-4D00-84BD-B483A32C0FE2}"/>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2583459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7B8839-5C57-4E0A-882B-D310407BF02E}"/>
              </a:ext>
            </a:extLst>
          </p:cNvPr>
          <p:cNvSpPr>
            <a:spLocks noGrp="1"/>
          </p:cNvSpPr>
          <p:nvPr>
            <p:ph type="dt" sz="half" idx="10"/>
          </p:nvPr>
        </p:nvSpPr>
        <p:spPr/>
        <p:txBody>
          <a:bodyPr/>
          <a:lstStyle/>
          <a:p>
            <a:fld id="{A3ACD417-9FA5-4093-9E64-8EEA39F65FF1}" type="datetimeFigureOut">
              <a:rPr lang="en-GB" smtClean="0"/>
              <a:t>18/02/2020</a:t>
            </a:fld>
            <a:endParaRPr lang="en-GB"/>
          </a:p>
        </p:txBody>
      </p:sp>
      <p:sp>
        <p:nvSpPr>
          <p:cNvPr id="3" name="Footer Placeholder 2">
            <a:extLst>
              <a:ext uri="{FF2B5EF4-FFF2-40B4-BE49-F238E27FC236}">
                <a16:creationId xmlns:a16="http://schemas.microsoft.com/office/drawing/2014/main" id="{198455B0-F8FB-4E0E-9DA3-7F674E1E613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63D9FBA-AEF1-415B-A2B3-FD3554E03CE0}"/>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3582271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88B40-5DEF-43BD-A9D6-E1D05CCA46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DFE2852-1E4D-4EA5-A68B-8B5CD26BD4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87DB760-7FA9-48B3-83CD-BE2A38A224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AF10C89-FF52-48C7-BD9F-85F9A3A4D5E4}"/>
              </a:ext>
            </a:extLst>
          </p:cNvPr>
          <p:cNvSpPr>
            <a:spLocks noGrp="1"/>
          </p:cNvSpPr>
          <p:nvPr>
            <p:ph type="dt" sz="half" idx="10"/>
          </p:nvPr>
        </p:nvSpPr>
        <p:spPr/>
        <p:txBody>
          <a:bodyPr/>
          <a:lstStyle/>
          <a:p>
            <a:fld id="{A3ACD417-9FA5-4093-9E64-8EEA39F65FF1}" type="datetimeFigureOut">
              <a:rPr lang="en-GB" smtClean="0"/>
              <a:t>18/02/2020</a:t>
            </a:fld>
            <a:endParaRPr lang="en-GB"/>
          </a:p>
        </p:txBody>
      </p:sp>
      <p:sp>
        <p:nvSpPr>
          <p:cNvPr id="6" name="Footer Placeholder 5">
            <a:extLst>
              <a:ext uri="{FF2B5EF4-FFF2-40B4-BE49-F238E27FC236}">
                <a16:creationId xmlns:a16="http://schemas.microsoft.com/office/drawing/2014/main" id="{887A06F2-7502-4F5E-B984-06F6EC9EE8D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872CD31-2D2E-44BE-BC11-67F58EE84F99}"/>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1677528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C7E33-862E-44E0-AFD4-C7A5E577CB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8F4C804-98F2-4053-A300-0B939396EC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BCB716F-5BD9-4DBC-AAA3-2219525B8B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9564C7-F309-490E-A8AE-297535F1527C}"/>
              </a:ext>
            </a:extLst>
          </p:cNvPr>
          <p:cNvSpPr>
            <a:spLocks noGrp="1"/>
          </p:cNvSpPr>
          <p:nvPr>
            <p:ph type="dt" sz="half" idx="10"/>
          </p:nvPr>
        </p:nvSpPr>
        <p:spPr/>
        <p:txBody>
          <a:bodyPr/>
          <a:lstStyle/>
          <a:p>
            <a:fld id="{A3ACD417-9FA5-4093-9E64-8EEA39F65FF1}" type="datetimeFigureOut">
              <a:rPr lang="en-GB" smtClean="0"/>
              <a:t>18/02/2020</a:t>
            </a:fld>
            <a:endParaRPr lang="en-GB"/>
          </a:p>
        </p:txBody>
      </p:sp>
      <p:sp>
        <p:nvSpPr>
          <p:cNvPr id="6" name="Footer Placeholder 5">
            <a:extLst>
              <a:ext uri="{FF2B5EF4-FFF2-40B4-BE49-F238E27FC236}">
                <a16:creationId xmlns:a16="http://schemas.microsoft.com/office/drawing/2014/main" id="{B01D4F04-86CB-4303-944F-68965408E6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03F683-56AD-4F85-ACC8-E85A13502EBF}"/>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3189624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C491E1-57C8-4171-B8CD-3EFC4D93BB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D658F08-5796-429C-BCC8-E2B681FAF4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1BB22-6D74-4676-8977-3208B975A1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ACD417-9FA5-4093-9E64-8EEA39F65FF1}" type="datetimeFigureOut">
              <a:rPr lang="en-GB" smtClean="0"/>
              <a:t>18/02/2020</a:t>
            </a:fld>
            <a:endParaRPr lang="en-GB"/>
          </a:p>
        </p:txBody>
      </p:sp>
      <p:sp>
        <p:nvSpPr>
          <p:cNvPr id="5" name="Footer Placeholder 4">
            <a:extLst>
              <a:ext uri="{FF2B5EF4-FFF2-40B4-BE49-F238E27FC236}">
                <a16:creationId xmlns:a16="http://schemas.microsoft.com/office/drawing/2014/main" id="{D113DC54-DB0A-47F3-98C5-2F384C92D9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DDDB4A-668F-42EB-94A9-DDC304BEEA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211D4C-57BC-44AA-8EE8-2F38FF88A301}" type="slidenum">
              <a:rPr lang="en-GB" smtClean="0"/>
              <a:t>‹#›</a:t>
            </a:fld>
            <a:endParaRPr lang="en-GB"/>
          </a:p>
        </p:txBody>
      </p:sp>
    </p:spTree>
    <p:extLst>
      <p:ext uri="{BB962C8B-B14F-4D97-AF65-F5344CB8AC3E}">
        <p14:creationId xmlns:p14="http://schemas.microsoft.com/office/powerpoint/2010/main" val="1713698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40.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B3A69-3BDD-4BB5-8ACD-03EFB3ADCC6B}"/>
              </a:ext>
            </a:extLst>
          </p:cNvPr>
          <p:cNvSpPr>
            <a:spLocks noGrp="1"/>
          </p:cNvSpPr>
          <p:nvPr>
            <p:ph type="ctrTitle"/>
          </p:nvPr>
        </p:nvSpPr>
        <p:spPr/>
        <p:txBody>
          <a:bodyPr>
            <a:normAutofit fontScale="90000"/>
          </a:bodyPr>
          <a:lstStyle/>
          <a:p>
            <a:r>
              <a:rPr lang="en-GB" dirty="0"/>
              <a:t>A data-driven approach to referable diabetic retinopathy detection</a:t>
            </a:r>
          </a:p>
        </p:txBody>
      </p:sp>
      <p:sp>
        <p:nvSpPr>
          <p:cNvPr id="4" name="TextBox 3">
            <a:extLst>
              <a:ext uri="{FF2B5EF4-FFF2-40B4-BE49-F238E27FC236}">
                <a16:creationId xmlns:a16="http://schemas.microsoft.com/office/drawing/2014/main" id="{88510378-5299-4368-9F86-798735D225FE}"/>
              </a:ext>
            </a:extLst>
          </p:cNvPr>
          <p:cNvSpPr txBox="1"/>
          <p:nvPr/>
        </p:nvSpPr>
        <p:spPr>
          <a:xfrm>
            <a:off x="258932" y="6128409"/>
            <a:ext cx="2530136" cy="369332"/>
          </a:xfrm>
          <a:prstGeom prst="rect">
            <a:avLst/>
          </a:prstGeom>
          <a:noFill/>
        </p:spPr>
        <p:txBody>
          <a:bodyPr wrap="square" rtlCol="0">
            <a:spAutoFit/>
          </a:bodyPr>
          <a:lstStyle/>
          <a:p>
            <a:r>
              <a:rPr lang="en-GB" dirty="0"/>
              <a:t>Presenter: Morgan Jones</a:t>
            </a:r>
          </a:p>
        </p:txBody>
      </p:sp>
      <p:graphicFrame>
        <p:nvGraphicFramePr>
          <p:cNvPr id="5" name="Table 4">
            <a:extLst>
              <a:ext uri="{FF2B5EF4-FFF2-40B4-BE49-F238E27FC236}">
                <a16:creationId xmlns:a16="http://schemas.microsoft.com/office/drawing/2014/main" id="{B169BC66-B0E2-4E79-819B-5A3D3F4B126A}"/>
              </a:ext>
            </a:extLst>
          </p:cNvPr>
          <p:cNvGraphicFramePr>
            <a:graphicFrameLocks noGrp="1"/>
          </p:cNvGraphicFramePr>
          <p:nvPr>
            <p:extLst>
              <p:ext uri="{D42A27DB-BD31-4B8C-83A1-F6EECF244321}">
                <p14:modId xmlns:p14="http://schemas.microsoft.com/office/powerpoint/2010/main" val="3633276799"/>
              </p:ext>
            </p:extLst>
          </p:nvPr>
        </p:nvGraphicFramePr>
        <p:xfrm>
          <a:off x="6562297" y="5309021"/>
          <a:ext cx="5265718" cy="1188720"/>
        </p:xfrm>
        <a:graphic>
          <a:graphicData uri="http://schemas.openxmlformats.org/drawingml/2006/table">
            <a:tbl>
              <a:tblPr firstRow="1" bandRow="1">
                <a:tableStyleId>{5C22544A-7EE6-4342-B048-85BDC9FD1C3A}</a:tableStyleId>
              </a:tblPr>
              <a:tblGrid>
                <a:gridCol w="2632859">
                  <a:extLst>
                    <a:ext uri="{9D8B030D-6E8A-4147-A177-3AD203B41FA5}">
                      <a16:colId xmlns:a16="http://schemas.microsoft.com/office/drawing/2014/main" val="2988308248"/>
                    </a:ext>
                  </a:extLst>
                </a:gridCol>
                <a:gridCol w="2632859">
                  <a:extLst>
                    <a:ext uri="{9D8B030D-6E8A-4147-A177-3AD203B41FA5}">
                      <a16:colId xmlns:a16="http://schemas.microsoft.com/office/drawing/2014/main" val="3386121161"/>
                    </a:ext>
                  </a:extLst>
                </a:gridCol>
              </a:tblGrid>
              <a:tr h="370840">
                <a:tc>
                  <a:txBody>
                    <a:bodyPr/>
                    <a:lstStyle/>
                    <a:p>
                      <a:pPr marL="0" indent="0" algn="l">
                        <a:buFont typeface="Arial" panose="020B0604020202020204" pitchFamily="34" charset="0"/>
                        <a:buNone/>
                      </a:pPr>
                      <a:r>
                        <a:rPr lang="en-GB" dirty="0">
                          <a:solidFill>
                            <a:schemeClr val="tx1"/>
                          </a:solidFill>
                        </a:rPr>
                        <a:t>Authors:</a:t>
                      </a:r>
                    </a:p>
                    <a:p>
                      <a:pPr marL="342900" indent="-342900" algn="l">
                        <a:buFont typeface="Arial" panose="020B0604020202020204" pitchFamily="34" charset="0"/>
                        <a:buChar char="•"/>
                      </a:pPr>
                      <a:r>
                        <a:rPr lang="en-GB" dirty="0">
                          <a:solidFill>
                            <a:schemeClr val="tx1"/>
                          </a:solidFill>
                        </a:rPr>
                        <a:t>Ramon Pires </a:t>
                      </a:r>
                    </a:p>
                    <a:p>
                      <a:pPr marL="342900" indent="-342900" algn="l">
                        <a:buFont typeface="Arial" panose="020B0604020202020204" pitchFamily="34" charset="0"/>
                        <a:buChar char="•"/>
                      </a:pPr>
                      <a:r>
                        <a:rPr lang="en-GB" dirty="0">
                          <a:solidFill>
                            <a:schemeClr val="tx1"/>
                          </a:solidFill>
                        </a:rPr>
                        <a:t>Sandra Avila </a:t>
                      </a:r>
                    </a:p>
                    <a:p>
                      <a:pPr marL="342900" indent="-342900" algn="l">
                        <a:buFont typeface="Arial" panose="020B0604020202020204" pitchFamily="34" charset="0"/>
                        <a:buChar char="•"/>
                      </a:pPr>
                      <a:r>
                        <a:rPr lang="en-GB" dirty="0">
                          <a:solidFill>
                            <a:schemeClr val="tx1"/>
                          </a:solidFill>
                        </a:rPr>
                        <a:t>Jacques Wainer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indent="-342900" algn="l">
                        <a:buFont typeface="Arial" panose="020B0604020202020204" pitchFamily="34" charset="0"/>
                        <a:buChar char="•"/>
                      </a:pPr>
                      <a:endParaRPr lang="en-GB" dirty="0">
                        <a:solidFill>
                          <a:schemeClr val="tx1"/>
                        </a:solidFill>
                      </a:endParaRPr>
                    </a:p>
                    <a:p>
                      <a:pPr marL="342900" indent="-342900" algn="l">
                        <a:buFont typeface="Arial" panose="020B0604020202020204" pitchFamily="34" charset="0"/>
                        <a:buChar char="•"/>
                      </a:pPr>
                      <a:r>
                        <a:rPr lang="en-GB" dirty="0">
                          <a:solidFill>
                            <a:schemeClr val="tx1"/>
                          </a:solidFill>
                        </a:rPr>
                        <a:t>Eduardo Valle </a:t>
                      </a:r>
                    </a:p>
                    <a:p>
                      <a:pPr marL="342900" indent="-342900" algn="l">
                        <a:buFont typeface="Arial" panose="020B0604020202020204" pitchFamily="34" charset="0"/>
                        <a:buChar char="•"/>
                      </a:pPr>
                      <a:r>
                        <a:rPr lang="en-GB" dirty="0">
                          <a:solidFill>
                            <a:schemeClr val="tx1"/>
                          </a:solidFill>
                        </a:rPr>
                        <a:t>Micheal D. Abramoff </a:t>
                      </a:r>
                    </a:p>
                    <a:p>
                      <a:pPr marL="342900" indent="-342900" algn="l">
                        <a:buFont typeface="Arial" panose="020B0604020202020204" pitchFamily="34" charset="0"/>
                        <a:buChar char="•"/>
                      </a:pPr>
                      <a:r>
                        <a:rPr lang="en-GB" dirty="0">
                          <a:solidFill>
                            <a:schemeClr val="tx1"/>
                          </a:solidFill>
                        </a:rPr>
                        <a:t>Anderson Rocha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410551"/>
                  </a:ext>
                </a:extLst>
              </a:tr>
            </a:tbl>
          </a:graphicData>
        </a:graphic>
      </p:graphicFrame>
    </p:spTree>
    <p:custDataLst>
      <p:tags r:id="rId1"/>
    </p:custDataLst>
    <p:extLst>
      <p:ext uri="{BB962C8B-B14F-4D97-AF65-F5344CB8AC3E}">
        <p14:creationId xmlns:p14="http://schemas.microsoft.com/office/powerpoint/2010/main" val="2470099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Datasets &amp; </a:t>
            </a:r>
            <a:r>
              <a:rPr lang="en-GB" dirty="0" err="1" smtClean="0"/>
              <a:t>Validation</a:t>
            </a:r>
            <a:r>
              <a:rPr lang="en-GB" dirty="0" err="1">
                <a:solidFill>
                  <a:srgbClr val="FF0000"/>
                </a:solidFill>
              </a:rPr>
              <a:t>TODO</a:t>
            </a:r>
            <a:r>
              <a:rPr lang="en-GB" dirty="0">
                <a:solidFill>
                  <a:srgbClr val="FF0000"/>
                </a:solidFill>
              </a:rPr>
              <a:t>?</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760621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828" y="1459522"/>
            <a:ext cx="6458250" cy="4791808"/>
          </a:xfrm>
          <a:prstGeom prst="rect">
            <a:avLst/>
          </a:prstGeom>
        </p:spPr>
      </p:pic>
      <p:sp>
        <p:nvSpPr>
          <p:cNvPr id="5" name="TextBox 4"/>
          <p:cNvSpPr txBox="1"/>
          <p:nvPr/>
        </p:nvSpPr>
        <p:spPr>
          <a:xfrm>
            <a:off x="738554" y="6251330"/>
            <a:ext cx="6400799" cy="261610"/>
          </a:xfrm>
          <a:prstGeom prst="rect">
            <a:avLst/>
          </a:prstGeom>
          <a:noFill/>
        </p:spPr>
        <p:txBody>
          <a:bodyPr wrap="square" rtlCol="0">
            <a:spAutoFit/>
          </a:bodyPr>
          <a:lstStyle/>
          <a:p>
            <a:r>
              <a:rPr lang="en-GB" sz="1100" dirty="0" smtClean="0"/>
              <a:t>ROC for referral assessment on </a:t>
            </a:r>
            <a:r>
              <a:rPr lang="en-GB" sz="1100" dirty="0" err="1"/>
              <a:t>K</a:t>
            </a:r>
            <a:r>
              <a:rPr lang="en-GB" sz="1100" dirty="0" err="1" smtClean="0"/>
              <a:t>aggle</a:t>
            </a:r>
            <a:r>
              <a:rPr lang="en-GB" sz="1100" dirty="0" smtClean="0"/>
              <a:t> dataset. Showing progressive improvements and original </a:t>
            </a:r>
            <a:r>
              <a:rPr lang="en-GB" sz="1100" dirty="0" err="1" smtClean="0"/>
              <a:t>o_O</a:t>
            </a:r>
            <a:r>
              <a:rPr lang="en-GB" sz="1100" dirty="0" smtClean="0"/>
              <a:t> solution.</a:t>
            </a:r>
            <a:endParaRPr lang="en-GB" sz="1100" dirty="0"/>
          </a:p>
        </p:txBody>
      </p:sp>
      <p:sp>
        <p:nvSpPr>
          <p:cNvPr id="6" name="TextBox 5"/>
          <p:cNvSpPr txBox="1"/>
          <p:nvPr/>
        </p:nvSpPr>
        <p:spPr>
          <a:xfrm>
            <a:off x="6954715" y="1459522"/>
            <a:ext cx="4018084" cy="307777"/>
          </a:xfrm>
          <a:prstGeom prst="rect">
            <a:avLst/>
          </a:prstGeom>
          <a:noFill/>
        </p:spPr>
        <p:txBody>
          <a:bodyPr wrap="square" rtlCol="0">
            <a:spAutoFit/>
          </a:bodyPr>
          <a:lstStyle/>
          <a:p>
            <a:r>
              <a:rPr lang="en-GB" sz="1400" b="1" dirty="0" smtClean="0"/>
              <a:t>Q1</a:t>
            </a:r>
            <a:r>
              <a:rPr lang="en-GB" sz="1400" dirty="0" smtClean="0"/>
              <a:t>: </a:t>
            </a:r>
            <a:r>
              <a:rPr lang="en-GB" sz="1400" i="1" dirty="0" smtClean="0"/>
              <a:t>Is data augmentation essential to train the CNN?</a:t>
            </a:r>
            <a:endParaRPr lang="en-GB" sz="1400" i="1" dirty="0"/>
          </a:p>
        </p:txBody>
      </p:sp>
      <p:sp>
        <p:nvSpPr>
          <p:cNvPr id="7" name="TextBox 6"/>
          <p:cNvSpPr txBox="1"/>
          <p:nvPr/>
        </p:nvSpPr>
        <p:spPr>
          <a:xfrm>
            <a:off x="8056684" y="1839412"/>
            <a:ext cx="4018084" cy="523220"/>
          </a:xfrm>
          <a:prstGeom prst="rect">
            <a:avLst/>
          </a:prstGeom>
          <a:noFill/>
        </p:spPr>
        <p:txBody>
          <a:bodyPr wrap="square" rtlCol="0">
            <a:spAutoFit/>
          </a:bodyPr>
          <a:lstStyle/>
          <a:p>
            <a:r>
              <a:rPr lang="en-GB" sz="1400" b="1" dirty="0" smtClean="0"/>
              <a:t>Q2</a:t>
            </a:r>
            <a:r>
              <a:rPr lang="en-GB" sz="1400" dirty="0" smtClean="0"/>
              <a:t>: </a:t>
            </a:r>
            <a:r>
              <a:rPr lang="en-GB" sz="1400" i="1" dirty="0" smtClean="0"/>
              <a:t>Is the multi-resolution training important to train with larger images?</a:t>
            </a:r>
            <a:endParaRPr lang="en-GB" sz="1400" i="1" dirty="0"/>
          </a:p>
        </p:txBody>
      </p:sp>
      <p:sp>
        <p:nvSpPr>
          <p:cNvPr id="8" name="TextBox 7"/>
          <p:cNvSpPr txBox="1"/>
          <p:nvPr/>
        </p:nvSpPr>
        <p:spPr>
          <a:xfrm>
            <a:off x="6954715" y="2409572"/>
            <a:ext cx="4018084" cy="523220"/>
          </a:xfrm>
          <a:prstGeom prst="rect">
            <a:avLst/>
          </a:prstGeom>
          <a:noFill/>
        </p:spPr>
        <p:txBody>
          <a:bodyPr wrap="square" rtlCol="0">
            <a:spAutoFit/>
          </a:bodyPr>
          <a:lstStyle/>
          <a:p>
            <a:r>
              <a:rPr lang="en-GB" sz="1400" b="1" dirty="0" smtClean="0"/>
              <a:t>Q3</a:t>
            </a:r>
            <a:r>
              <a:rPr lang="en-GB" sz="1400" dirty="0" smtClean="0"/>
              <a:t>: </a:t>
            </a:r>
            <a:r>
              <a:rPr lang="en-GB" sz="1400" i="1" dirty="0" smtClean="0"/>
              <a:t>Is the robust feature-extraction augmentation satisfactory?</a:t>
            </a:r>
            <a:endParaRPr lang="en-GB" sz="1400" i="1" dirty="0"/>
          </a:p>
        </p:txBody>
      </p:sp>
      <p:sp>
        <p:nvSpPr>
          <p:cNvPr id="9" name="TextBox 8"/>
          <p:cNvSpPr txBox="1"/>
          <p:nvPr/>
        </p:nvSpPr>
        <p:spPr>
          <a:xfrm>
            <a:off x="8056684" y="2979732"/>
            <a:ext cx="4018084" cy="523220"/>
          </a:xfrm>
          <a:prstGeom prst="rect">
            <a:avLst/>
          </a:prstGeom>
          <a:noFill/>
        </p:spPr>
        <p:txBody>
          <a:bodyPr wrap="square" rtlCol="0">
            <a:spAutoFit/>
          </a:bodyPr>
          <a:lstStyle/>
          <a:p>
            <a:r>
              <a:rPr lang="en-GB" sz="1400" b="1" dirty="0" smtClean="0"/>
              <a:t>Q4</a:t>
            </a:r>
            <a:r>
              <a:rPr lang="en-GB" sz="1400" dirty="0" smtClean="0"/>
              <a:t>: </a:t>
            </a:r>
            <a:r>
              <a:rPr lang="en-GB" sz="1400" i="1" dirty="0" smtClean="0"/>
              <a:t>Is the per-patient analysis important to provide more robustness?</a:t>
            </a:r>
            <a:endParaRPr lang="en-GB" sz="1400" i="1" dirty="0"/>
          </a:p>
        </p:txBody>
      </p:sp>
    </p:spTree>
    <p:extLst>
      <p:ext uri="{BB962C8B-B14F-4D97-AF65-F5344CB8AC3E}">
        <p14:creationId xmlns:p14="http://schemas.microsoft.com/office/powerpoint/2010/main" val="735351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05581-F0FD-4103-844A-1809D02CD85F}"/>
              </a:ext>
            </a:extLst>
          </p:cNvPr>
          <p:cNvSpPr>
            <a:spLocks noGrp="1"/>
          </p:cNvSpPr>
          <p:nvPr>
            <p:ph type="title"/>
          </p:nvPr>
        </p:nvSpPr>
        <p:spPr/>
        <p:txBody>
          <a:bodyPr/>
          <a:lstStyle/>
          <a:p>
            <a:r>
              <a:rPr lang="en-GB" dirty="0"/>
              <a:t>Diabetic Retinopathy</a:t>
            </a:r>
          </a:p>
        </p:txBody>
      </p:sp>
      <p:sp>
        <p:nvSpPr>
          <p:cNvPr id="4" name="TextBox 3">
            <a:extLst>
              <a:ext uri="{FF2B5EF4-FFF2-40B4-BE49-F238E27FC236}">
                <a16:creationId xmlns:a16="http://schemas.microsoft.com/office/drawing/2014/main" id="{1D86AC87-3B7C-4E09-AB33-C2CAA2057378}"/>
              </a:ext>
            </a:extLst>
          </p:cNvPr>
          <p:cNvSpPr txBox="1"/>
          <p:nvPr/>
        </p:nvSpPr>
        <p:spPr>
          <a:xfrm>
            <a:off x="953610" y="1395559"/>
            <a:ext cx="4216894" cy="369332"/>
          </a:xfrm>
          <a:prstGeom prst="rect">
            <a:avLst/>
          </a:prstGeom>
          <a:noFill/>
        </p:spPr>
        <p:txBody>
          <a:bodyPr wrap="square" rtlCol="0">
            <a:spAutoFit/>
          </a:bodyPr>
          <a:lstStyle/>
          <a:p>
            <a:r>
              <a:rPr lang="en-GB" dirty="0"/>
              <a:t>Sight loss due to diabetes</a:t>
            </a:r>
          </a:p>
        </p:txBody>
      </p:sp>
      <p:sp>
        <p:nvSpPr>
          <p:cNvPr id="3" name="TextBox 2">
            <a:extLst>
              <a:ext uri="{FF2B5EF4-FFF2-40B4-BE49-F238E27FC236}">
                <a16:creationId xmlns:a16="http://schemas.microsoft.com/office/drawing/2014/main" id="{C89C3E73-2FE8-4012-988B-BF591E6E6562}"/>
              </a:ext>
            </a:extLst>
          </p:cNvPr>
          <p:cNvSpPr txBox="1"/>
          <p:nvPr/>
        </p:nvSpPr>
        <p:spPr>
          <a:xfrm>
            <a:off x="3062057" y="2357354"/>
            <a:ext cx="6109663" cy="1754326"/>
          </a:xfrm>
          <a:prstGeom prst="rect">
            <a:avLst/>
          </a:prstGeom>
          <a:noFill/>
        </p:spPr>
        <p:txBody>
          <a:bodyPr wrap="square" rtlCol="0">
            <a:spAutoFit/>
          </a:bodyPr>
          <a:lstStyle/>
          <a:p>
            <a:pPr marL="285750" indent="-285750">
              <a:buFont typeface="Arial" panose="020B0604020202020204" pitchFamily="34" charset="0"/>
              <a:buChar char="•"/>
            </a:pPr>
            <a:r>
              <a:rPr lang="en-GB" dirty="0"/>
              <a:t>1 in 11 people suffer from Diabetes Mellitus</a:t>
            </a:r>
          </a:p>
          <a:p>
            <a:pPr marL="285750" indent="-285750">
              <a:buFont typeface="Arial" panose="020B0604020202020204" pitchFamily="34" charset="0"/>
              <a:buChar char="•"/>
            </a:pPr>
            <a:r>
              <a:rPr lang="en-GB" dirty="0"/>
              <a:t>High chance of sight loss due to Diabetic Retinopathy (DR)</a:t>
            </a:r>
          </a:p>
          <a:p>
            <a:pPr marL="285750" indent="-285750">
              <a:buFont typeface="Arial" panose="020B0604020202020204" pitchFamily="34" charset="0"/>
              <a:buChar char="•"/>
            </a:pPr>
            <a:r>
              <a:rPr lang="en-GB" dirty="0"/>
              <a:t>7.7 million people aged 40+ in U.S. have DR</a:t>
            </a:r>
          </a:p>
          <a:p>
            <a:pPr marL="285750" indent="-285750">
              <a:buFont typeface="Arial" panose="020B0604020202020204" pitchFamily="34" charset="0"/>
              <a:buChar char="•"/>
            </a:pPr>
            <a:r>
              <a:rPr lang="en-GB" dirty="0"/>
              <a:t>Larger prevalence in developing countries</a:t>
            </a:r>
          </a:p>
          <a:p>
            <a:pPr marL="285750" indent="-285750">
              <a:buFont typeface="Arial" panose="020B0604020202020204" pitchFamily="34" charset="0"/>
              <a:buChar char="•"/>
            </a:pPr>
            <a:r>
              <a:rPr lang="en-GB" dirty="0"/>
              <a:t>Early detection critical for limiting progression</a:t>
            </a:r>
          </a:p>
          <a:p>
            <a:endParaRPr lang="en-GB" dirty="0"/>
          </a:p>
        </p:txBody>
      </p:sp>
      <p:sp>
        <p:nvSpPr>
          <p:cNvPr id="5" name="TextBox 4">
            <a:extLst>
              <a:ext uri="{FF2B5EF4-FFF2-40B4-BE49-F238E27FC236}">
                <a16:creationId xmlns:a16="http://schemas.microsoft.com/office/drawing/2014/main" id="{08CFBF30-1B6C-4D59-AB05-EB16982FF798}"/>
              </a:ext>
            </a:extLst>
          </p:cNvPr>
          <p:cNvSpPr txBox="1"/>
          <p:nvPr/>
        </p:nvSpPr>
        <p:spPr>
          <a:xfrm>
            <a:off x="2483558" y="4362847"/>
            <a:ext cx="7266659" cy="830997"/>
          </a:xfrm>
          <a:prstGeom prst="rect">
            <a:avLst/>
          </a:prstGeom>
          <a:noFill/>
        </p:spPr>
        <p:txBody>
          <a:bodyPr wrap="square" rtlCol="0">
            <a:spAutoFit/>
          </a:bodyPr>
          <a:lstStyle/>
          <a:p>
            <a:pPr algn="ctr"/>
            <a:r>
              <a:rPr lang="en-GB" sz="1600" dirty="0"/>
              <a:t>In poor countries with a lack of health care professionals (Ophthalmologists) and where patients cannot afford regular consultations automated screening can help catch DR at an early stage by deciding who needs to be referred to a professional.</a:t>
            </a:r>
          </a:p>
        </p:txBody>
      </p:sp>
    </p:spTree>
    <p:custDataLst>
      <p:tags r:id="rId1"/>
    </p:custDataLst>
    <p:extLst>
      <p:ext uri="{BB962C8B-B14F-4D97-AF65-F5344CB8AC3E}">
        <p14:creationId xmlns:p14="http://schemas.microsoft.com/office/powerpoint/2010/main" val="708035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975E0-4517-43D2-ACAD-E720F9DA5F9A}"/>
              </a:ext>
            </a:extLst>
          </p:cNvPr>
          <p:cNvSpPr>
            <a:spLocks noGrp="1"/>
          </p:cNvSpPr>
          <p:nvPr>
            <p:ph type="title"/>
          </p:nvPr>
        </p:nvSpPr>
        <p:spPr/>
        <p:txBody>
          <a:bodyPr/>
          <a:lstStyle/>
          <a:p>
            <a:r>
              <a:rPr lang="en-GB" dirty="0"/>
              <a:t>Current methods for DR referral</a:t>
            </a:r>
          </a:p>
        </p:txBody>
      </p:sp>
      <p:sp>
        <p:nvSpPr>
          <p:cNvPr id="4" name="TextBox 3">
            <a:extLst>
              <a:ext uri="{FF2B5EF4-FFF2-40B4-BE49-F238E27FC236}">
                <a16:creationId xmlns:a16="http://schemas.microsoft.com/office/drawing/2014/main" id="{DFDEE8F7-711B-481B-AA1F-75A0505AF3FF}"/>
              </a:ext>
            </a:extLst>
          </p:cNvPr>
          <p:cNvSpPr txBox="1"/>
          <p:nvPr/>
        </p:nvSpPr>
        <p:spPr>
          <a:xfrm>
            <a:off x="1576872" y="2127380"/>
            <a:ext cx="6410131" cy="738664"/>
          </a:xfrm>
          <a:prstGeom prst="rect">
            <a:avLst/>
          </a:prstGeom>
          <a:noFill/>
        </p:spPr>
        <p:txBody>
          <a:bodyPr wrap="square" rtlCol="0">
            <a:spAutoFit/>
          </a:bodyPr>
          <a:lstStyle/>
          <a:p>
            <a:pPr marL="285750" indent="-285750">
              <a:buFont typeface="Arial" panose="020B0604020202020204" pitchFamily="34" charset="0"/>
              <a:buChar char="•"/>
            </a:pPr>
            <a:r>
              <a:rPr lang="en-GB" sz="1400" dirty="0"/>
              <a:t>Previous methods focus on detecting lesions using handcrafted feature engineering to exploit visual structures in the retina image.</a:t>
            </a:r>
          </a:p>
          <a:p>
            <a:pPr marL="285750" indent="-285750">
              <a:buFont typeface="Arial" panose="020B0604020202020204" pitchFamily="34" charset="0"/>
              <a:buChar char="•"/>
            </a:pPr>
            <a:r>
              <a:rPr lang="en-GB" sz="1400" dirty="0"/>
              <a:t>These “Lesion-first”, “Referral-later” approaches are questionable.</a:t>
            </a:r>
          </a:p>
        </p:txBody>
      </p:sp>
      <p:sp>
        <p:nvSpPr>
          <p:cNvPr id="5" name="TextBox 4">
            <a:extLst>
              <a:ext uri="{FF2B5EF4-FFF2-40B4-BE49-F238E27FC236}">
                <a16:creationId xmlns:a16="http://schemas.microsoft.com/office/drawing/2014/main" id="{4588D472-DCF5-4992-AE27-85A22022197A}"/>
              </a:ext>
            </a:extLst>
          </p:cNvPr>
          <p:cNvSpPr txBox="1"/>
          <p:nvPr/>
        </p:nvSpPr>
        <p:spPr>
          <a:xfrm>
            <a:off x="5784979" y="3648269"/>
            <a:ext cx="4842587" cy="1477328"/>
          </a:xfrm>
          <a:prstGeom prst="rect">
            <a:avLst/>
          </a:prstGeom>
          <a:noFill/>
        </p:spPr>
        <p:txBody>
          <a:bodyPr wrap="square" rtlCol="0">
            <a:spAutoFit/>
          </a:bodyPr>
          <a:lstStyle/>
          <a:p>
            <a:pPr marL="285750" indent="-285750">
              <a:buFont typeface="Arial" panose="020B0604020202020204" pitchFamily="34" charset="0"/>
              <a:buChar char="•"/>
            </a:pPr>
            <a:r>
              <a:rPr lang="en-GB" dirty="0"/>
              <a:t>Hand crafted lesion detectors (using expert knowledge)</a:t>
            </a:r>
          </a:p>
          <a:p>
            <a:pPr marL="285750" indent="-285750">
              <a:buFont typeface="Arial" panose="020B0604020202020204" pitchFamily="34" charset="0"/>
              <a:buChar char="•"/>
            </a:pPr>
            <a:r>
              <a:rPr lang="en-GB" dirty="0"/>
              <a:t>Mid-level representation</a:t>
            </a:r>
          </a:p>
          <a:p>
            <a:pPr marL="285750" indent="-285750">
              <a:buFont typeface="Arial" panose="020B0604020202020204" pitchFamily="34" charset="0"/>
              <a:buChar char="•"/>
            </a:pPr>
            <a:r>
              <a:rPr lang="en-GB" dirty="0"/>
              <a:t>Data-driven lesion detectors</a:t>
            </a:r>
          </a:p>
          <a:p>
            <a:pPr marL="285750" indent="-285750">
              <a:buFont typeface="Arial" panose="020B0604020202020204" pitchFamily="34" charset="0"/>
              <a:buChar char="•"/>
            </a:pPr>
            <a:endParaRPr lang="en-GB"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359" y="3524822"/>
            <a:ext cx="3855422" cy="1998901"/>
          </a:xfrm>
          <a:prstGeom prst="rect">
            <a:avLst/>
          </a:prstGeom>
        </p:spPr>
      </p:pic>
    </p:spTree>
    <p:custDataLst>
      <p:tags r:id="rId1"/>
    </p:custDataLst>
    <p:extLst>
      <p:ext uri="{BB962C8B-B14F-4D97-AF65-F5344CB8AC3E}">
        <p14:creationId xmlns:p14="http://schemas.microsoft.com/office/powerpoint/2010/main" val="706351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7AFEC-2F84-4958-B919-4FB366B6A133}"/>
              </a:ext>
            </a:extLst>
          </p:cNvPr>
          <p:cNvSpPr>
            <a:spLocks noGrp="1"/>
          </p:cNvSpPr>
          <p:nvPr>
            <p:ph type="title"/>
          </p:nvPr>
        </p:nvSpPr>
        <p:spPr>
          <a:xfrm>
            <a:off x="609600" y="403079"/>
            <a:ext cx="6714392" cy="1325563"/>
          </a:xfrm>
        </p:spPr>
        <p:txBody>
          <a:bodyPr/>
          <a:lstStyle/>
          <a:p>
            <a:r>
              <a:rPr lang="en-GB" dirty="0"/>
              <a:t>Solution Architecture (CNN)</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496" y="1754737"/>
            <a:ext cx="7032201" cy="3504938"/>
          </a:xfrm>
          <a:prstGeom prst="rect">
            <a:avLst/>
          </a:prstGeom>
          <a:ln w="22225">
            <a:noFill/>
          </a:ln>
        </p:spPr>
      </p:pic>
      <p:sp>
        <p:nvSpPr>
          <p:cNvPr id="3" name="TextBox 2">
            <a:extLst>
              <a:ext uri="{FF2B5EF4-FFF2-40B4-BE49-F238E27FC236}">
                <a16:creationId xmlns:a16="http://schemas.microsoft.com/office/drawing/2014/main" id="{00111845-C97F-45BF-A09C-21ADABF74E0F}"/>
              </a:ext>
            </a:extLst>
          </p:cNvPr>
          <p:cNvSpPr txBox="1"/>
          <p:nvPr/>
        </p:nvSpPr>
        <p:spPr>
          <a:xfrm>
            <a:off x="539496" y="5466070"/>
            <a:ext cx="7488936" cy="1261884"/>
          </a:xfrm>
          <a:prstGeom prst="rect">
            <a:avLst/>
          </a:prstGeom>
          <a:noFill/>
        </p:spPr>
        <p:txBody>
          <a:bodyPr wrap="square" rtlCol="0">
            <a:spAutoFit/>
          </a:bodyPr>
          <a:lstStyle/>
          <a:p>
            <a:r>
              <a:rPr lang="en-GB" dirty="0"/>
              <a:t>Inspired by:</a:t>
            </a:r>
          </a:p>
          <a:p>
            <a:pPr marL="285750" indent="-285750">
              <a:buFont typeface="Arial" panose="020B0604020202020204" pitchFamily="34" charset="0"/>
              <a:buChar char="•"/>
            </a:pPr>
            <a:r>
              <a:rPr lang="en-GB" sz="2000" b="1" dirty="0"/>
              <a:t>o_O</a:t>
            </a:r>
            <a:r>
              <a:rPr lang="en-GB" dirty="0"/>
              <a:t>, 2015 Kaggle Diabetic Retinopathy Detection Challenge competitor </a:t>
            </a:r>
          </a:p>
          <a:p>
            <a:pPr marL="285750" indent="-285750">
              <a:buFont typeface="Arial" panose="020B0604020202020204" pitchFamily="34" charset="0"/>
              <a:buChar char="•"/>
            </a:pPr>
            <a:r>
              <a:rPr lang="en-GB" sz="2000" b="1" dirty="0"/>
              <a:t>VGG-16</a:t>
            </a:r>
            <a:r>
              <a:rPr lang="en-GB" dirty="0"/>
              <a:t>, 2014 ImageNet competitor for natural image classification</a:t>
            </a:r>
          </a:p>
          <a:p>
            <a:pPr marL="285750" indent="-285750">
              <a:buFont typeface="Arial" panose="020B0604020202020204" pitchFamily="34" charset="0"/>
              <a:buChar char="•"/>
            </a:pPr>
            <a:endParaRPr lang="en-GB" dirty="0"/>
          </a:p>
        </p:txBody>
      </p:sp>
      <p:sp>
        <p:nvSpPr>
          <p:cNvPr id="5" name="TextBox 4">
            <a:extLst>
              <a:ext uri="{FF2B5EF4-FFF2-40B4-BE49-F238E27FC236}">
                <a16:creationId xmlns:a16="http://schemas.microsoft.com/office/drawing/2014/main" id="{CD4FD316-AD93-4692-A773-55B94CD92C8F}"/>
              </a:ext>
            </a:extLst>
          </p:cNvPr>
          <p:cNvSpPr txBox="1"/>
          <p:nvPr/>
        </p:nvSpPr>
        <p:spPr>
          <a:xfrm>
            <a:off x="688965" y="1325099"/>
            <a:ext cx="4471416" cy="369332"/>
          </a:xfrm>
          <a:prstGeom prst="rect">
            <a:avLst/>
          </a:prstGeom>
          <a:noFill/>
        </p:spPr>
        <p:txBody>
          <a:bodyPr wrap="square" rtlCol="0">
            <a:spAutoFit/>
          </a:bodyPr>
          <a:lstStyle/>
          <a:p>
            <a:r>
              <a:rPr lang="en-GB" dirty="0"/>
              <a:t>Convolutional Neural Network Architecture</a:t>
            </a:r>
          </a:p>
        </p:txBody>
      </p:sp>
      <p:sp>
        <p:nvSpPr>
          <p:cNvPr id="7" name="TextBox 6"/>
          <p:cNvSpPr txBox="1"/>
          <p:nvPr/>
        </p:nvSpPr>
        <p:spPr>
          <a:xfrm>
            <a:off x="7660551" y="3219344"/>
            <a:ext cx="4259698" cy="1569660"/>
          </a:xfrm>
          <a:prstGeom prst="rect">
            <a:avLst/>
          </a:prstGeom>
          <a:noFill/>
        </p:spPr>
        <p:txBody>
          <a:bodyPr wrap="square" rtlCol="0">
            <a:spAutoFit/>
          </a:bodyPr>
          <a:lstStyle/>
          <a:p>
            <a:pPr marL="285750" indent="-285750">
              <a:buFont typeface="Arial" panose="020B0604020202020204" pitchFamily="34" charset="0"/>
              <a:buChar char="•"/>
            </a:pPr>
            <a:r>
              <a:rPr lang="en-GB" sz="1400" dirty="0" smtClean="0"/>
              <a:t>Very small receptive field (3 X 3) </a:t>
            </a:r>
          </a:p>
          <a:p>
            <a:pPr marL="285750" indent="-285750">
              <a:buFont typeface="Arial" panose="020B0604020202020204" pitchFamily="34" charset="0"/>
              <a:buChar char="•"/>
            </a:pPr>
            <a:r>
              <a:rPr lang="en-GB" sz="1400" dirty="0" smtClean="0"/>
              <a:t>Pooling layers separate 2 or 3 convolutional layers</a:t>
            </a:r>
          </a:p>
          <a:p>
            <a:pPr marL="285750" indent="-285750">
              <a:buFont typeface="Arial" panose="020B0604020202020204" pitchFamily="34" charset="0"/>
              <a:buChar char="•"/>
            </a:pPr>
            <a:r>
              <a:rPr lang="en-GB" sz="1400" dirty="0" smtClean="0"/>
              <a:t>Convolutional layers start at 32 filters and double after each pooling layer</a:t>
            </a:r>
          </a:p>
          <a:p>
            <a:pPr marL="285750" indent="-285750">
              <a:buFont typeface="Arial" panose="020B0604020202020204" pitchFamily="34" charset="0"/>
              <a:buChar char="•"/>
            </a:pPr>
            <a:r>
              <a:rPr lang="en-GB" sz="1400" dirty="0" smtClean="0"/>
              <a:t>Stride in 1</a:t>
            </a:r>
            <a:r>
              <a:rPr lang="en-GB" sz="1400" baseline="30000" dirty="0" smtClean="0"/>
              <a:t>st</a:t>
            </a:r>
            <a:r>
              <a:rPr lang="en-GB" sz="1400" dirty="0" smtClean="0"/>
              <a:t> &amp; 3</a:t>
            </a:r>
            <a:r>
              <a:rPr lang="en-GB" sz="1400" baseline="30000" dirty="0" smtClean="0"/>
              <a:t>rd</a:t>
            </a:r>
            <a:r>
              <a:rPr lang="en-GB" sz="1400" dirty="0" smtClean="0"/>
              <a:t> convolutional layers</a:t>
            </a:r>
          </a:p>
          <a:p>
            <a:pPr marL="285750" indent="-285750">
              <a:buFont typeface="Arial" panose="020B0604020202020204" pitchFamily="34" charset="0"/>
              <a:buChar char="•"/>
            </a:pPr>
            <a:r>
              <a:rPr lang="en-GB" sz="1400" dirty="0" smtClean="0"/>
              <a:t>Leaky RELU </a:t>
            </a:r>
            <a:r>
              <a:rPr lang="en-GB" sz="1200" dirty="0">
                <a:solidFill>
                  <a:srgbClr val="FF0000"/>
                </a:solidFill>
              </a:rPr>
              <a:t>(</a:t>
            </a:r>
            <a:r>
              <a:rPr lang="en-GB" sz="1200" dirty="0" smtClean="0">
                <a:solidFill>
                  <a:srgbClr val="FF0000"/>
                </a:solidFill>
              </a:rPr>
              <a:t>accelerates the convergence of the gradient in comparison with conventional activation functions)</a:t>
            </a:r>
            <a:endParaRPr lang="en-GB" sz="1200" dirty="0">
              <a:solidFill>
                <a:srgbClr val="FF0000"/>
              </a:solidFill>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7000" y="5514479"/>
            <a:ext cx="3126800" cy="842359"/>
          </a:xfrm>
          <a:prstGeom prst="rect">
            <a:avLst/>
          </a:prstGeom>
        </p:spPr>
      </p:pic>
      <p:cxnSp>
        <p:nvCxnSpPr>
          <p:cNvPr id="18" name="Straight Arrow Connector 17"/>
          <p:cNvCxnSpPr/>
          <p:nvPr/>
        </p:nvCxnSpPr>
        <p:spPr>
          <a:xfrm>
            <a:off x="8602824" y="4691357"/>
            <a:ext cx="102637" cy="112161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51062" y="1509765"/>
            <a:ext cx="4194962" cy="584775"/>
          </a:xfrm>
          <a:prstGeom prst="rect">
            <a:avLst/>
          </a:prstGeom>
          <a:noFill/>
        </p:spPr>
        <p:txBody>
          <a:bodyPr wrap="square" rtlCol="0">
            <a:spAutoFit/>
          </a:bodyPr>
          <a:lstStyle/>
          <a:p>
            <a:r>
              <a:rPr lang="en-GB" sz="1600" dirty="0" smtClean="0"/>
              <a:t>Modelled the problem as a classification rather than a regression. Referral rather than severity.</a:t>
            </a:r>
            <a:endParaRPr lang="en-GB" sz="1600" dirty="0"/>
          </a:p>
        </p:txBody>
      </p:sp>
    </p:spTree>
    <p:custDataLst>
      <p:tags r:id="rId1"/>
    </p:custDataLst>
    <p:extLst>
      <p:ext uri="{BB962C8B-B14F-4D97-AF65-F5344CB8AC3E}">
        <p14:creationId xmlns:p14="http://schemas.microsoft.com/office/powerpoint/2010/main" val="1610929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7AFEC-2F84-4958-B919-4FB366B6A133}"/>
              </a:ext>
            </a:extLst>
          </p:cNvPr>
          <p:cNvSpPr>
            <a:spLocks noGrp="1"/>
          </p:cNvSpPr>
          <p:nvPr>
            <p:ph type="title"/>
          </p:nvPr>
        </p:nvSpPr>
        <p:spPr/>
        <p:txBody>
          <a:bodyPr/>
          <a:lstStyle/>
          <a:p>
            <a:r>
              <a:rPr lang="en-GB" dirty="0"/>
              <a:t>Solution Architecture (CNN)</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690688"/>
            <a:ext cx="6658843" cy="3318852"/>
          </a:xfrm>
          <a:prstGeom prst="rect">
            <a:avLst/>
          </a:prstGeom>
          <a:ln w="22225">
            <a:noFill/>
          </a:ln>
        </p:spPr>
      </p:pic>
    </p:spTree>
    <p:custDataLst>
      <p:tags r:id="rId1"/>
    </p:custDataLst>
    <p:extLst>
      <p:ext uri="{BB962C8B-B14F-4D97-AF65-F5344CB8AC3E}">
        <p14:creationId xmlns:p14="http://schemas.microsoft.com/office/powerpoint/2010/main" val="1504163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03CA-1E18-43AF-8CCE-97875FD61545}"/>
              </a:ext>
            </a:extLst>
          </p:cNvPr>
          <p:cNvSpPr>
            <a:spLocks noGrp="1"/>
          </p:cNvSpPr>
          <p:nvPr>
            <p:ph type="title"/>
          </p:nvPr>
        </p:nvSpPr>
        <p:spPr>
          <a:xfrm>
            <a:off x="838200" y="365125"/>
            <a:ext cx="10515600" cy="1325563"/>
          </a:xfrm>
        </p:spPr>
        <p:txBody>
          <a:bodyPr/>
          <a:lstStyle/>
          <a:p>
            <a:r>
              <a:rPr lang="en-GB" dirty="0"/>
              <a:t>CNN Optimisation</a:t>
            </a:r>
          </a:p>
        </p:txBody>
      </p:sp>
      <p:sp>
        <p:nvSpPr>
          <p:cNvPr id="6" name="TextBox 5">
            <a:extLst>
              <a:ext uri="{FF2B5EF4-FFF2-40B4-BE49-F238E27FC236}">
                <a16:creationId xmlns:a16="http://schemas.microsoft.com/office/drawing/2014/main" id="{44F87A20-08B0-44FF-B408-B610024855CE}"/>
              </a:ext>
            </a:extLst>
          </p:cNvPr>
          <p:cNvSpPr txBox="1"/>
          <p:nvPr/>
        </p:nvSpPr>
        <p:spPr>
          <a:xfrm>
            <a:off x="4486656" y="2572936"/>
            <a:ext cx="2825496" cy="400110"/>
          </a:xfrm>
          <a:prstGeom prst="rect">
            <a:avLst/>
          </a:prstGeom>
          <a:noFill/>
        </p:spPr>
        <p:txBody>
          <a:bodyPr wrap="square" rtlCol="0">
            <a:spAutoFit/>
          </a:bodyPr>
          <a:lstStyle/>
          <a:p>
            <a:r>
              <a:rPr lang="en-GB" sz="2000" b="1" u="sng" dirty="0"/>
              <a:t>Nesterov Momentum</a:t>
            </a:r>
          </a:p>
        </p:txBody>
      </p:sp>
      <p:pic>
        <p:nvPicPr>
          <p:cNvPr id="8" name="Picture 7">
            <a:extLst>
              <a:ext uri="{FF2B5EF4-FFF2-40B4-BE49-F238E27FC236}">
                <a16:creationId xmlns:a16="http://schemas.microsoft.com/office/drawing/2014/main" id="{4A349A28-3963-487A-85F0-C6DB308C5D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4690" y="3025408"/>
            <a:ext cx="4589428" cy="1178367"/>
          </a:xfrm>
          <a:prstGeom prst="rect">
            <a:avLst/>
          </a:prstGeom>
        </p:spPr>
      </p:pic>
      <p:grpSp>
        <p:nvGrpSpPr>
          <p:cNvPr id="14" name="Group 13">
            <a:extLst>
              <a:ext uri="{FF2B5EF4-FFF2-40B4-BE49-F238E27FC236}">
                <a16:creationId xmlns:a16="http://schemas.microsoft.com/office/drawing/2014/main" id="{758B29E8-A0CD-4E23-8BE9-433A67E2FCC7}"/>
              </a:ext>
            </a:extLst>
          </p:cNvPr>
          <p:cNvGrpSpPr/>
          <p:nvPr/>
        </p:nvGrpSpPr>
        <p:grpSpPr>
          <a:xfrm>
            <a:off x="9227861" y="369881"/>
            <a:ext cx="2691552" cy="1085559"/>
            <a:chOff x="7664237" y="1972366"/>
            <a:chExt cx="2691552" cy="1085559"/>
          </a:xfrm>
        </p:grpSpPr>
        <p:sp>
          <p:nvSpPr>
            <p:cNvPr id="5" name="TextBox 4">
              <a:extLst>
                <a:ext uri="{FF2B5EF4-FFF2-40B4-BE49-F238E27FC236}">
                  <a16:creationId xmlns:a16="http://schemas.microsoft.com/office/drawing/2014/main" id="{90B399CF-EEEB-4C8B-B992-0F4872D105DD}"/>
                </a:ext>
              </a:extLst>
            </p:cNvPr>
            <p:cNvSpPr txBox="1"/>
            <p:nvPr/>
          </p:nvSpPr>
          <p:spPr>
            <a:xfrm>
              <a:off x="7952483" y="1972366"/>
              <a:ext cx="2115061" cy="369332"/>
            </a:xfrm>
            <a:prstGeom prst="rect">
              <a:avLst/>
            </a:prstGeom>
            <a:noFill/>
          </p:spPr>
          <p:txBody>
            <a:bodyPr wrap="square" rtlCol="0">
              <a:spAutoFit/>
            </a:bodyPr>
            <a:lstStyle/>
            <a:p>
              <a:r>
                <a:rPr lang="en-GB" dirty="0"/>
                <a:t>Classic Momentum</a:t>
              </a:r>
            </a:p>
          </p:txBody>
        </p:sp>
        <p:pic>
          <p:nvPicPr>
            <p:cNvPr id="10" name="Picture 9">
              <a:extLst>
                <a:ext uri="{FF2B5EF4-FFF2-40B4-BE49-F238E27FC236}">
                  <a16:creationId xmlns:a16="http://schemas.microsoft.com/office/drawing/2014/main" id="{F3E06507-C032-48CB-9089-FE3787579F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64237" y="2245300"/>
              <a:ext cx="2691552" cy="812625"/>
            </a:xfrm>
            <a:prstGeom prst="rect">
              <a:avLst/>
            </a:prstGeom>
          </p:spPr>
        </p:pic>
      </p:grpSp>
      <p:sp>
        <p:nvSpPr>
          <p:cNvPr id="11" name="TextBox 10">
            <a:extLst>
              <a:ext uri="{FF2B5EF4-FFF2-40B4-BE49-F238E27FC236}">
                <a16:creationId xmlns:a16="http://schemas.microsoft.com/office/drawing/2014/main" id="{5A5923B5-BA01-40AD-A623-E3A13E947774}"/>
              </a:ext>
            </a:extLst>
          </p:cNvPr>
          <p:cNvSpPr txBox="1"/>
          <p:nvPr/>
        </p:nvSpPr>
        <p:spPr>
          <a:xfrm>
            <a:off x="987490" y="1376974"/>
            <a:ext cx="5414875" cy="369332"/>
          </a:xfrm>
          <a:prstGeom prst="rect">
            <a:avLst/>
          </a:prstGeom>
          <a:noFill/>
        </p:spPr>
        <p:txBody>
          <a:bodyPr wrap="square" rtlCol="0">
            <a:spAutoFit/>
          </a:bodyPr>
          <a:lstStyle/>
          <a:p>
            <a:r>
              <a:rPr lang="en-GB" dirty="0"/>
              <a:t>Updating weights from the gradient of the loss function</a:t>
            </a:r>
          </a:p>
        </p:txBody>
      </p:sp>
      <p:cxnSp>
        <p:nvCxnSpPr>
          <p:cNvPr id="18" name="Straight Arrow Connector 17">
            <a:extLst>
              <a:ext uri="{FF2B5EF4-FFF2-40B4-BE49-F238E27FC236}">
                <a16:creationId xmlns:a16="http://schemas.microsoft.com/office/drawing/2014/main" id="{A6092F7D-65FC-49DE-9087-FBB87A61D72F}"/>
              </a:ext>
            </a:extLst>
          </p:cNvPr>
          <p:cNvCxnSpPr>
            <a:cxnSpLocks/>
          </p:cNvCxnSpPr>
          <p:nvPr/>
        </p:nvCxnSpPr>
        <p:spPr>
          <a:xfrm flipH="1" flipV="1">
            <a:off x="6288833" y="3429001"/>
            <a:ext cx="1982494" cy="157220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16F0F06-EAF8-44F7-AFB6-919875C4AD8B}"/>
              </a:ext>
            </a:extLst>
          </p:cNvPr>
          <p:cNvSpPr txBox="1"/>
          <p:nvPr/>
        </p:nvSpPr>
        <p:spPr>
          <a:xfrm>
            <a:off x="7877371" y="5024000"/>
            <a:ext cx="1618766" cy="307777"/>
          </a:xfrm>
          <a:prstGeom prst="rect">
            <a:avLst/>
          </a:prstGeom>
          <a:noFill/>
        </p:spPr>
        <p:txBody>
          <a:bodyPr wrap="square" rtlCol="0">
            <a:spAutoFit/>
          </a:bodyPr>
          <a:lstStyle/>
          <a:p>
            <a:r>
              <a:rPr lang="en-GB" sz="1400" dirty="0"/>
              <a:t>Learning Rate (&gt; 0)</a:t>
            </a:r>
          </a:p>
        </p:txBody>
      </p:sp>
      <p:cxnSp>
        <p:nvCxnSpPr>
          <p:cNvPr id="21" name="Straight Arrow Connector 20">
            <a:extLst>
              <a:ext uri="{FF2B5EF4-FFF2-40B4-BE49-F238E27FC236}">
                <a16:creationId xmlns:a16="http://schemas.microsoft.com/office/drawing/2014/main" id="{5746EA5F-876E-4B30-B1D9-435835DDDDC9}"/>
              </a:ext>
            </a:extLst>
          </p:cNvPr>
          <p:cNvCxnSpPr>
            <a:cxnSpLocks/>
          </p:cNvCxnSpPr>
          <p:nvPr/>
        </p:nvCxnSpPr>
        <p:spPr>
          <a:xfrm flipV="1">
            <a:off x="3084576" y="3968621"/>
            <a:ext cx="836099" cy="10325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FCC011E-B02D-4DFE-9539-FDD90C19B847}"/>
              </a:ext>
            </a:extLst>
          </p:cNvPr>
          <p:cNvSpPr txBox="1"/>
          <p:nvPr/>
        </p:nvSpPr>
        <p:spPr>
          <a:xfrm>
            <a:off x="2346595" y="5010538"/>
            <a:ext cx="1475962" cy="307777"/>
          </a:xfrm>
          <a:prstGeom prst="rect">
            <a:avLst/>
          </a:prstGeom>
          <a:noFill/>
        </p:spPr>
        <p:txBody>
          <a:bodyPr wrap="square" rtlCol="0">
            <a:spAutoFit/>
          </a:bodyPr>
          <a:lstStyle/>
          <a:p>
            <a:r>
              <a:rPr lang="en-GB" sz="1400" dirty="0"/>
              <a:t>Position at time t</a:t>
            </a:r>
          </a:p>
        </p:txBody>
      </p:sp>
      <p:sp>
        <p:nvSpPr>
          <p:cNvPr id="25" name="TextBox 24">
            <a:extLst>
              <a:ext uri="{FF2B5EF4-FFF2-40B4-BE49-F238E27FC236}">
                <a16:creationId xmlns:a16="http://schemas.microsoft.com/office/drawing/2014/main" id="{B5745E97-B4B6-416E-B000-2253FFE6683A}"/>
              </a:ext>
            </a:extLst>
          </p:cNvPr>
          <p:cNvSpPr txBox="1"/>
          <p:nvPr/>
        </p:nvSpPr>
        <p:spPr>
          <a:xfrm>
            <a:off x="1782147" y="2461094"/>
            <a:ext cx="1475962" cy="307777"/>
          </a:xfrm>
          <a:prstGeom prst="rect">
            <a:avLst/>
          </a:prstGeom>
          <a:noFill/>
        </p:spPr>
        <p:txBody>
          <a:bodyPr wrap="square" rtlCol="0">
            <a:spAutoFit/>
          </a:bodyPr>
          <a:lstStyle/>
          <a:p>
            <a:r>
              <a:rPr lang="en-GB" sz="1400" dirty="0"/>
              <a:t>Velocity at time t</a:t>
            </a:r>
          </a:p>
        </p:txBody>
      </p:sp>
      <p:cxnSp>
        <p:nvCxnSpPr>
          <p:cNvPr id="26" name="Straight Arrow Connector 25">
            <a:extLst>
              <a:ext uri="{FF2B5EF4-FFF2-40B4-BE49-F238E27FC236}">
                <a16:creationId xmlns:a16="http://schemas.microsoft.com/office/drawing/2014/main" id="{24CE8A68-9516-43B6-B11C-165CDE6D6903}"/>
              </a:ext>
            </a:extLst>
          </p:cNvPr>
          <p:cNvCxnSpPr>
            <a:cxnSpLocks/>
          </p:cNvCxnSpPr>
          <p:nvPr/>
        </p:nvCxnSpPr>
        <p:spPr>
          <a:xfrm>
            <a:off x="2942206" y="2745643"/>
            <a:ext cx="949360" cy="5294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3C05D6C-A662-489E-B9E3-0700CAE26234}"/>
              </a:ext>
            </a:extLst>
          </p:cNvPr>
          <p:cNvCxnSpPr>
            <a:cxnSpLocks/>
          </p:cNvCxnSpPr>
          <p:nvPr/>
        </p:nvCxnSpPr>
        <p:spPr>
          <a:xfrm flipH="1" flipV="1">
            <a:off x="7640094" y="3479988"/>
            <a:ext cx="1216508" cy="6155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80ACE4E-E210-4D5B-A3B2-B55ECFF5EBCB}"/>
              </a:ext>
            </a:extLst>
          </p:cNvPr>
          <p:cNvSpPr txBox="1"/>
          <p:nvPr/>
        </p:nvSpPr>
        <p:spPr>
          <a:xfrm>
            <a:off x="8436493" y="4111828"/>
            <a:ext cx="2362447" cy="307777"/>
          </a:xfrm>
          <a:prstGeom prst="rect">
            <a:avLst/>
          </a:prstGeom>
          <a:noFill/>
        </p:spPr>
        <p:txBody>
          <a:bodyPr wrap="square" rtlCol="0">
            <a:spAutoFit/>
          </a:bodyPr>
          <a:lstStyle/>
          <a:p>
            <a:r>
              <a:rPr lang="en-GB" sz="1400" dirty="0"/>
              <a:t>Momentum Coefficient [0, 1]</a:t>
            </a:r>
          </a:p>
        </p:txBody>
      </p:sp>
      <p:grpSp>
        <p:nvGrpSpPr>
          <p:cNvPr id="33" name="Group 32">
            <a:extLst>
              <a:ext uri="{FF2B5EF4-FFF2-40B4-BE49-F238E27FC236}">
                <a16:creationId xmlns:a16="http://schemas.microsoft.com/office/drawing/2014/main" id="{A13D9D12-9398-4090-BD0C-2EDF2289C5EC}"/>
              </a:ext>
            </a:extLst>
          </p:cNvPr>
          <p:cNvGrpSpPr/>
          <p:nvPr/>
        </p:nvGrpSpPr>
        <p:grpSpPr>
          <a:xfrm>
            <a:off x="6402365" y="399891"/>
            <a:ext cx="2825496" cy="697318"/>
            <a:chOff x="6288833" y="365125"/>
            <a:chExt cx="2825496" cy="697318"/>
          </a:xfrm>
        </p:grpSpPr>
        <p:sp>
          <p:nvSpPr>
            <p:cNvPr id="4" name="TextBox 3">
              <a:extLst>
                <a:ext uri="{FF2B5EF4-FFF2-40B4-BE49-F238E27FC236}">
                  <a16:creationId xmlns:a16="http://schemas.microsoft.com/office/drawing/2014/main" id="{9B9FAD06-27BD-4857-B2E0-B0BD44AE9071}"/>
                </a:ext>
              </a:extLst>
            </p:cNvPr>
            <p:cNvSpPr txBox="1"/>
            <p:nvPr/>
          </p:nvSpPr>
          <p:spPr>
            <a:xfrm>
              <a:off x="6288833" y="365125"/>
              <a:ext cx="2825496" cy="369332"/>
            </a:xfrm>
            <a:prstGeom prst="rect">
              <a:avLst/>
            </a:prstGeom>
            <a:noFill/>
          </p:spPr>
          <p:txBody>
            <a:bodyPr wrap="square" rtlCol="0">
              <a:spAutoFit/>
            </a:bodyPr>
            <a:lstStyle/>
            <a:p>
              <a:r>
                <a:rPr lang="en-GB" dirty="0"/>
                <a:t>Stochastic Gradient Descent</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44533E6-9353-4A2E-B47A-58DB86C58350}"/>
                    </a:ext>
                  </a:extLst>
                </p:cNvPr>
                <p:cNvSpPr txBox="1"/>
                <p:nvPr/>
              </p:nvSpPr>
              <p:spPr>
                <a:xfrm>
                  <a:off x="6689335" y="785444"/>
                  <a:ext cx="205473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ea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ea typeface="Cambria Math" panose="02040503050406030204" pitchFamily="18" charset="0"/>
                              </a:rPr>
                              <m:t>𝑡</m:t>
                            </m:r>
                          </m:sub>
                        </m:sSub>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𝜀</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𝑓</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ea typeface="Cambria Math" panose="02040503050406030204" pitchFamily="18" charset="0"/>
                              </a:rPr>
                              <m:t>𝑡</m:t>
                            </m:r>
                          </m:sub>
                        </m:sSub>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2" name="TextBox 31">
                  <a:extLst>
                    <a:ext uri="{FF2B5EF4-FFF2-40B4-BE49-F238E27FC236}">
                      <a16:creationId xmlns:a16="http://schemas.microsoft.com/office/drawing/2014/main" id="{E44533E6-9353-4A2E-B47A-58DB86C58350}"/>
                    </a:ext>
                  </a:extLst>
                </p:cNvPr>
                <p:cNvSpPr txBox="1">
                  <a:spLocks noRot="1" noChangeAspect="1" noMove="1" noResize="1" noEditPoints="1" noAdjustHandles="1" noChangeArrowheads="1" noChangeShapeType="1" noTextEdit="1"/>
                </p:cNvSpPr>
                <p:nvPr/>
              </p:nvSpPr>
              <p:spPr>
                <a:xfrm>
                  <a:off x="6689335" y="785444"/>
                  <a:ext cx="2054730" cy="276999"/>
                </a:xfrm>
                <a:prstGeom prst="rect">
                  <a:avLst/>
                </a:prstGeom>
                <a:blipFill>
                  <a:blip r:embed="rId6"/>
                  <a:stretch>
                    <a:fillRect l="-2374" t="-4444" r="-3858" b="-35556"/>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graphicFrame>
            <p:nvGraphicFramePr>
              <p:cNvPr id="34" name="Table 33">
                <a:extLst>
                  <a:ext uri="{FF2B5EF4-FFF2-40B4-BE49-F238E27FC236}">
                    <a16:creationId xmlns:a16="http://schemas.microsoft.com/office/drawing/2014/main" id="{FF82BA9E-3A70-46E3-B9F3-65CCDC5C0C59}"/>
                  </a:ext>
                </a:extLst>
              </p:cNvPr>
              <p:cNvGraphicFramePr>
                <a:graphicFrameLocks noGrp="1"/>
              </p:cNvGraphicFramePr>
              <p:nvPr>
                <p:extLst>
                  <p:ext uri="{D42A27DB-BD31-4B8C-83A1-F6EECF244321}">
                    <p14:modId xmlns:p14="http://schemas.microsoft.com/office/powerpoint/2010/main" val="314826794"/>
                  </p:ext>
                </p:extLst>
              </p:nvPr>
            </p:nvGraphicFramePr>
            <p:xfrm>
              <a:off x="9273245" y="5669224"/>
              <a:ext cx="2646168" cy="954381"/>
            </p:xfrm>
            <a:graphic>
              <a:graphicData uri="http://schemas.openxmlformats.org/drawingml/2006/table">
                <a:tbl>
                  <a:tblPr firstRow="1" bandRow="1">
                    <a:tableStyleId>{5940675A-B579-460E-94D1-54222C63F5DA}</a:tableStyleId>
                  </a:tblPr>
                  <a:tblGrid>
                    <a:gridCol w="882056">
                      <a:extLst>
                        <a:ext uri="{9D8B030D-6E8A-4147-A177-3AD203B41FA5}">
                          <a16:colId xmlns:a16="http://schemas.microsoft.com/office/drawing/2014/main" val="54218266"/>
                        </a:ext>
                      </a:extLst>
                    </a:gridCol>
                    <a:gridCol w="882056">
                      <a:extLst>
                        <a:ext uri="{9D8B030D-6E8A-4147-A177-3AD203B41FA5}">
                          <a16:colId xmlns:a16="http://schemas.microsoft.com/office/drawing/2014/main" val="375400928"/>
                        </a:ext>
                      </a:extLst>
                    </a:gridCol>
                    <a:gridCol w="882056">
                      <a:extLst>
                        <a:ext uri="{9D8B030D-6E8A-4147-A177-3AD203B41FA5}">
                          <a16:colId xmlns:a16="http://schemas.microsoft.com/office/drawing/2014/main" val="657761513"/>
                        </a:ext>
                      </a:extLst>
                    </a:gridCol>
                  </a:tblGrid>
                  <a:tr h="318127">
                    <a:tc gridSpan="3">
                      <a:txBody>
                        <a:bodyPr/>
                        <a:lstStyle/>
                        <a:p>
                          <a:r>
                            <a:rPr lang="en-GB" sz="1100" dirty="0"/>
                            <a:t>Learning Rate Decrease over 250 Epochs</a:t>
                          </a:r>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286364289"/>
                      </a:ext>
                    </a:extLst>
                  </a:tr>
                  <a:tr h="318127">
                    <a:tc>
                      <a:txBody>
                        <a:bodyPr/>
                        <a:lstStyle/>
                        <a:p>
                          <a:r>
                            <a:rPr lang="en-GB" sz="800" dirty="0"/>
                            <a:t>Epochs 1-150</a:t>
                          </a:r>
                        </a:p>
                      </a:txBody>
                      <a:tcPr/>
                    </a:tc>
                    <a:tc>
                      <a:txBody>
                        <a:bodyPr/>
                        <a:lstStyle/>
                        <a:p>
                          <a:r>
                            <a:rPr lang="en-GB" sz="800" dirty="0"/>
                            <a:t>Epochs 151-220</a:t>
                          </a:r>
                        </a:p>
                      </a:txBody>
                      <a:tcPr/>
                    </a:tc>
                    <a:tc>
                      <a:txBody>
                        <a:bodyPr/>
                        <a:lstStyle/>
                        <a:p>
                          <a:r>
                            <a:rPr lang="en-GB" sz="800" dirty="0"/>
                            <a:t>Epochs 221-250</a:t>
                          </a:r>
                        </a:p>
                      </a:txBody>
                      <a:tcPr/>
                    </a:tc>
                    <a:extLst>
                      <a:ext uri="{0D108BD9-81ED-4DB2-BD59-A6C34878D82A}">
                        <a16:rowId xmlns:a16="http://schemas.microsoft.com/office/drawing/2014/main" val="2564054528"/>
                      </a:ext>
                    </a:extLst>
                  </a:tr>
                  <a:tr h="318127">
                    <a:tc>
                      <a:txBody>
                        <a:bodyPr/>
                        <a:lstStyle/>
                        <a:p>
                          <a:pPr/>
                          <a14:m>
                            <m:oMathPara xmlns:m="http://schemas.openxmlformats.org/officeDocument/2006/math">
                              <m:oMathParaPr>
                                <m:jc m:val="centerGroup"/>
                              </m:oMathParaPr>
                              <m:oMath xmlns:m="http://schemas.openxmlformats.org/officeDocument/2006/math">
                                <m:r>
                                  <a:rPr lang="en-GB" sz="800" smtClean="0">
                                    <a:latin typeface="Cambria Math" panose="02040503050406030204" pitchFamily="18" charset="0"/>
                                  </a:rPr>
                                  <m:t>3×</m:t>
                                </m:r>
                                <m:sSup>
                                  <m:sSupPr>
                                    <m:ctrlPr>
                                      <a:rPr lang="en-GB" sz="800" i="1" smtClean="0">
                                        <a:latin typeface="Cambria Math" panose="02040503050406030204" pitchFamily="18" charset="0"/>
                                      </a:rPr>
                                    </m:ctrlPr>
                                  </m:sSupPr>
                                  <m:e>
                                    <m:r>
                                      <a:rPr lang="en-GB" sz="800" smtClean="0">
                                        <a:latin typeface="Cambria Math" panose="02040503050406030204" pitchFamily="18" charset="0"/>
                                      </a:rPr>
                                      <m:t>10</m:t>
                                    </m:r>
                                  </m:e>
                                  <m:sup>
                                    <m:r>
                                      <a:rPr lang="en-GB" sz="800" smtClean="0">
                                        <a:latin typeface="Cambria Math" panose="02040503050406030204" pitchFamily="18" charset="0"/>
                                      </a:rPr>
                                      <m:t>−3</m:t>
                                    </m:r>
                                  </m:sup>
                                </m:sSup>
                              </m:oMath>
                            </m:oMathPara>
                          </a14:m>
                          <a:endParaRPr lang="en-GB"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800" smtClean="0">
                                    <a:latin typeface="Cambria Math" panose="02040503050406030204" pitchFamily="18" charset="0"/>
                                  </a:rPr>
                                  <m:t>3×</m:t>
                                </m:r>
                                <m:sSup>
                                  <m:sSupPr>
                                    <m:ctrlPr>
                                      <a:rPr lang="en-GB" sz="800" i="1" smtClean="0">
                                        <a:latin typeface="Cambria Math" panose="02040503050406030204" pitchFamily="18" charset="0"/>
                                      </a:rPr>
                                    </m:ctrlPr>
                                  </m:sSupPr>
                                  <m:e>
                                    <m:r>
                                      <a:rPr lang="en-GB" sz="800" smtClean="0">
                                        <a:latin typeface="Cambria Math" panose="02040503050406030204" pitchFamily="18" charset="0"/>
                                      </a:rPr>
                                      <m:t>10</m:t>
                                    </m:r>
                                  </m:e>
                                  <m:sup>
                                    <m:r>
                                      <a:rPr lang="en-GB" sz="800" smtClean="0">
                                        <a:latin typeface="Cambria Math" panose="02040503050406030204" pitchFamily="18" charset="0"/>
                                      </a:rPr>
                                      <m:t>−4</m:t>
                                    </m:r>
                                  </m:sup>
                                </m:sSup>
                              </m:oMath>
                            </m:oMathPara>
                          </a14:m>
                          <a:endParaRPr lang="en-GB"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800" smtClean="0">
                                    <a:latin typeface="Cambria Math" panose="02040503050406030204" pitchFamily="18" charset="0"/>
                                  </a:rPr>
                                  <m:t>3×</m:t>
                                </m:r>
                                <m:sSup>
                                  <m:sSupPr>
                                    <m:ctrlPr>
                                      <a:rPr lang="en-GB" sz="800" i="1" smtClean="0">
                                        <a:latin typeface="Cambria Math" panose="02040503050406030204" pitchFamily="18" charset="0"/>
                                      </a:rPr>
                                    </m:ctrlPr>
                                  </m:sSupPr>
                                  <m:e>
                                    <m:r>
                                      <a:rPr lang="en-GB" sz="800" smtClean="0">
                                        <a:latin typeface="Cambria Math" panose="02040503050406030204" pitchFamily="18" charset="0"/>
                                      </a:rPr>
                                      <m:t>10</m:t>
                                    </m:r>
                                  </m:e>
                                  <m:sup>
                                    <m:r>
                                      <a:rPr lang="en-GB" sz="800" smtClean="0">
                                        <a:latin typeface="Cambria Math" panose="02040503050406030204" pitchFamily="18" charset="0"/>
                                      </a:rPr>
                                      <m:t>−5</m:t>
                                    </m:r>
                                  </m:sup>
                                </m:sSup>
                              </m:oMath>
                            </m:oMathPara>
                          </a14:m>
                          <a:endParaRPr lang="en-GB" sz="800" dirty="0"/>
                        </a:p>
                      </a:txBody>
                      <a:tcPr/>
                    </a:tc>
                    <a:extLst>
                      <a:ext uri="{0D108BD9-81ED-4DB2-BD59-A6C34878D82A}">
                        <a16:rowId xmlns:a16="http://schemas.microsoft.com/office/drawing/2014/main" val="670098942"/>
                      </a:ext>
                    </a:extLst>
                  </a:tr>
                </a:tbl>
              </a:graphicData>
            </a:graphic>
          </p:graphicFrame>
        </mc:Choice>
        <mc:Fallback xmlns="">
          <p:graphicFrame>
            <p:nvGraphicFramePr>
              <p:cNvPr id="34" name="Table 33">
                <a:extLst>
                  <a:ext uri="{FF2B5EF4-FFF2-40B4-BE49-F238E27FC236}">
                    <a16:creationId xmlns:a16="http://schemas.microsoft.com/office/drawing/2014/main" id="{FF82BA9E-3A70-46E3-B9F3-65CCDC5C0C59}"/>
                  </a:ext>
                </a:extLst>
              </p:cNvPr>
              <p:cNvGraphicFramePr>
                <a:graphicFrameLocks noGrp="1"/>
              </p:cNvGraphicFramePr>
              <p:nvPr>
                <p:extLst>
                  <p:ext uri="{D42A27DB-BD31-4B8C-83A1-F6EECF244321}">
                    <p14:modId xmlns:p14="http://schemas.microsoft.com/office/powerpoint/2010/main" val="314826794"/>
                  </p:ext>
                </p:extLst>
              </p:nvPr>
            </p:nvGraphicFramePr>
            <p:xfrm>
              <a:off x="9273245" y="5669224"/>
              <a:ext cx="2646168" cy="954381"/>
            </p:xfrm>
            <a:graphic>
              <a:graphicData uri="http://schemas.openxmlformats.org/drawingml/2006/table">
                <a:tbl>
                  <a:tblPr firstRow="1" bandRow="1">
                    <a:tableStyleId>{5940675A-B579-460E-94D1-54222C63F5DA}</a:tableStyleId>
                  </a:tblPr>
                  <a:tblGrid>
                    <a:gridCol w="882056">
                      <a:extLst>
                        <a:ext uri="{9D8B030D-6E8A-4147-A177-3AD203B41FA5}">
                          <a16:colId xmlns:a16="http://schemas.microsoft.com/office/drawing/2014/main" val="54218266"/>
                        </a:ext>
                      </a:extLst>
                    </a:gridCol>
                    <a:gridCol w="882056">
                      <a:extLst>
                        <a:ext uri="{9D8B030D-6E8A-4147-A177-3AD203B41FA5}">
                          <a16:colId xmlns:a16="http://schemas.microsoft.com/office/drawing/2014/main" val="375400928"/>
                        </a:ext>
                      </a:extLst>
                    </a:gridCol>
                    <a:gridCol w="882056">
                      <a:extLst>
                        <a:ext uri="{9D8B030D-6E8A-4147-A177-3AD203B41FA5}">
                          <a16:colId xmlns:a16="http://schemas.microsoft.com/office/drawing/2014/main" val="657761513"/>
                        </a:ext>
                      </a:extLst>
                    </a:gridCol>
                  </a:tblGrid>
                  <a:tr h="318127">
                    <a:tc gridSpan="3">
                      <a:txBody>
                        <a:bodyPr/>
                        <a:lstStyle/>
                        <a:p>
                          <a:r>
                            <a:rPr lang="en-GB" sz="1100" dirty="0"/>
                            <a:t>Learning Rate Decrease over 250 Epochs</a:t>
                          </a:r>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286364289"/>
                      </a:ext>
                    </a:extLst>
                  </a:tr>
                  <a:tr h="318127">
                    <a:tc>
                      <a:txBody>
                        <a:bodyPr/>
                        <a:lstStyle/>
                        <a:p>
                          <a:r>
                            <a:rPr lang="en-GB" sz="800" dirty="0"/>
                            <a:t>Epochs 1-150</a:t>
                          </a:r>
                        </a:p>
                      </a:txBody>
                      <a:tcPr/>
                    </a:tc>
                    <a:tc>
                      <a:txBody>
                        <a:bodyPr/>
                        <a:lstStyle/>
                        <a:p>
                          <a:r>
                            <a:rPr lang="en-GB" sz="800" dirty="0"/>
                            <a:t>Epochs 151-220</a:t>
                          </a:r>
                        </a:p>
                      </a:txBody>
                      <a:tcPr/>
                    </a:tc>
                    <a:tc>
                      <a:txBody>
                        <a:bodyPr/>
                        <a:lstStyle/>
                        <a:p>
                          <a:r>
                            <a:rPr lang="en-GB" sz="800" dirty="0"/>
                            <a:t>Epochs 221-250</a:t>
                          </a:r>
                        </a:p>
                      </a:txBody>
                      <a:tcPr/>
                    </a:tc>
                    <a:extLst>
                      <a:ext uri="{0D108BD9-81ED-4DB2-BD59-A6C34878D82A}">
                        <a16:rowId xmlns:a16="http://schemas.microsoft.com/office/drawing/2014/main" val="2564054528"/>
                      </a:ext>
                    </a:extLst>
                  </a:tr>
                  <a:tr h="318127">
                    <a:tc>
                      <a:txBody>
                        <a:bodyPr/>
                        <a:lstStyle/>
                        <a:p>
                          <a:endParaRPr lang="en-US"/>
                        </a:p>
                      </a:txBody>
                      <a:tcPr>
                        <a:blipFill>
                          <a:blip r:embed="rId7"/>
                          <a:stretch>
                            <a:fillRect l="-690" t="-200000" r="-201379" b="-3774"/>
                          </a:stretch>
                        </a:blipFill>
                      </a:tcPr>
                    </a:tc>
                    <a:tc>
                      <a:txBody>
                        <a:bodyPr/>
                        <a:lstStyle/>
                        <a:p>
                          <a:endParaRPr lang="en-US"/>
                        </a:p>
                      </a:txBody>
                      <a:tcPr>
                        <a:blipFill>
                          <a:blip r:embed="rId7"/>
                          <a:stretch>
                            <a:fillRect l="-100690" t="-200000" r="-101379" b="-3774"/>
                          </a:stretch>
                        </a:blipFill>
                      </a:tcPr>
                    </a:tc>
                    <a:tc>
                      <a:txBody>
                        <a:bodyPr/>
                        <a:lstStyle/>
                        <a:p>
                          <a:endParaRPr lang="en-US"/>
                        </a:p>
                      </a:txBody>
                      <a:tcPr>
                        <a:blipFill>
                          <a:blip r:embed="rId7"/>
                          <a:stretch>
                            <a:fillRect l="-200690" t="-200000" r="-1379" b="-3774"/>
                          </a:stretch>
                        </a:blipFill>
                      </a:tcPr>
                    </a:tc>
                    <a:extLst>
                      <a:ext uri="{0D108BD9-81ED-4DB2-BD59-A6C34878D82A}">
                        <a16:rowId xmlns:a16="http://schemas.microsoft.com/office/drawing/2014/main" val="670098942"/>
                      </a:ext>
                    </a:extLst>
                  </a:tr>
                </a:tbl>
              </a:graphicData>
            </a:graphic>
          </p:graphicFrame>
        </mc:Fallback>
      </mc:AlternateContent>
      <p:sp>
        <p:nvSpPr>
          <p:cNvPr id="35" name="TextBox 34">
            <a:extLst>
              <a:ext uri="{FF2B5EF4-FFF2-40B4-BE49-F238E27FC236}">
                <a16:creationId xmlns:a16="http://schemas.microsoft.com/office/drawing/2014/main" id="{885C867C-3E40-4E3C-8598-3FBCBA5C1B14}"/>
              </a:ext>
            </a:extLst>
          </p:cNvPr>
          <p:cNvSpPr txBox="1"/>
          <p:nvPr/>
        </p:nvSpPr>
        <p:spPr>
          <a:xfrm>
            <a:off x="373224" y="5831633"/>
            <a:ext cx="3340360" cy="276999"/>
          </a:xfrm>
          <a:prstGeom prst="rect">
            <a:avLst/>
          </a:prstGeom>
          <a:noFill/>
        </p:spPr>
        <p:txBody>
          <a:bodyPr wrap="square" rtlCol="0">
            <a:spAutoFit/>
          </a:bodyPr>
          <a:lstStyle/>
          <a:p>
            <a:r>
              <a:rPr lang="en-GB" sz="1200" dirty="0" err="1">
                <a:solidFill>
                  <a:srgbClr val="FF0000"/>
                </a:solidFill>
              </a:rPr>
              <a:t>MENtion</a:t>
            </a:r>
            <a:r>
              <a:rPr lang="en-GB" sz="1200" dirty="0">
                <a:solidFill>
                  <a:srgbClr val="FF0000"/>
                </a:solidFill>
              </a:rPr>
              <a:t> L2 regularisation here &amp; cross-entropy</a:t>
            </a:r>
          </a:p>
        </p:txBody>
      </p:sp>
    </p:spTree>
    <p:custDataLst>
      <p:tags r:id="rId1"/>
    </p:custDataLst>
    <p:extLst>
      <p:ext uri="{BB962C8B-B14F-4D97-AF65-F5344CB8AC3E}">
        <p14:creationId xmlns:p14="http://schemas.microsoft.com/office/powerpoint/2010/main" val="3541455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8C223-CD55-4D38-95F1-7020D4DB7CB7}"/>
              </a:ext>
            </a:extLst>
          </p:cNvPr>
          <p:cNvSpPr>
            <a:spLocks noGrp="1"/>
          </p:cNvSpPr>
          <p:nvPr>
            <p:ph type="title"/>
          </p:nvPr>
        </p:nvSpPr>
        <p:spPr>
          <a:xfrm>
            <a:off x="838200" y="365126"/>
            <a:ext cx="4542692" cy="874590"/>
          </a:xfrm>
        </p:spPr>
        <p:txBody>
          <a:bodyPr/>
          <a:lstStyle/>
          <a:p>
            <a:r>
              <a:rPr lang="en-GB" dirty="0"/>
              <a:t>Data </a:t>
            </a:r>
            <a:r>
              <a:rPr lang="en-GB" dirty="0" smtClean="0"/>
              <a:t>Augmentation</a:t>
            </a:r>
            <a:endParaRPr lang="en-GB" dirty="0"/>
          </a:p>
        </p:txBody>
      </p:sp>
      <p:sp>
        <p:nvSpPr>
          <p:cNvPr id="4" name="TextBox 3">
            <a:extLst>
              <a:ext uri="{FF2B5EF4-FFF2-40B4-BE49-F238E27FC236}">
                <a16:creationId xmlns:a16="http://schemas.microsoft.com/office/drawing/2014/main" id="{1D86AC87-3B7C-4E09-AB33-C2CAA2057378}"/>
              </a:ext>
            </a:extLst>
          </p:cNvPr>
          <p:cNvSpPr txBox="1"/>
          <p:nvPr/>
        </p:nvSpPr>
        <p:spPr>
          <a:xfrm>
            <a:off x="1076702" y="1131790"/>
            <a:ext cx="4216894" cy="369332"/>
          </a:xfrm>
          <a:prstGeom prst="rect">
            <a:avLst/>
          </a:prstGeom>
          <a:noFill/>
        </p:spPr>
        <p:txBody>
          <a:bodyPr wrap="square" rtlCol="0">
            <a:spAutoFit/>
          </a:bodyPr>
          <a:lstStyle/>
          <a:p>
            <a:r>
              <a:rPr lang="en-GB" dirty="0" smtClean="0"/>
              <a:t>Generating more images for our learner</a:t>
            </a:r>
            <a:endParaRPr lang="en-GB" dirty="0"/>
          </a:p>
        </p:txBody>
      </p:sp>
      <p:sp>
        <p:nvSpPr>
          <p:cNvPr id="5" name="TextBox 4"/>
          <p:cNvSpPr txBox="1"/>
          <p:nvPr/>
        </p:nvSpPr>
        <p:spPr>
          <a:xfrm>
            <a:off x="2910254" y="2267786"/>
            <a:ext cx="7069016" cy="2862322"/>
          </a:xfrm>
          <a:prstGeom prst="rect">
            <a:avLst/>
          </a:prstGeom>
          <a:noFill/>
        </p:spPr>
        <p:txBody>
          <a:bodyPr wrap="square" rtlCol="0">
            <a:spAutoFit/>
          </a:bodyPr>
          <a:lstStyle/>
          <a:p>
            <a:pPr marL="285750" indent="-285750">
              <a:buFont typeface="Arial" panose="020B0604020202020204" pitchFamily="34" charset="0"/>
              <a:buChar char="•"/>
            </a:pPr>
            <a:r>
              <a:rPr lang="en-GB" dirty="0" smtClean="0"/>
              <a:t>Relatively small annotated datasets</a:t>
            </a:r>
          </a:p>
          <a:p>
            <a:pPr marL="285750" indent="-285750">
              <a:buFont typeface="Arial" panose="020B0604020202020204" pitchFamily="34" charset="0"/>
              <a:buChar char="•"/>
            </a:pPr>
            <a:r>
              <a:rPr lang="en-GB" dirty="0" smtClean="0"/>
              <a:t>Most images from control group (healthy patients)</a:t>
            </a:r>
          </a:p>
          <a:p>
            <a:pPr marL="285750" indent="-285750">
              <a:buFont typeface="Arial" panose="020B0604020202020204" pitchFamily="34" charset="0"/>
              <a:buChar char="•"/>
            </a:pPr>
            <a:r>
              <a:rPr lang="en-GB" dirty="0" smtClean="0"/>
              <a:t>Augmentation through perturbations/transformations:</a:t>
            </a:r>
          </a:p>
          <a:p>
            <a:pPr marL="742950" lvl="1" indent="-285750">
              <a:buFont typeface="Arial" panose="020B0604020202020204" pitchFamily="34" charset="0"/>
              <a:buChar char="•"/>
            </a:pPr>
            <a:r>
              <a:rPr lang="en-GB" dirty="0" smtClean="0"/>
              <a:t>Geometric (Zoom, rotations, cropping.. </a:t>
            </a:r>
            <a:r>
              <a:rPr lang="en-GB" dirty="0" err="1" smtClean="0"/>
              <a:t>etc</a:t>
            </a:r>
            <a:r>
              <a:rPr lang="en-GB" dirty="0" smtClean="0"/>
              <a:t>)</a:t>
            </a:r>
          </a:p>
          <a:p>
            <a:pPr marL="742950" lvl="1" indent="-285750">
              <a:buFont typeface="Arial" panose="020B0604020202020204" pitchFamily="34" charset="0"/>
              <a:buChar char="•"/>
            </a:pPr>
            <a:r>
              <a:rPr lang="en-GB" dirty="0" smtClean="0"/>
              <a:t>Photometric (Contrast enhancements, </a:t>
            </a:r>
            <a:r>
              <a:rPr lang="en-GB" dirty="0" smtClean="0">
                <a:solidFill>
                  <a:srgbClr val="FF0000"/>
                </a:solidFill>
              </a:rPr>
              <a:t>histogram equalisations</a:t>
            </a:r>
            <a:r>
              <a:rPr lang="en-GB" dirty="0" smtClean="0"/>
              <a:t>)</a:t>
            </a:r>
          </a:p>
          <a:p>
            <a:pPr marL="285750" indent="-285750">
              <a:buFont typeface="Arial" panose="020B0604020202020204" pitchFamily="34" charset="0"/>
              <a:buChar char="•"/>
            </a:pPr>
            <a:r>
              <a:rPr lang="en-GB" dirty="0" smtClean="0"/>
              <a:t>Inflate training set </a:t>
            </a:r>
          </a:p>
          <a:p>
            <a:pPr marL="285750" indent="-285750">
              <a:buFont typeface="Arial" panose="020B0604020202020204" pitchFamily="34" charset="0"/>
              <a:buChar char="•"/>
            </a:pPr>
            <a:r>
              <a:rPr lang="en-GB" dirty="0" smtClean="0"/>
              <a:t>Better represent under-sampled classes</a:t>
            </a:r>
          </a:p>
          <a:p>
            <a:pPr marL="285750" indent="-285750">
              <a:buFont typeface="Arial" panose="020B0604020202020204" pitchFamily="34" charset="0"/>
              <a:buChar char="•"/>
            </a:pPr>
            <a:r>
              <a:rPr lang="en-GB" dirty="0" smtClean="0"/>
              <a:t>Keep classes balanced while doing so</a:t>
            </a:r>
          </a:p>
          <a:p>
            <a:pPr marL="742950" lvl="1" indent="-285750">
              <a:buFont typeface="Arial" panose="020B0604020202020204" pitchFamily="34" charset="0"/>
              <a:buChar char="•"/>
            </a:pPr>
            <a:endParaRPr lang="en-GB" dirty="0" smtClean="0"/>
          </a:p>
          <a:p>
            <a:pPr marL="742950" lvl="1" indent="-285750">
              <a:buFont typeface="Arial" panose="020B0604020202020204" pitchFamily="34" charset="0"/>
              <a:buChar char="•"/>
            </a:pPr>
            <a:endParaRPr lang="en-GB" dirty="0"/>
          </a:p>
        </p:txBody>
      </p:sp>
    </p:spTree>
    <p:custDataLst>
      <p:tags r:id="rId1"/>
    </p:custDataLst>
    <p:extLst>
      <p:ext uri="{BB962C8B-B14F-4D97-AF65-F5344CB8AC3E}">
        <p14:creationId xmlns:p14="http://schemas.microsoft.com/office/powerpoint/2010/main" val="109291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Robust feature </a:t>
            </a:r>
            <a:r>
              <a:rPr lang="en-GB" dirty="0" err="1" smtClean="0"/>
              <a:t>extraction</a:t>
            </a:r>
            <a:r>
              <a:rPr lang="en-GB" dirty="0" err="1" smtClean="0">
                <a:solidFill>
                  <a:srgbClr val="FF0000"/>
                </a:solidFill>
              </a:rPr>
              <a:t>TODO</a:t>
            </a:r>
            <a:r>
              <a:rPr lang="en-GB" dirty="0" smtClean="0">
                <a:solidFill>
                  <a:srgbClr val="FF0000"/>
                </a:solidFill>
              </a:rPr>
              <a:t>?</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865378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Transfer </a:t>
            </a:r>
            <a:r>
              <a:rPr lang="en-GB" dirty="0" err="1" smtClean="0"/>
              <a:t>learning</a:t>
            </a:r>
            <a:r>
              <a:rPr lang="en-GB" dirty="0" err="1">
                <a:solidFill>
                  <a:srgbClr val="FF0000"/>
                </a:solidFill>
              </a:rPr>
              <a:t>TODO</a:t>
            </a:r>
            <a:r>
              <a:rPr lang="en-GB" dirty="0">
                <a:solidFill>
                  <a:srgbClr val="FF0000"/>
                </a:solidFill>
              </a:rPr>
              <a:t>?</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4828958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77</TotalTime>
  <Words>732</Words>
  <Application>Microsoft Office PowerPoint</Application>
  <PresentationFormat>Widescreen</PresentationFormat>
  <Paragraphs>89</Paragraphs>
  <Slides>11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A data-driven approach to referable diabetic retinopathy detection</vt:lpstr>
      <vt:lpstr>Diabetic Retinopathy</vt:lpstr>
      <vt:lpstr>Current methods for DR referral</vt:lpstr>
      <vt:lpstr>Solution Architecture (CNN)</vt:lpstr>
      <vt:lpstr>Solution Architecture (CNN)</vt:lpstr>
      <vt:lpstr>CNN Optimisation</vt:lpstr>
      <vt:lpstr>Data Augmentation</vt:lpstr>
      <vt:lpstr>Robust feature extractionTODO?</vt:lpstr>
      <vt:lpstr>Transfer learningTODO?</vt:lpstr>
      <vt:lpstr>Datasets &amp; ValidationTODO?</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data-driven approach to referable diabetic retinopathy detection</dc:title>
  <dc:creator>Morgan Jones [mwj7]</dc:creator>
  <cp:lastModifiedBy>Morgan Jones [mwj7]</cp:lastModifiedBy>
  <cp:revision>45</cp:revision>
  <dcterms:created xsi:type="dcterms:W3CDTF">2020-02-12T11:20:01Z</dcterms:created>
  <dcterms:modified xsi:type="dcterms:W3CDTF">2020-02-18T16:29:14Z</dcterms:modified>
</cp:coreProperties>
</file>