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6B2DE-9C7A-410D-BB33-96FD23F82A93}" type="datetimeFigureOut">
              <a:rPr lang="en-GB" smtClean="0"/>
              <a:t>26/02/2020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41D8C-D68C-4D87-9D56-7F243B38E3DB}" type="slidenum">
              <a:rPr lang="en-GB" smtClean="0"/>
              <a:t>‹#›</a:t>
            </a:fld>
            <a:endParaRPr lang="en-GB"/>
          </a:p>
        </p:txBody>
      </p:sp>
    </p:spTree>
    <p:extLst>
      <p:ext uri="{BB962C8B-B14F-4D97-AF65-F5344CB8AC3E}">
        <p14:creationId xmlns:p14="http://schemas.microsoft.com/office/powerpoint/2010/main" val="3910553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RaghavPrabhu/understanding-of-convolutional-neural-network-cnn-deep-learning-99760835f14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background of Diabetic Retinopathy. Mentions statistics of DR. Mention the strain on resource and the need for better easier referral. Mention authors partnership with Phelcom Technologies. </a:t>
            </a:r>
          </a:p>
        </p:txBody>
      </p:sp>
      <p:sp>
        <p:nvSpPr>
          <p:cNvPr id="4" name="Slide Number Placeholder 3"/>
          <p:cNvSpPr>
            <a:spLocks noGrp="1"/>
          </p:cNvSpPr>
          <p:nvPr>
            <p:ph type="sldNum" sz="quarter" idx="5"/>
          </p:nvPr>
        </p:nvSpPr>
        <p:spPr/>
        <p:txBody>
          <a:bodyPr/>
          <a:lstStyle/>
          <a:p>
            <a:fld id="{5EB41D8C-D68C-4D87-9D56-7F243B38E3DB}" type="slidenum">
              <a:rPr lang="en-GB" smtClean="0"/>
              <a:t>2</a:t>
            </a:fld>
            <a:endParaRPr lang="en-GB"/>
          </a:p>
        </p:txBody>
      </p:sp>
    </p:spTree>
    <p:extLst>
      <p:ext uri="{BB962C8B-B14F-4D97-AF65-F5344CB8AC3E}">
        <p14:creationId xmlns:p14="http://schemas.microsoft.com/office/powerpoint/2010/main" val="413470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current methods</a:t>
            </a:r>
          </a:p>
        </p:txBody>
      </p:sp>
      <p:sp>
        <p:nvSpPr>
          <p:cNvPr id="4" name="Slide Number Placeholder 3"/>
          <p:cNvSpPr>
            <a:spLocks noGrp="1"/>
          </p:cNvSpPr>
          <p:nvPr>
            <p:ph type="sldNum" sz="quarter" idx="5"/>
          </p:nvPr>
        </p:nvSpPr>
        <p:spPr/>
        <p:txBody>
          <a:bodyPr/>
          <a:lstStyle/>
          <a:p>
            <a:fld id="{5EB41D8C-D68C-4D87-9D56-7F243B38E3DB}" type="slidenum">
              <a:rPr lang="en-GB" smtClean="0"/>
              <a:t>3</a:t>
            </a:fld>
            <a:endParaRPr lang="en-GB"/>
          </a:p>
        </p:txBody>
      </p:sp>
    </p:spTree>
    <p:extLst>
      <p:ext uri="{BB962C8B-B14F-4D97-AF65-F5344CB8AC3E}">
        <p14:creationId xmlns:p14="http://schemas.microsoft.com/office/powerpoint/2010/main" val="208278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High level over the solution architecture and a brief description of convolutional neural networks</a:t>
            </a:r>
          </a:p>
          <a:p>
            <a:r>
              <a:rPr lang="en-GB" dirty="0">
                <a:hlinkClick r:id="rId3"/>
              </a:rPr>
              <a:t>https://medium.com/@RaghavPrabhu/understanding-of-convolutional-neural-network-cnn-deep-learning-99760835f148</a:t>
            </a:r>
            <a:endParaRPr lang="en-GB" dirty="0"/>
          </a:p>
          <a:p>
            <a:r>
              <a:rPr lang="en-GB" dirty="0"/>
              <a:t>Architecture</a:t>
            </a:r>
            <a:r>
              <a:rPr lang="en-GB" baseline="0" dirty="0"/>
              <a:t> resembles VGG-16 in terms of arrangement of pooling and </a:t>
            </a:r>
            <a:r>
              <a:rPr lang="en-GB" baseline="0" dirty="0" err="1"/>
              <a:t>conv</a:t>
            </a:r>
            <a:r>
              <a:rPr lang="en-GB" baseline="0" dirty="0"/>
              <a:t> layers. Whereas the fully-connected stage is more inspired by the </a:t>
            </a:r>
            <a:r>
              <a:rPr lang="en-GB" baseline="0" dirty="0" err="1"/>
              <a:t>o_O</a:t>
            </a:r>
            <a:r>
              <a:rPr lang="en-GB" baseline="0" dirty="0"/>
              <a:t> solution.</a:t>
            </a:r>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4</a:t>
            </a:fld>
            <a:endParaRPr lang="en-GB"/>
          </a:p>
        </p:txBody>
      </p:sp>
    </p:spTree>
    <p:extLst>
      <p:ext uri="{BB962C8B-B14F-4D97-AF65-F5344CB8AC3E}">
        <p14:creationId xmlns:p14="http://schemas.microsoft.com/office/powerpoint/2010/main" val="4080464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Detail </a:t>
            </a:r>
            <a:r>
              <a:rPr lang="en-GB" dirty="0" err="1"/>
              <a:t>RMSPool</a:t>
            </a:r>
            <a:r>
              <a:rPr lang="en-GB" dirty="0"/>
              <a:t>, info about layers/strides/filters, leaky RELU</a:t>
            </a:r>
          </a:p>
        </p:txBody>
      </p:sp>
      <p:sp>
        <p:nvSpPr>
          <p:cNvPr id="4" name="Slide Number Placeholder 3"/>
          <p:cNvSpPr>
            <a:spLocks noGrp="1"/>
          </p:cNvSpPr>
          <p:nvPr>
            <p:ph type="sldNum" sz="quarter" idx="5"/>
          </p:nvPr>
        </p:nvSpPr>
        <p:spPr/>
        <p:txBody>
          <a:bodyPr/>
          <a:lstStyle/>
          <a:p>
            <a:fld id="{5EB41D8C-D68C-4D87-9D56-7F243B38E3DB}" type="slidenum">
              <a:rPr lang="en-GB" smtClean="0"/>
              <a:t>5</a:t>
            </a:fld>
            <a:endParaRPr lang="en-GB"/>
          </a:p>
        </p:txBody>
      </p:sp>
    </p:spTree>
    <p:extLst>
      <p:ext uri="{BB962C8B-B14F-4D97-AF65-F5344CB8AC3E}">
        <p14:creationId xmlns:p14="http://schemas.microsoft.com/office/powerpoint/2010/main" val="350662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Gradient of loss function got via backpropagation. How we use that to adjust the weights is the choice. Accelerates GD by accumulating a velocity in the direction of the downward gradient. Accelerates convergence in areas of low curvature. Nesterov momentum computes a partial update to the position allowing for a more responsible stable change in velocity.</a:t>
            </a:r>
          </a:p>
          <a:p>
            <a:endParaRPr lang="en-GB" dirty="0"/>
          </a:p>
          <a:p>
            <a:r>
              <a:rPr lang="en-GB" dirty="0"/>
              <a:t>For the loss function cross entropy is used because the problem is a (binary) classification not a regression (for which mean squared error would be used).</a:t>
            </a:r>
            <a:br>
              <a:rPr lang="en-GB" dirty="0"/>
            </a:br>
            <a:r>
              <a:rPr lang="en-GB" dirty="0"/>
              <a:t>“</a:t>
            </a:r>
            <a:r>
              <a:rPr lang="en-GB" sz="1200" b="0" i="0" kern="1200" dirty="0">
                <a:solidFill>
                  <a:schemeClr val="tx1"/>
                </a:solidFill>
                <a:effectLst/>
                <a:latin typeface="+mn-lt"/>
                <a:ea typeface="+mn-ea"/>
                <a:cs typeface="+mn-cs"/>
              </a:rPr>
              <a:t>seek a set of model weights that minimize the difference between the model’s predicted probability distribution given the dataset and the distribution of probabilities in the training dataset. This is called the cross-entropy.”</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Binary CE = -</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ylog</a:t>
            </a:r>
            <a:r>
              <a:rPr lang="en-GB" sz="1200" b="0" i="0" kern="1200" baseline="0" dirty="0">
                <a:solidFill>
                  <a:schemeClr val="tx1"/>
                </a:solidFill>
                <a:effectLst/>
                <a:latin typeface="+mn-lt"/>
                <a:ea typeface="+mn-ea"/>
                <a:cs typeface="+mn-cs"/>
              </a:rPr>
              <a:t>(p) + (1-y)log(1-p)</a:t>
            </a:r>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EB41D8C-D68C-4D87-9D56-7F243B38E3DB}" type="slidenum">
              <a:rPr lang="en-GB" smtClean="0"/>
              <a:t>6</a:t>
            </a:fld>
            <a:endParaRPr lang="en-GB"/>
          </a:p>
        </p:txBody>
      </p:sp>
    </p:spTree>
    <p:extLst>
      <p:ext uri="{BB962C8B-B14F-4D97-AF65-F5344CB8AC3E}">
        <p14:creationId xmlns:p14="http://schemas.microsoft.com/office/powerpoint/2010/main" val="141902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Operations/</a:t>
            </a:r>
            <a:r>
              <a:rPr lang="en-GB" dirty="0" err="1"/>
              <a:t>perurbations</a:t>
            </a:r>
            <a:r>
              <a:rPr lang="en-GB" dirty="0"/>
              <a:t> performed before submission to the network. Operations</a:t>
            </a:r>
            <a:r>
              <a:rPr lang="en-GB" baseline="0" dirty="0"/>
              <a:t> are done by choosing a random variable from a range for each operation. Example: between 0-360 for rotations, translations between 40 and -40. # of perturbed versions of each class depend on the balance weights of that class that is inversely proportional to the number of images(inputs) for each class.</a:t>
            </a:r>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7</a:t>
            </a:fld>
            <a:endParaRPr lang="en-GB"/>
          </a:p>
        </p:txBody>
      </p:sp>
    </p:spTree>
    <p:extLst>
      <p:ext uri="{BB962C8B-B14F-4D97-AF65-F5344CB8AC3E}">
        <p14:creationId xmlns:p14="http://schemas.microsoft.com/office/powerpoint/2010/main" val="218845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Pseudo-random</a:t>
            </a:r>
            <a:r>
              <a:rPr lang="en-GB" baseline="0" dirty="0"/>
              <a:t> because same perturbations are always applied to all images.</a:t>
            </a:r>
          </a:p>
          <a:p>
            <a:r>
              <a:rPr lang="en-GB" baseline="0" dirty="0"/>
              <a:t>Feature vectors are extracted by CNN for each image (version) final feature vector for an image is the mean and standard deviation of the 20 feature vectors of each of its versions.</a:t>
            </a:r>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9</a:t>
            </a:fld>
            <a:endParaRPr lang="en-GB"/>
          </a:p>
        </p:txBody>
      </p:sp>
    </p:spTree>
    <p:extLst>
      <p:ext uri="{BB962C8B-B14F-4D97-AF65-F5344CB8AC3E}">
        <p14:creationId xmlns:p14="http://schemas.microsoft.com/office/powerpoint/2010/main" val="3162098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Datasets collected at different times, in different hospitals and with different cameras.</a:t>
            </a:r>
          </a:p>
          <a:p>
            <a:endParaRPr lang="en-GB" dirty="0"/>
          </a:p>
          <a:p>
            <a:r>
              <a:rPr lang="en-GB" dirty="0"/>
              <a:t>Reiterate data augmentation was needed because number of parameters much higher than the number of available training images.</a:t>
            </a:r>
          </a:p>
          <a:p>
            <a:endParaRPr lang="en-GB" dirty="0"/>
          </a:p>
          <a:p>
            <a:r>
              <a:rPr lang="en-GB" dirty="0"/>
              <a:t>CV is balanced by class (stratified CV).</a:t>
            </a:r>
          </a:p>
        </p:txBody>
      </p:sp>
      <p:sp>
        <p:nvSpPr>
          <p:cNvPr id="4" name="Slide Number Placeholder 3"/>
          <p:cNvSpPr>
            <a:spLocks noGrp="1"/>
          </p:cNvSpPr>
          <p:nvPr>
            <p:ph type="sldNum" sz="quarter" idx="5"/>
          </p:nvPr>
        </p:nvSpPr>
        <p:spPr/>
        <p:txBody>
          <a:bodyPr/>
          <a:lstStyle/>
          <a:p>
            <a:fld id="{5EB41D8C-D68C-4D87-9D56-7F243B38E3DB}" type="slidenum">
              <a:rPr lang="en-GB" smtClean="0"/>
              <a:t>11</a:t>
            </a:fld>
            <a:endParaRPr lang="en-GB"/>
          </a:p>
        </p:txBody>
      </p:sp>
    </p:spTree>
    <p:extLst>
      <p:ext uri="{BB962C8B-B14F-4D97-AF65-F5344CB8AC3E}">
        <p14:creationId xmlns:p14="http://schemas.microsoft.com/office/powerpoint/2010/main" val="420657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Comparison with </a:t>
            </a:r>
            <a:r>
              <a:rPr lang="en-GB" dirty="0" err="1"/>
              <a:t>O_o</a:t>
            </a:r>
            <a:r>
              <a:rPr lang="en-GB" baseline="0" dirty="0"/>
              <a:t> solution on the graph.</a:t>
            </a:r>
            <a:endParaRPr lang="en-GB" dirty="0"/>
          </a:p>
        </p:txBody>
      </p:sp>
      <p:sp>
        <p:nvSpPr>
          <p:cNvPr id="4" name="Slide Number Placeholder 3"/>
          <p:cNvSpPr>
            <a:spLocks noGrp="1"/>
          </p:cNvSpPr>
          <p:nvPr>
            <p:ph type="sldNum" sz="quarter" idx="10"/>
          </p:nvPr>
        </p:nvSpPr>
        <p:spPr/>
        <p:txBody>
          <a:bodyPr/>
          <a:lstStyle/>
          <a:p>
            <a:fld id="{5EB41D8C-D68C-4D87-9D56-7F243B38E3DB}" type="slidenum">
              <a:rPr lang="en-GB" smtClean="0"/>
              <a:t>12</a:t>
            </a:fld>
            <a:endParaRPr lang="en-GB"/>
          </a:p>
        </p:txBody>
      </p:sp>
    </p:spTree>
    <p:extLst>
      <p:ext uri="{BB962C8B-B14F-4D97-AF65-F5344CB8AC3E}">
        <p14:creationId xmlns:p14="http://schemas.microsoft.com/office/powerpoint/2010/main" val="32042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1F8F-1574-4414-99A2-D994ED7A27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C84629-6A53-466E-B419-66E0E8583B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551CA2-4534-48C7-9C6F-2B0AFCFD553C}"/>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5" name="Footer Placeholder 4">
            <a:extLst>
              <a:ext uri="{FF2B5EF4-FFF2-40B4-BE49-F238E27FC236}">
                <a16:creationId xmlns:a16="http://schemas.microsoft.com/office/drawing/2014/main" id="{614170C7-865C-4528-A81C-477AF166C4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25E5CF-0FCF-4475-8C2F-C9436F8DDC3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66598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D5-5D92-4037-A5AD-F1CFF32355B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3B233F5-DB94-401C-9AF7-A401CA2E7D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AB70A-65AB-4E57-AC26-DCEB805547B9}"/>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5" name="Footer Placeholder 4">
            <a:extLst>
              <a:ext uri="{FF2B5EF4-FFF2-40B4-BE49-F238E27FC236}">
                <a16:creationId xmlns:a16="http://schemas.microsoft.com/office/drawing/2014/main" id="{B06EDCE0-62FC-439D-99A6-09A81E9D03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455BC1-9786-4FAB-BE41-8C3FA301401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8968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D69-5C6D-4500-B27C-F6B775372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088AF4-6D68-4DE6-89E2-02AD045EE5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0D43A7-17C2-4FB7-85F9-A820F890C011}"/>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5" name="Footer Placeholder 4">
            <a:extLst>
              <a:ext uri="{FF2B5EF4-FFF2-40B4-BE49-F238E27FC236}">
                <a16:creationId xmlns:a16="http://schemas.microsoft.com/office/drawing/2014/main" id="{ED613F86-3071-445A-B783-D203777F32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045A46-DF07-4AC7-A86B-EE7FB3BB562B}"/>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442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229E-4032-4ABD-A5E6-92F17DA6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8B26B7-C68E-4C6E-B835-9749F0BD66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543D9D-E094-4AFE-86C3-220C8F911321}"/>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5" name="Footer Placeholder 4">
            <a:extLst>
              <a:ext uri="{FF2B5EF4-FFF2-40B4-BE49-F238E27FC236}">
                <a16:creationId xmlns:a16="http://schemas.microsoft.com/office/drawing/2014/main" id="{13D36AC7-BAB4-4126-A76D-9E21F407C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AAB1B6-96B9-4118-8D27-9535650FD27D}"/>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3056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2533-12DF-473A-BBB0-D144CDAC7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11E30C3-EDE9-47FA-A774-F8632C98E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F2F410-0407-40EB-9185-4470B5CF9109}"/>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5" name="Footer Placeholder 4">
            <a:extLst>
              <a:ext uri="{FF2B5EF4-FFF2-40B4-BE49-F238E27FC236}">
                <a16:creationId xmlns:a16="http://schemas.microsoft.com/office/drawing/2014/main" id="{18DC6B83-3934-4C48-9EFA-49F3A99CE9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F97B68-4A04-4758-A46E-8D2D844541FA}"/>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0735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B191-BB77-4F9E-8173-F18412815C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B52F27-6AF2-4F0B-B188-9CC7042737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0879D1-0A4D-4E1A-B3AB-6D17F23FD2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8871DF7-168B-46DF-BA50-80EA0C840B0B}"/>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6" name="Footer Placeholder 5">
            <a:extLst>
              <a:ext uri="{FF2B5EF4-FFF2-40B4-BE49-F238E27FC236}">
                <a16:creationId xmlns:a16="http://schemas.microsoft.com/office/drawing/2014/main" id="{247CFF46-C1DB-486F-A306-78B5C90221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87743-CD01-4B7C-A1AF-D010EA0B9ED1}"/>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41707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6855-E60B-44DB-A0D0-125AC5A2D6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68A3F5-3D5E-4F07-BA4E-F798021099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D7FF1D-85BB-48FF-9D99-739D744A057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341BA-A3A0-48D0-91F4-A53B1BB83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AA5CB7-4347-45BC-9B16-DECDD450612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B71E9D-DC6C-478C-80AC-7D265140797D}"/>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8" name="Footer Placeholder 7">
            <a:extLst>
              <a:ext uri="{FF2B5EF4-FFF2-40B4-BE49-F238E27FC236}">
                <a16:creationId xmlns:a16="http://schemas.microsoft.com/office/drawing/2014/main" id="{D3E075DD-6B8A-4A74-82EC-863E96D630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618B39-EE78-4C34-AF35-4DB5ED72EC33}"/>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02330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95B6-CA94-45B4-A2DE-0A30B50731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4E5D572-235F-4B78-BCBB-8B68DED05878}"/>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4" name="Footer Placeholder 3">
            <a:extLst>
              <a:ext uri="{FF2B5EF4-FFF2-40B4-BE49-F238E27FC236}">
                <a16:creationId xmlns:a16="http://schemas.microsoft.com/office/drawing/2014/main" id="{012F4CF0-6064-4844-BF96-0EE832906A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98B4C39-6572-4D00-84BD-B483A32C0FE2}"/>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25834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B8839-5C57-4E0A-882B-D310407BF02E}"/>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3" name="Footer Placeholder 2">
            <a:extLst>
              <a:ext uri="{FF2B5EF4-FFF2-40B4-BE49-F238E27FC236}">
                <a16:creationId xmlns:a16="http://schemas.microsoft.com/office/drawing/2014/main" id="{198455B0-F8FB-4E0E-9DA3-7F674E1E613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63D9FBA-AEF1-415B-A2B3-FD3554E03CE0}"/>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582271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8B40-5DEF-43BD-A9D6-E1D05CCA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FE2852-1E4D-4EA5-A68B-8B5CD26BD4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DB760-7FA9-48B3-83CD-BE2A38A22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F10C89-FF52-48C7-BD9F-85F9A3A4D5E4}"/>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6" name="Footer Placeholder 5">
            <a:extLst>
              <a:ext uri="{FF2B5EF4-FFF2-40B4-BE49-F238E27FC236}">
                <a16:creationId xmlns:a16="http://schemas.microsoft.com/office/drawing/2014/main" id="{887A06F2-7502-4F5E-B984-06F6EC9EE8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72CD31-2D2E-44BE-BC11-67F58EE84F99}"/>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167752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7E33-862E-44E0-AFD4-C7A5E577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8F4C804-98F2-4053-A300-0B939396EC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CB716F-5BD9-4DBC-AAA3-2219525B8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9564C7-F309-490E-A8AE-297535F1527C}"/>
              </a:ext>
            </a:extLst>
          </p:cNvPr>
          <p:cNvSpPr>
            <a:spLocks noGrp="1"/>
          </p:cNvSpPr>
          <p:nvPr>
            <p:ph type="dt" sz="half" idx="10"/>
          </p:nvPr>
        </p:nvSpPr>
        <p:spPr/>
        <p:txBody>
          <a:bodyPr/>
          <a:lstStyle/>
          <a:p>
            <a:fld id="{A3ACD417-9FA5-4093-9E64-8EEA39F65FF1}" type="datetimeFigureOut">
              <a:rPr lang="en-GB" smtClean="0"/>
              <a:t>26/02/2020</a:t>
            </a:fld>
            <a:endParaRPr lang="en-GB"/>
          </a:p>
        </p:txBody>
      </p:sp>
      <p:sp>
        <p:nvSpPr>
          <p:cNvPr id="6" name="Footer Placeholder 5">
            <a:extLst>
              <a:ext uri="{FF2B5EF4-FFF2-40B4-BE49-F238E27FC236}">
                <a16:creationId xmlns:a16="http://schemas.microsoft.com/office/drawing/2014/main" id="{B01D4F04-86CB-4303-944F-68965408E6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03F683-56AD-4F85-ACC8-E85A13502EBF}"/>
              </a:ext>
            </a:extLst>
          </p:cNvPr>
          <p:cNvSpPr>
            <a:spLocks noGrp="1"/>
          </p:cNvSpPr>
          <p:nvPr>
            <p:ph type="sldNum" sz="quarter" idx="12"/>
          </p:nvPr>
        </p:nvSpPr>
        <p:spPr/>
        <p:txBody>
          <a:bodyPr/>
          <a:lstStyle/>
          <a:p>
            <a:fld id="{92211D4C-57BC-44AA-8EE8-2F38FF88A301}" type="slidenum">
              <a:rPr lang="en-GB" smtClean="0"/>
              <a:t>‹#›</a:t>
            </a:fld>
            <a:endParaRPr lang="en-GB"/>
          </a:p>
        </p:txBody>
      </p:sp>
    </p:spTree>
    <p:extLst>
      <p:ext uri="{BB962C8B-B14F-4D97-AF65-F5344CB8AC3E}">
        <p14:creationId xmlns:p14="http://schemas.microsoft.com/office/powerpoint/2010/main" val="3189624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accent3">
                <a:lumMod val="0"/>
                <a:lumOff val="100000"/>
              </a:schemeClr>
            </a:gs>
            <a:gs pos="0">
              <a:schemeClr val="tx2"/>
            </a:gs>
          </a:gsLst>
          <a:lin ang="60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C491E1-57C8-4171-B8CD-3EFC4D93B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658F08-5796-429C-BCC8-E2B681FAF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1BB22-6D74-4676-8977-3208B975A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CD417-9FA5-4093-9E64-8EEA39F65FF1}" type="datetimeFigureOut">
              <a:rPr lang="en-GB" smtClean="0"/>
              <a:t>26/02/2020</a:t>
            </a:fld>
            <a:endParaRPr lang="en-GB"/>
          </a:p>
        </p:txBody>
      </p:sp>
      <p:sp>
        <p:nvSpPr>
          <p:cNvPr id="5" name="Footer Placeholder 4">
            <a:extLst>
              <a:ext uri="{FF2B5EF4-FFF2-40B4-BE49-F238E27FC236}">
                <a16:creationId xmlns:a16="http://schemas.microsoft.com/office/drawing/2014/main" id="{D113DC54-DB0A-47F3-98C5-2F384C92D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DDDB4A-668F-42EB-94A9-DDC304BEE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11D4C-57BC-44AA-8EE8-2F38FF88A301}" type="slidenum">
              <a:rPr lang="en-GB" smtClean="0"/>
              <a:t>‹#›</a:t>
            </a:fld>
            <a:endParaRPr lang="en-GB"/>
          </a:p>
        </p:txBody>
      </p:sp>
    </p:spTree>
    <p:extLst>
      <p:ext uri="{BB962C8B-B14F-4D97-AF65-F5344CB8AC3E}">
        <p14:creationId xmlns:p14="http://schemas.microsoft.com/office/powerpoint/2010/main" val="1713698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0.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3A69-3BDD-4BB5-8ACD-03EFB3ADCC6B}"/>
              </a:ext>
            </a:extLst>
          </p:cNvPr>
          <p:cNvSpPr>
            <a:spLocks noGrp="1"/>
          </p:cNvSpPr>
          <p:nvPr>
            <p:ph type="ctrTitle"/>
          </p:nvPr>
        </p:nvSpPr>
        <p:spPr>
          <a:xfrm>
            <a:off x="1524000" y="1924468"/>
            <a:ext cx="9144000" cy="2387600"/>
          </a:xfrm>
        </p:spPr>
        <p:txBody>
          <a:bodyPr>
            <a:normAutofit fontScale="90000"/>
          </a:bodyPr>
          <a:lstStyle/>
          <a:p>
            <a:r>
              <a:rPr lang="en-GB" dirty="0"/>
              <a:t>A data-driven approach to referable diabetic retinopathy detection</a:t>
            </a:r>
          </a:p>
        </p:txBody>
      </p:sp>
      <p:sp>
        <p:nvSpPr>
          <p:cNvPr id="4" name="TextBox 3">
            <a:extLst>
              <a:ext uri="{FF2B5EF4-FFF2-40B4-BE49-F238E27FC236}">
                <a16:creationId xmlns:a16="http://schemas.microsoft.com/office/drawing/2014/main" id="{88510378-5299-4368-9F86-798735D225FE}"/>
              </a:ext>
            </a:extLst>
          </p:cNvPr>
          <p:cNvSpPr txBox="1"/>
          <p:nvPr/>
        </p:nvSpPr>
        <p:spPr>
          <a:xfrm>
            <a:off x="258932" y="6128409"/>
            <a:ext cx="2530136" cy="369332"/>
          </a:xfrm>
          <a:prstGeom prst="rect">
            <a:avLst/>
          </a:prstGeom>
          <a:noFill/>
        </p:spPr>
        <p:txBody>
          <a:bodyPr wrap="square" rtlCol="0">
            <a:spAutoFit/>
          </a:bodyPr>
          <a:lstStyle/>
          <a:p>
            <a:r>
              <a:rPr lang="en-GB" dirty="0"/>
              <a:t>Presenter: Morgan Jones</a:t>
            </a:r>
          </a:p>
        </p:txBody>
      </p:sp>
      <p:graphicFrame>
        <p:nvGraphicFramePr>
          <p:cNvPr id="5" name="Table 4">
            <a:extLst>
              <a:ext uri="{FF2B5EF4-FFF2-40B4-BE49-F238E27FC236}">
                <a16:creationId xmlns:a16="http://schemas.microsoft.com/office/drawing/2014/main" id="{B169BC66-B0E2-4E79-819B-5A3D3F4B126A}"/>
              </a:ext>
            </a:extLst>
          </p:cNvPr>
          <p:cNvGraphicFramePr>
            <a:graphicFrameLocks noGrp="1"/>
          </p:cNvGraphicFramePr>
          <p:nvPr>
            <p:extLst>
              <p:ext uri="{D42A27DB-BD31-4B8C-83A1-F6EECF244321}">
                <p14:modId xmlns:p14="http://schemas.microsoft.com/office/powerpoint/2010/main" val="3633276799"/>
              </p:ext>
            </p:extLst>
          </p:nvPr>
        </p:nvGraphicFramePr>
        <p:xfrm>
          <a:off x="6562297" y="5309021"/>
          <a:ext cx="5265718" cy="1188720"/>
        </p:xfrm>
        <a:graphic>
          <a:graphicData uri="http://schemas.openxmlformats.org/drawingml/2006/table">
            <a:tbl>
              <a:tblPr firstRow="1" bandRow="1">
                <a:tableStyleId>{5C22544A-7EE6-4342-B048-85BDC9FD1C3A}</a:tableStyleId>
              </a:tblPr>
              <a:tblGrid>
                <a:gridCol w="2632859">
                  <a:extLst>
                    <a:ext uri="{9D8B030D-6E8A-4147-A177-3AD203B41FA5}">
                      <a16:colId xmlns:a16="http://schemas.microsoft.com/office/drawing/2014/main" val="2988308248"/>
                    </a:ext>
                  </a:extLst>
                </a:gridCol>
                <a:gridCol w="2632859">
                  <a:extLst>
                    <a:ext uri="{9D8B030D-6E8A-4147-A177-3AD203B41FA5}">
                      <a16:colId xmlns:a16="http://schemas.microsoft.com/office/drawing/2014/main" val="3386121161"/>
                    </a:ext>
                  </a:extLst>
                </a:gridCol>
              </a:tblGrid>
              <a:tr h="370840">
                <a:tc>
                  <a:txBody>
                    <a:bodyPr/>
                    <a:lstStyle/>
                    <a:p>
                      <a:pPr marL="0" indent="0" algn="l">
                        <a:buFont typeface="Arial" panose="020B0604020202020204" pitchFamily="34" charset="0"/>
                        <a:buNone/>
                      </a:pPr>
                      <a:r>
                        <a:rPr lang="en-GB" dirty="0">
                          <a:solidFill>
                            <a:schemeClr val="tx1"/>
                          </a:solidFill>
                        </a:rPr>
                        <a:t>Authors:</a:t>
                      </a:r>
                    </a:p>
                    <a:p>
                      <a:pPr marL="342900" indent="-342900" algn="l">
                        <a:buFont typeface="Arial" panose="020B0604020202020204" pitchFamily="34" charset="0"/>
                        <a:buChar char="•"/>
                      </a:pPr>
                      <a:r>
                        <a:rPr lang="en-GB" dirty="0">
                          <a:solidFill>
                            <a:schemeClr val="tx1"/>
                          </a:solidFill>
                        </a:rPr>
                        <a:t>Ramon Pires </a:t>
                      </a:r>
                    </a:p>
                    <a:p>
                      <a:pPr marL="342900" indent="-342900" algn="l">
                        <a:buFont typeface="Arial" panose="020B0604020202020204" pitchFamily="34" charset="0"/>
                        <a:buChar char="•"/>
                      </a:pPr>
                      <a:r>
                        <a:rPr lang="en-GB" dirty="0">
                          <a:solidFill>
                            <a:schemeClr val="tx1"/>
                          </a:solidFill>
                        </a:rPr>
                        <a:t>Sandra Avila </a:t>
                      </a:r>
                    </a:p>
                    <a:p>
                      <a:pPr marL="342900" indent="-342900" algn="l">
                        <a:buFont typeface="Arial" panose="020B0604020202020204" pitchFamily="34" charset="0"/>
                        <a:buChar char="•"/>
                      </a:pPr>
                      <a:r>
                        <a:rPr lang="en-GB" dirty="0">
                          <a:solidFill>
                            <a:schemeClr val="tx1"/>
                          </a:solidFill>
                        </a:rPr>
                        <a:t>Jacques Wainer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indent="-342900" algn="l">
                        <a:buFont typeface="Arial" panose="020B0604020202020204" pitchFamily="34" charset="0"/>
                        <a:buChar char="•"/>
                      </a:pPr>
                      <a:endParaRPr lang="en-GB" dirty="0">
                        <a:solidFill>
                          <a:schemeClr val="tx1"/>
                        </a:solidFill>
                      </a:endParaRPr>
                    </a:p>
                    <a:p>
                      <a:pPr marL="342900" indent="-342900" algn="l">
                        <a:buFont typeface="Arial" panose="020B0604020202020204" pitchFamily="34" charset="0"/>
                        <a:buChar char="•"/>
                      </a:pPr>
                      <a:r>
                        <a:rPr lang="en-GB" dirty="0">
                          <a:solidFill>
                            <a:schemeClr val="tx1"/>
                          </a:solidFill>
                        </a:rPr>
                        <a:t>Eduardo Valle </a:t>
                      </a:r>
                    </a:p>
                    <a:p>
                      <a:pPr marL="342900" indent="-342900" algn="l">
                        <a:buFont typeface="Arial" panose="020B0604020202020204" pitchFamily="34" charset="0"/>
                        <a:buChar char="•"/>
                      </a:pPr>
                      <a:r>
                        <a:rPr lang="en-GB" dirty="0">
                          <a:solidFill>
                            <a:schemeClr val="tx1"/>
                          </a:solidFill>
                        </a:rPr>
                        <a:t>Micheal D. Abramoff </a:t>
                      </a:r>
                    </a:p>
                    <a:p>
                      <a:pPr marL="342900" indent="-342900" algn="l">
                        <a:buFont typeface="Arial" panose="020B0604020202020204" pitchFamily="34" charset="0"/>
                        <a:buChar char="•"/>
                      </a:pPr>
                      <a:r>
                        <a:rPr lang="en-GB" dirty="0">
                          <a:solidFill>
                            <a:schemeClr val="tx1"/>
                          </a:solidFill>
                        </a:rPr>
                        <a:t>Anderson Rocha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410551"/>
                  </a:ext>
                </a:extLst>
              </a:tr>
            </a:tbl>
          </a:graphicData>
        </a:graphic>
      </p:graphicFrame>
    </p:spTree>
    <p:custDataLst>
      <p:tags r:id="rId1"/>
    </p:custDataLst>
    <p:extLst>
      <p:ext uri="{BB962C8B-B14F-4D97-AF65-F5344CB8AC3E}">
        <p14:creationId xmlns:p14="http://schemas.microsoft.com/office/powerpoint/2010/main" val="247009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Transfer </a:t>
            </a:r>
            <a:r>
              <a:rPr lang="en-GB" dirty="0" err="1"/>
              <a:t>learning</a:t>
            </a:r>
            <a:r>
              <a:rPr lang="en-GB" dirty="0" err="1">
                <a:solidFill>
                  <a:srgbClr val="FF0000"/>
                </a:solidFill>
              </a:rPr>
              <a:t>TODO</a:t>
            </a:r>
            <a:r>
              <a:rPr lang="en-GB" dirty="0">
                <a:solidFill>
                  <a:srgbClr val="FF0000"/>
                </a:solidFill>
              </a:rPr>
              <a:t>?</a:t>
            </a:r>
            <a:endParaRPr lang="en-GB" dirty="0"/>
          </a:p>
        </p:txBody>
      </p:sp>
      <p:sp>
        <p:nvSpPr>
          <p:cNvPr id="3" name="Content Placeholder 2"/>
          <p:cNvSpPr>
            <a:spLocks noGrp="1"/>
          </p:cNvSpPr>
          <p:nvPr>
            <p:ph idx="1"/>
          </p:nvPr>
        </p:nvSpPr>
        <p:spPr/>
        <p:txBody>
          <a:bodyPr/>
          <a:lstStyle/>
          <a:p>
            <a:endParaRPr lang="en-GB"/>
          </a:p>
        </p:txBody>
      </p:sp>
    </p:spTree>
    <p:custDataLst>
      <p:tags r:id="rId1"/>
    </p:custDataLst>
    <p:extLst>
      <p:ext uri="{BB962C8B-B14F-4D97-AF65-F5344CB8AC3E}">
        <p14:creationId xmlns:p14="http://schemas.microsoft.com/office/powerpoint/2010/main" val="248289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480"/>
            <a:ext cx="5064997" cy="1026123"/>
          </a:xfrm>
        </p:spPr>
        <p:txBody>
          <a:bodyPr/>
          <a:lstStyle/>
          <a:p>
            <a:r>
              <a:rPr lang="en-GB" dirty="0"/>
              <a:t>Datasets &amp; Validation</a:t>
            </a:r>
          </a:p>
        </p:txBody>
      </p:sp>
      <p:sp>
        <p:nvSpPr>
          <p:cNvPr id="5" name="TextBox 4">
            <a:extLst>
              <a:ext uri="{FF2B5EF4-FFF2-40B4-BE49-F238E27FC236}">
                <a16:creationId xmlns:a16="http://schemas.microsoft.com/office/drawing/2014/main" id="{C43A8C1B-AFA2-45F5-9F8C-AE8675C757C7}"/>
              </a:ext>
            </a:extLst>
          </p:cNvPr>
          <p:cNvSpPr txBox="1"/>
          <p:nvPr/>
        </p:nvSpPr>
        <p:spPr>
          <a:xfrm>
            <a:off x="893635" y="1231743"/>
            <a:ext cx="5530516" cy="366254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b="1" dirty="0"/>
              <a:t>DR2</a:t>
            </a:r>
            <a:r>
              <a:rPr lang="en-GB" dirty="0"/>
              <a:t>. 520 images from Department of Ophthalmology, Federal university of São Paulo</a:t>
            </a:r>
          </a:p>
          <a:p>
            <a:pPr marL="742950" lvl="1" indent="-285750">
              <a:spcAft>
                <a:spcPts val="600"/>
              </a:spcAft>
              <a:buFont typeface="Arial" panose="020B0604020202020204" pitchFamily="34" charset="0"/>
              <a:buChar char="•"/>
            </a:pPr>
            <a:r>
              <a:rPr lang="en-GB" sz="1400" dirty="0"/>
              <a:t>Referral labels provided for 435 by experts</a:t>
            </a:r>
          </a:p>
          <a:p>
            <a:pPr marL="285750" indent="-285750">
              <a:spcAft>
                <a:spcPts val="600"/>
              </a:spcAft>
              <a:buFont typeface="Arial" panose="020B0604020202020204" pitchFamily="34" charset="0"/>
              <a:buChar char="•"/>
            </a:pPr>
            <a:r>
              <a:rPr lang="en-GB" b="1" dirty="0"/>
              <a:t>Messidor-2. </a:t>
            </a:r>
            <a:r>
              <a:rPr lang="en-GB" dirty="0"/>
              <a:t>Collection of 874 DR examinations (1748 images)</a:t>
            </a:r>
          </a:p>
          <a:p>
            <a:pPr marL="742950" lvl="1" indent="-285750">
              <a:spcAft>
                <a:spcPts val="600"/>
              </a:spcAft>
              <a:buFont typeface="Arial" panose="020B0604020202020204" pitchFamily="34" charset="0"/>
              <a:buChar char="•"/>
            </a:pPr>
            <a:r>
              <a:rPr lang="en-GB" sz="1400" dirty="0"/>
              <a:t>Graded by specialists according to ICDR severity scale.</a:t>
            </a:r>
          </a:p>
          <a:p>
            <a:pPr marL="285750" indent="-285750">
              <a:spcAft>
                <a:spcPts val="600"/>
              </a:spcAft>
              <a:buFont typeface="Arial" panose="020B0604020202020204" pitchFamily="34" charset="0"/>
              <a:buChar char="•"/>
            </a:pPr>
            <a:r>
              <a:rPr lang="en-GB" dirty="0"/>
              <a:t>Original Kaggle challenge provided 88,702 images annotated by </a:t>
            </a:r>
            <a:r>
              <a:rPr lang="en-GB" b="1" dirty="0" err="1"/>
              <a:t>EyePACS</a:t>
            </a:r>
            <a:endParaRPr lang="en-GB" b="1" dirty="0"/>
          </a:p>
          <a:p>
            <a:pPr marL="742950" lvl="1" indent="-285750">
              <a:spcAft>
                <a:spcPts val="600"/>
              </a:spcAft>
              <a:buFont typeface="Arial" panose="020B0604020202020204" pitchFamily="34" charset="0"/>
              <a:buChar char="•"/>
            </a:pPr>
            <a:r>
              <a:rPr lang="en-GB" sz="1400" dirty="0"/>
              <a:t>35,126 for images training &amp; 53,576 for testing</a:t>
            </a:r>
          </a:p>
          <a:p>
            <a:pPr marL="742950" lvl="1" indent="-285750">
              <a:spcAft>
                <a:spcPts val="600"/>
              </a:spcAft>
              <a:buFont typeface="Arial" panose="020B0604020202020204" pitchFamily="34" charset="0"/>
              <a:buChar char="•"/>
            </a:pPr>
            <a:r>
              <a:rPr lang="en-GB" sz="1400" dirty="0"/>
              <a:t>Size ranges from 320 x 211 to 5184 x 3456 pixels</a:t>
            </a:r>
          </a:p>
          <a:p>
            <a:pPr marL="742950" lvl="1" indent="-285750">
              <a:spcAft>
                <a:spcPts val="600"/>
              </a:spcAft>
              <a:buFont typeface="Arial" panose="020B0604020202020204" pitchFamily="34" charset="0"/>
              <a:buChar char="•"/>
            </a:pPr>
            <a:r>
              <a:rPr lang="en-GB" sz="1400" dirty="0"/>
              <a:t>Includes both left and right eyes graded by severity</a:t>
            </a:r>
          </a:p>
          <a:p>
            <a:pPr marL="742950" lvl="1" indent="-285750">
              <a:spcAft>
                <a:spcPts val="600"/>
              </a:spcAft>
              <a:buFont typeface="Arial" panose="020B0604020202020204" pitchFamily="34" charset="0"/>
              <a:buChar char="•"/>
            </a:pPr>
            <a:r>
              <a:rPr lang="en-GB" sz="1400" dirty="0"/>
              <a:t>Converted labels from Severity to Referral Necessity</a:t>
            </a:r>
          </a:p>
        </p:txBody>
      </p:sp>
      <p:cxnSp>
        <p:nvCxnSpPr>
          <p:cNvPr id="7" name="Straight Connector 6">
            <a:extLst>
              <a:ext uri="{FF2B5EF4-FFF2-40B4-BE49-F238E27FC236}">
                <a16:creationId xmlns:a16="http://schemas.microsoft.com/office/drawing/2014/main" id="{A180F980-B7BD-404E-B0D2-0DBFB40F9143}"/>
              </a:ext>
            </a:extLst>
          </p:cNvPr>
          <p:cNvCxnSpPr>
            <a:cxnSpLocks/>
          </p:cNvCxnSpPr>
          <p:nvPr/>
        </p:nvCxnSpPr>
        <p:spPr>
          <a:xfrm>
            <a:off x="6705600" y="1308100"/>
            <a:ext cx="0" cy="51435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FDD6752-7977-4E8C-9378-1632F4C546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39" y="5265044"/>
            <a:ext cx="4182060" cy="1257476"/>
          </a:xfrm>
          <a:prstGeom prst="rect">
            <a:avLst/>
          </a:prstGeom>
        </p:spPr>
      </p:pic>
      <p:grpSp>
        <p:nvGrpSpPr>
          <p:cNvPr id="17" name="Group 16">
            <a:extLst>
              <a:ext uri="{FF2B5EF4-FFF2-40B4-BE49-F238E27FC236}">
                <a16:creationId xmlns:a16="http://schemas.microsoft.com/office/drawing/2014/main" id="{54D279B7-DD30-4B23-8D57-251211EFC553}"/>
              </a:ext>
            </a:extLst>
          </p:cNvPr>
          <p:cNvGrpSpPr/>
          <p:nvPr/>
        </p:nvGrpSpPr>
        <p:grpSpPr>
          <a:xfrm>
            <a:off x="4970195" y="5383594"/>
            <a:ext cx="785604" cy="549378"/>
            <a:chOff x="4507831" y="4584096"/>
            <a:chExt cx="785604" cy="549378"/>
          </a:xfrm>
        </p:grpSpPr>
        <p:cxnSp>
          <p:nvCxnSpPr>
            <p:cNvPr id="13" name="Straight Connector 12">
              <a:extLst>
                <a:ext uri="{FF2B5EF4-FFF2-40B4-BE49-F238E27FC236}">
                  <a16:creationId xmlns:a16="http://schemas.microsoft.com/office/drawing/2014/main" id="{4D625660-F9F8-41D9-AB50-F08CA8CB556A}"/>
                </a:ext>
              </a:extLst>
            </p:cNvPr>
            <p:cNvCxnSpPr>
              <a:cxnSpLocks/>
              <a:stCxn id="10" idx="2"/>
            </p:cNvCxnSpPr>
            <p:nvPr/>
          </p:nvCxnSpPr>
          <p:spPr>
            <a:xfrm flipV="1">
              <a:off x="4655074" y="4584096"/>
              <a:ext cx="638361" cy="4019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ight Bracket 9">
              <a:extLst>
                <a:ext uri="{FF2B5EF4-FFF2-40B4-BE49-F238E27FC236}">
                  <a16:creationId xmlns:a16="http://schemas.microsoft.com/office/drawing/2014/main" id="{E43B47F3-2207-4606-BF2C-EFBA2D1CE2E9}"/>
                </a:ext>
              </a:extLst>
            </p:cNvPr>
            <p:cNvSpPr/>
            <p:nvPr/>
          </p:nvSpPr>
          <p:spPr>
            <a:xfrm>
              <a:off x="4507831" y="4838700"/>
              <a:ext cx="147243" cy="294774"/>
            </a:xfrm>
            <a:prstGeom prst="rightBracket">
              <a:avLst/>
            </a:pr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4D45851F-69E9-4E58-9311-0DC4E2D017F8}"/>
              </a:ext>
            </a:extLst>
          </p:cNvPr>
          <p:cNvGrpSpPr/>
          <p:nvPr/>
        </p:nvGrpSpPr>
        <p:grpSpPr>
          <a:xfrm>
            <a:off x="5146199" y="5958238"/>
            <a:ext cx="996502" cy="459606"/>
            <a:chOff x="4683835" y="5158740"/>
            <a:chExt cx="996502" cy="459606"/>
          </a:xfrm>
        </p:grpSpPr>
        <p:cxnSp>
          <p:nvCxnSpPr>
            <p:cNvPr id="14" name="Straight Connector 13">
              <a:extLst>
                <a:ext uri="{FF2B5EF4-FFF2-40B4-BE49-F238E27FC236}">
                  <a16:creationId xmlns:a16="http://schemas.microsoft.com/office/drawing/2014/main" id="{9F235065-1F5C-4039-BF7A-737829A00888}"/>
                </a:ext>
              </a:extLst>
            </p:cNvPr>
            <p:cNvCxnSpPr>
              <a:cxnSpLocks/>
            </p:cNvCxnSpPr>
            <p:nvPr/>
          </p:nvCxnSpPr>
          <p:spPr>
            <a:xfrm flipV="1">
              <a:off x="4821968" y="5204661"/>
              <a:ext cx="858369" cy="18388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ight Bracket 10">
              <a:extLst>
                <a:ext uri="{FF2B5EF4-FFF2-40B4-BE49-F238E27FC236}">
                  <a16:creationId xmlns:a16="http://schemas.microsoft.com/office/drawing/2014/main" id="{39222874-566A-4A9B-B6D7-51BAAACC5185}"/>
                </a:ext>
              </a:extLst>
            </p:cNvPr>
            <p:cNvSpPr/>
            <p:nvPr/>
          </p:nvSpPr>
          <p:spPr>
            <a:xfrm>
              <a:off x="4683835" y="5158740"/>
              <a:ext cx="147242" cy="459606"/>
            </a:xfrm>
            <a:prstGeom prst="rightBracket">
              <a:avLst/>
            </a:prstGeom>
            <a:ln w="444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9" name="TextBox 18">
            <a:extLst>
              <a:ext uri="{FF2B5EF4-FFF2-40B4-BE49-F238E27FC236}">
                <a16:creationId xmlns:a16="http://schemas.microsoft.com/office/drawing/2014/main" id="{E2A4DEB5-7B88-4612-8932-9CEFD290FFD2}"/>
              </a:ext>
            </a:extLst>
          </p:cNvPr>
          <p:cNvSpPr txBox="1"/>
          <p:nvPr/>
        </p:nvSpPr>
        <p:spPr>
          <a:xfrm>
            <a:off x="5369303" y="5165020"/>
            <a:ext cx="1070832" cy="276999"/>
          </a:xfrm>
          <a:prstGeom prst="rect">
            <a:avLst/>
          </a:prstGeom>
          <a:noFill/>
        </p:spPr>
        <p:txBody>
          <a:bodyPr wrap="square" rtlCol="0">
            <a:spAutoFit/>
          </a:bodyPr>
          <a:lstStyle/>
          <a:p>
            <a:r>
              <a:rPr lang="en-GB" sz="1200" b="1" dirty="0"/>
              <a:t>Non-referable</a:t>
            </a:r>
          </a:p>
        </p:txBody>
      </p:sp>
      <p:sp>
        <p:nvSpPr>
          <p:cNvPr id="20" name="TextBox 19">
            <a:extLst>
              <a:ext uri="{FF2B5EF4-FFF2-40B4-BE49-F238E27FC236}">
                <a16:creationId xmlns:a16="http://schemas.microsoft.com/office/drawing/2014/main" id="{AD582AF9-D072-48B0-8785-D0B528B331D4}"/>
              </a:ext>
            </a:extLst>
          </p:cNvPr>
          <p:cNvSpPr txBox="1"/>
          <p:nvPr/>
        </p:nvSpPr>
        <p:spPr>
          <a:xfrm>
            <a:off x="5903197" y="5774358"/>
            <a:ext cx="802403" cy="276999"/>
          </a:xfrm>
          <a:prstGeom prst="rect">
            <a:avLst/>
          </a:prstGeom>
          <a:noFill/>
        </p:spPr>
        <p:txBody>
          <a:bodyPr wrap="square" rtlCol="0">
            <a:spAutoFit/>
          </a:bodyPr>
          <a:lstStyle/>
          <a:p>
            <a:r>
              <a:rPr lang="en-GB" sz="1200" b="1" dirty="0"/>
              <a:t>Referable</a:t>
            </a:r>
          </a:p>
        </p:txBody>
      </p:sp>
      <p:sp>
        <p:nvSpPr>
          <p:cNvPr id="24" name="TextBox 23">
            <a:extLst>
              <a:ext uri="{FF2B5EF4-FFF2-40B4-BE49-F238E27FC236}">
                <a16:creationId xmlns:a16="http://schemas.microsoft.com/office/drawing/2014/main" id="{35280A15-88E3-4DF9-BF0D-7EF1F67221AD}"/>
              </a:ext>
            </a:extLst>
          </p:cNvPr>
          <p:cNvSpPr txBox="1"/>
          <p:nvPr/>
        </p:nvSpPr>
        <p:spPr>
          <a:xfrm>
            <a:off x="7508004" y="1768003"/>
            <a:ext cx="4087093" cy="2031325"/>
          </a:xfrm>
          <a:prstGeom prst="rect">
            <a:avLst/>
          </a:prstGeom>
          <a:noFill/>
        </p:spPr>
        <p:txBody>
          <a:bodyPr wrap="square" rtlCol="0">
            <a:spAutoFit/>
          </a:bodyPr>
          <a:lstStyle/>
          <a:p>
            <a:pPr marL="285750" indent="-285750">
              <a:buFont typeface="Arial" panose="020B0604020202020204" pitchFamily="34" charset="0"/>
              <a:buChar char="•"/>
            </a:pPr>
            <a:r>
              <a:rPr lang="en-GB" dirty="0"/>
              <a:t>Training and testing from same dataset (without intersection)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5 x 2-fold Cross Validation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Cross-dataset validation protocol</a:t>
            </a:r>
          </a:p>
          <a:p>
            <a:endParaRPr lang="en-GB" dirty="0"/>
          </a:p>
        </p:txBody>
      </p:sp>
    </p:spTree>
    <p:custDataLst>
      <p:tags r:id="rId1"/>
    </p:custDataLst>
    <p:extLst>
      <p:ext uri="{BB962C8B-B14F-4D97-AF65-F5344CB8AC3E}">
        <p14:creationId xmlns:p14="http://schemas.microsoft.com/office/powerpoint/2010/main" val="176062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828" y="1459522"/>
            <a:ext cx="6458250" cy="4791808"/>
          </a:xfrm>
          <a:prstGeom prst="rect">
            <a:avLst/>
          </a:prstGeom>
        </p:spPr>
      </p:pic>
      <p:sp>
        <p:nvSpPr>
          <p:cNvPr id="5" name="TextBox 4"/>
          <p:cNvSpPr txBox="1"/>
          <p:nvPr/>
        </p:nvSpPr>
        <p:spPr>
          <a:xfrm>
            <a:off x="738554" y="6251330"/>
            <a:ext cx="6400799" cy="261610"/>
          </a:xfrm>
          <a:prstGeom prst="rect">
            <a:avLst/>
          </a:prstGeom>
          <a:noFill/>
        </p:spPr>
        <p:txBody>
          <a:bodyPr wrap="square" rtlCol="0">
            <a:spAutoFit/>
          </a:bodyPr>
          <a:lstStyle/>
          <a:p>
            <a:r>
              <a:rPr lang="en-GB" sz="1100" dirty="0"/>
              <a:t>ROC for referral assessment on </a:t>
            </a:r>
            <a:r>
              <a:rPr lang="en-GB" sz="1100" dirty="0" err="1"/>
              <a:t>Kaggle</a:t>
            </a:r>
            <a:r>
              <a:rPr lang="en-GB" sz="1100" dirty="0"/>
              <a:t> dataset. Showing progressive improvements and original </a:t>
            </a:r>
            <a:r>
              <a:rPr lang="en-GB" sz="1100" dirty="0" err="1"/>
              <a:t>o_O</a:t>
            </a:r>
            <a:r>
              <a:rPr lang="en-GB" sz="1100" dirty="0"/>
              <a:t> solution.</a:t>
            </a:r>
          </a:p>
        </p:txBody>
      </p:sp>
      <p:sp>
        <p:nvSpPr>
          <p:cNvPr id="6" name="TextBox 5"/>
          <p:cNvSpPr txBox="1"/>
          <p:nvPr/>
        </p:nvSpPr>
        <p:spPr>
          <a:xfrm>
            <a:off x="6954715" y="1459522"/>
            <a:ext cx="4018084" cy="307777"/>
          </a:xfrm>
          <a:prstGeom prst="rect">
            <a:avLst/>
          </a:prstGeom>
          <a:noFill/>
        </p:spPr>
        <p:txBody>
          <a:bodyPr wrap="square" rtlCol="0">
            <a:spAutoFit/>
          </a:bodyPr>
          <a:lstStyle/>
          <a:p>
            <a:r>
              <a:rPr lang="en-GB" sz="1400" b="1" dirty="0"/>
              <a:t>Q1</a:t>
            </a:r>
            <a:r>
              <a:rPr lang="en-GB" sz="1400" dirty="0"/>
              <a:t>: </a:t>
            </a:r>
            <a:r>
              <a:rPr lang="en-GB" sz="1400" i="1" dirty="0"/>
              <a:t>Is data augmentation essential to train the CNN?</a:t>
            </a:r>
          </a:p>
        </p:txBody>
      </p:sp>
      <p:sp>
        <p:nvSpPr>
          <p:cNvPr id="7" name="TextBox 6"/>
          <p:cNvSpPr txBox="1"/>
          <p:nvPr/>
        </p:nvSpPr>
        <p:spPr>
          <a:xfrm>
            <a:off x="8056684" y="1839412"/>
            <a:ext cx="4018084" cy="523220"/>
          </a:xfrm>
          <a:prstGeom prst="rect">
            <a:avLst/>
          </a:prstGeom>
          <a:noFill/>
        </p:spPr>
        <p:txBody>
          <a:bodyPr wrap="square" rtlCol="0">
            <a:spAutoFit/>
          </a:bodyPr>
          <a:lstStyle/>
          <a:p>
            <a:r>
              <a:rPr lang="en-GB" sz="1400" b="1" dirty="0"/>
              <a:t>Q2</a:t>
            </a:r>
            <a:r>
              <a:rPr lang="en-GB" sz="1400" dirty="0"/>
              <a:t>: </a:t>
            </a:r>
            <a:r>
              <a:rPr lang="en-GB" sz="1400" i="1" dirty="0"/>
              <a:t>Is the multi-resolution training important to train with larger images?</a:t>
            </a:r>
          </a:p>
        </p:txBody>
      </p:sp>
      <p:sp>
        <p:nvSpPr>
          <p:cNvPr id="8" name="TextBox 7"/>
          <p:cNvSpPr txBox="1"/>
          <p:nvPr/>
        </p:nvSpPr>
        <p:spPr>
          <a:xfrm>
            <a:off x="6954715" y="2409572"/>
            <a:ext cx="4018084" cy="523220"/>
          </a:xfrm>
          <a:prstGeom prst="rect">
            <a:avLst/>
          </a:prstGeom>
          <a:noFill/>
        </p:spPr>
        <p:txBody>
          <a:bodyPr wrap="square" rtlCol="0">
            <a:spAutoFit/>
          </a:bodyPr>
          <a:lstStyle/>
          <a:p>
            <a:r>
              <a:rPr lang="en-GB" sz="1400" b="1" dirty="0"/>
              <a:t>Q3</a:t>
            </a:r>
            <a:r>
              <a:rPr lang="en-GB" sz="1400" dirty="0"/>
              <a:t>: </a:t>
            </a:r>
            <a:r>
              <a:rPr lang="en-GB" sz="1400" i="1" dirty="0"/>
              <a:t>Is the robust feature-extraction augmentation satisfactory?</a:t>
            </a:r>
          </a:p>
        </p:txBody>
      </p:sp>
      <p:sp>
        <p:nvSpPr>
          <p:cNvPr id="9" name="TextBox 8"/>
          <p:cNvSpPr txBox="1"/>
          <p:nvPr/>
        </p:nvSpPr>
        <p:spPr>
          <a:xfrm>
            <a:off x="8056684" y="2979732"/>
            <a:ext cx="4018084" cy="523220"/>
          </a:xfrm>
          <a:prstGeom prst="rect">
            <a:avLst/>
          </a:prstGeom>
          <a:noFill/>
        </p:spPr>
        <p:txBody>
          <a:bodyPr wrap="square" rtlCol="0">
            <a:spAutoFit/>
          </a:bodyPr>
          <a:lstStyle/>
          <a:p>
            <a:r>
              <a:rPr lang="en-GB" sz="1400" b="1" dirty="0"/>
              <a:t>Q4</a:t>
            </a:r>
            <a:r>
              <a:rPr lang="en-GB" sz="1400" dirty="0"/>
              <a:t>: </a:t>
            </a:r>
            <a:r>
              <a:rPr lang="en-GB" sz="1400" i="1" dirty="0"/>
              <a:t>Is the per-patient analysis important to provide more robustness?</a:t>
            </a:r>
          </a:p>
        </p:txBody>
      </p:sp>
    </p:spTree>
    <p:custDataLst>
      <p:tags r:id="rId1"/>
    </p:custDataLst>
    <p:extLst>
      <p:ext uri="{BB962C8B-B14F-4D97-AF65-F5344CB8AC3E}">
        <p14:creationId xmlns:p14="http://schemas.microsoft.com/office/powerpoint/2010/main" val="73535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5581-F0FD-4103-844A-1809D02CD85F}"/>
              </a:ext>
            </a:extLst>
          </p:cNvPr>
          <p:cNvSpPr>
            <a:spLocks noGrp="1"/>
          </p:cNvSpPr>
          <p:nvPr>
            <p:ph type="title"/>
          </p:nvPr>
        </p:nvSpPr>
        <p:spPr>
          <a:xfrm>
            <a:off x="838200" y="365125"/>
            <a:ext cx="5065295" cy="1325563"/>
          </a:xfrm>
        </p:spPr>
        <p:txBody>
          <a:bodyPr/>
          <a:lstStyle/>
          <a:p>
            <a:r>
              <a:rPr lang="en-GB" dirty="0"/>
              <a:t>Diabetic Retinopathy</a:t>
            </a:r>
          </a:p>
        </p:txBody>
      </p:sp>
      <p:sp>
        <p:nvSpPr>
          <p:cNvPr id="4" name="TextBox 3">
            <a:extLst>
              <a:ext uri="{FF2B5EF4-FFF2-40B4-BE49-F238E27FC236}">
                <a16:creationId xmlns:a16="http://schemas.microsoft.com/office/drawing/2014/main" id="{1D86AC87-3B7C-4E09-AB33-C2CAA2057378}"/>
              </a:ext>
            </a:extLst>
          </p:cNvPr>
          <p:cNvSpPr txBox="1"/>
          <p:nvPr/>
        </p:nvSpPr>
        <p:spPr>
          <a:xfrm>
            <a:off x="953610" y="1294824"/>
            <a:ext cx="4216894" cy="369332"/>
          </a:xfrm>
          <a:prstGeom prst="rect">
            <a:avLst/>
          </a:prstGeom>
          <a:noFill/>
        </p:spPr>
        <p:txBody>
          <a:bodyPr wrap="square" rtlCol="0">
            <a:spAutoFit/>
          </a:bodyPr>
          <a:lstStyle/>
          <a:p>
            <a:r>
              <a:rPr lang="en-GB" dirty="0"/>
              <a:t>Sight loss due to diabetes</a:t>
            </a:r>
          </a:p>
        </p:txBody>
      </p:sp>
      <p:sp>
        <p:nvSpPr>
          <p:cNvPr id="3" name="TextBox 2">
            <a:extLst>
              <a:ext uri="{FF2B5EF4-FFF2-40B4-BE49-F238E27FC236}">
                <a16:creationId xmlns:a16="http://schemas.microsoft.com/office/drawing/2014/main" id="{C89C3E73-2FE8-4012-988B-BF591E6E6562}"/>
              </a:ext>
            </a:extLst>
          </p:cNvPr>
          <p:cNvSpPr txBox="1"/>
          <p:nvPr/>
        </p:nvSpPr>
        <p:spPr>
          <a:xfrm>
            <a:off x="1121506" y="2169132"/>
            <a:ext cx="6109663" cy="178510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1 in 11 people suffer from Diabetes Mellitus</a:t>
            </a:r>
          </a:p>
          <a:p>
            <a:pPr marL="285750" indent="-285750">
              <a:spcAft>
                <a:spcPts val="600"/>
              </a:spcAft>
              <a:buFont typeface="Arial" panose="020B0604020202020204" pitchFamily="34" charset="0"/>
              <a:buChar char="•"/>
            </a:pPr>
            <a:r>
              <a:rPr lang="en-GB" dirty="0"/>
              <a:t>High chance of sight loss due to Diabetic Retinopathy (DR)</a:t>
            </a:r>
          </a:p>
          <a:p>
            <a:pPr marL="285750" indent="-285750">
              <a:spcAft>
                <a:spcPts val="600"/>
              </a:spcAft>
              <a:buFont typeface="Arial" panose="020B0604020202020204" pitchFamily="34" charset="0"/>
              <a:buChar char="•"/>
            </a:pPr>
            <a:r>
              <a:rPr lang="en-GB" dirty="0"/>
              <a:t>7.7 million people aged 40+ in U.S. have DR</a:t>
            </a:r>
          </a:p>
          <a:p>
            <a:pPr marL="285750" indent="-285750">
              <a:spcAft>
                <a:spcPts val="600"/>
              </a:spcAft>
              <a:buFont typeface="Arial" panose="020B0604020202020204" pitchFamily="34" charset="0"/>
              <a:buChar char="•"/>
            </a:pPr>
            <a:r>
              <a:rPr lang="en-GB" dirty="0"/>
              <a:t>Larger prevalence in developing countries</a:t>
            </a:r>
          </a:p>
          <a:p>
            <a:pPr marL="285750" indent="-285750">
              <a:spcAft>
                <a:spcPts val="600"/>
              </a:spcAft>
              <a:buFont typeface="Arial" panose="020B0604020202020204" pitchFamily="34" charset="0"/>
              <a:buChar char="•"/>
            </a:pPr>
            <a:r>
              <a:rPr lang="en-GB" dirty="0"/>
              <a:t>Early detection critical for limiting progression</a:t>
            </a:r>
          </a:p>
        </p:txBody>
      </p:sp>
      <p:sp>
        <p:nvSpPr>
          <p:cNvPr id="5" name="TextBox 4">
            <a:extLst>
              <a:ext uri="{FF2B5EF4-FFF2-40B4-BE49-F238E27FC236}">
                <a16:creationId xmlns:a16="http://schemas.microsoft.com/office/drawing/2014/main" id="{08CFBF30-1B6C-4D59-AB05-EB16982FF798}"/>
              </a:ext>
            </a:extLst>
          </p:cNvPr>
          <p:cNvSpPr txBox="1"/>
          <p:nvPr/>
        </p:nvSpPr>
        <p:spPr>
          <a:xfrm>
            <a:off x="953610" y="4592390"/>
            <a:ext cx="5680890" cy="1077218"/>
          </a:xfrm>
          <a:prstGeom prst="rect">
            <a:avLst/>
          </a:prstGeom>
          <a:noFill/>
        </p:spPr>
        <p:txBody>
          <a:bodyPr wrap="square" rtlCol="0">
            <a:spAutoFit/>
          </a:bodyPr>
          <a:lstStyle/>
          <a:p>
            <a:pPr algn="ctr"/>
            <a:r>
              <a:rPr lang="en-GB" sz="1600" dirty="0"/>
              <a:t>In poor countries with a lack of health care professionals (Ophthalmologists) and where patients cannot afford regular consultations automated screening can help catch DR at an early stage by deciding who needs to be referred to a professional.</a:t>
            </a:r>
          </a:p>
        </p:txBody>
      </p:sp>
      <p:pic>
        <p:nvPicPr>
          <p:cNvPr id="10" name="Picture 9">
            <a:extLst>
              <a:ext uri="{FF2B5EF4-FFF2-40B4-BE49-F238E27FC236}">
                <a16:creationId xmlns:a16="http://schemas.microsoft.com/office/drawing/2014/main" id="{BD5CD9D9-77DC-40C3-9221-2E6F151B3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1169" y="4057069"/>
            <a:ext cx="1780846" cy="2147859"/>
          </a:xfrm>
          <a:prstGeom prst="rect">
            <a:avLst/>
          </a:prstGeom>
        </p:spPr>
      </p:pic>
      <p:pic>
        <p:nvPicPr>
          <p:cNvPr id="8" name="Picture 7">
            <a:extLst>
              <a:ext uri="{FF2B5EF4-FFF2-40B4-BE49-F238E27FC236}">
                <a16:creationId xmlns:a16="http://schemas.microsoft.com/office/drawing/2014/main" id="{E73D3846-E21C-4170-82FF-88DCE3C217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9021" y="4057069"/>
            <a:ext cx="1792605" cy="2147859"/>
          </a:xfrm>
          <a:prstGeom prst="rect">
            <a:avLst/>
          </a:prstGeom>
        </p:spPr>
      </p:pic>
      <p:sp>
        <p:nvSpPr>
          <p:cNvPr id="6" name="TextBox 5">
            <a:extLst>
              <a:ext uri="{FF2B5EF4-FFF2-40B4-BE49-F238E27FC236}">
                <a16:creationId xmlns:a16="http://schemas.microsoft.com/office/drawing/2014/main" id="{3C59F0B4-77DE-4AE6-B575-09D47C5E9E9E}"/>
              </a:ext>
            </a:extLst>
          </p:cNvPr>
          <p:cNvSpPr txBox="1"/>
          <p:nvPr/>
        </p:nvSpPr>
        <p:spPr>
          <a:xfrm>
            <a:off x="8001362" y="3336050"/>
            <a:ext cx="2903622" cy="646331"/>
          </a:xfrm>
          <a:prstGeom prst="rect">
            <a:avLst/>
          </a:prstGeom>
          <a:noFill/>
        </p:spPr>
        <p:txBody>
          <a:bodyPr wrap="square" rtlCol="0">
            <a:spAutoFit/>
          </a:bodyPr>
          <a:lstStyle/>
          <a:p>
            <a:r>
              <a:rPr lang="en-GB" i="1" u="sng" dirty="0"/>
              <a:t>Note</a:t>
            </a:r>
            <a:r>
              <a:rPr lang="en-GB" dirty="0"/>
              <a:t>: Authors partnered with Phelcom Technologies</a:t>
            </a:r>
          </a:p>
        </p:txBody>
      </p:sp>
    </p:spTree>
    <p:custDataLst>
      <p:tags r:id="rId1"/>
    </p:custDataLst>
    <p:extLst>
      <p:ext uri="{BB962C8B-B14F-4D97-AF65-F5344CB8AC3E}">
        <p14:creationId xmlns:p14="http://schemas.microsoft.com/office/powerpoint/2010/main" val="70803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75E0-4517-43D2-ACAD-E720F9DA5F9A}"/>
              </a:ext>
            </a:extLst>
          </p:cNvPr>
          <p:cNvSpPr>
            <a:spLocks noGrp="1"/>
          </p:cNvSpPr>
          <p:nvPr>
            <p:ph type="title"/>
          </p:nvPr>
        </p:nvSpPr>
        <p:spPr/>
        <p:txBody>
          <a:bodyPr/>
          <a:lstStyle/>
          <a:p>
            <a:r>
              <a:rPr lang="en-GB" dirty="0"/>
              <a:t>Current methods for DR referral</a:t>
            </a:r>
          </a:p>
        </p:txBody>
      </p:sp>
      <p:sp>
        <p:nvSpPr>
          <p:cNvPr id="4" name="TextBox 3">
            <a:extLst>
              <a:ext uri="{FF2B5EF4-FFF2-40B4-BE49-F238E27FC236}">
                <a16:creationId xmlns:a16="http://schemas.microsoft.com/office/drawing/2014/main" id="{DFDEE8F7-711B-481B-AA1F-75A0505AF3FF}"/>
              </a:ext>
            </a:extLst>
          </p:cNvPr>
          <p:cNvSpPr txBox="1"/>
          <p:nvPr/>
        </p:nvSpPr>
        <p:spPr>
          <a:xfrm>
            <a:off x="1576872" y="2127380"/>
            <a:ext cx="6410131"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Previous methods focus on detecting lesions using handcrafted feature engineering to exploit visual structures in the retina image.</a:t>
            </a:r>
          </a:p>
          <a:p>
            <a:pPr marL="285750" indent="-285750">
              <a:buFont typeface="Arial" panose="020B0604020202020204" pitchFamily="34" charset="0"/>
              <a:buChar char="•"/>
            </a:pPr>
            <a:r>
              <a:rPr lang="en-GB" sz="1400" dirty="0"/>
              <a:t>These “Lesion-first”, “Referral-later” approaches are questionable.</a:t>
            </a:r>
          </a:p>
        </p:txBody>
      </p:sp>
      <p:sp>
        <p:nvSpPr>
          <p:cNvPr id="5" name="TextBox 4">
            <a:extLst>
              <a:ext uri="{FF2B5EF4-FFF2-40B4-BE49-F238E27FC236}">
                <a16:creationId xmlns:a16="http://schemas.microsoft.com/office/drawing/2014/main" id="{4588D472-DCF5-4992-AE27-85A22022197A}"/>
              </a:ext>
            </a:extLst>
          </p:cNvPr>
          <p:cNvSpPr txBox="1"/>
          <p:nvPr/>
        </p:nvSpPr>
        <p:spPr>
          <a:xfrm>
            <a:off x="5784979" y="3648269"/>
            <a:ext cx="4842587" cy="1477328"/>
          </a:xfrm>
          <a:prstGeom prst="rect">
            <a:avLst/>
          </a:prstGeom>
          <a:noFill/>
        </p:spPr>
        <p:txBody>
          <a:bodyPr wrap="square" rtlCol="0">
            <a:spAutoFit/>
          </a:bodyPr>
          <a:lstStyle/>
          <a:p>
            <a:pPr marL="285750" indent="-285750">
              <a:buFont typeface="Arial" panose="020B0604020202020204" pitchFamily="34" charset="0"/>
              <a:buChar char="•"/>
            </a:pPr>
            <a:r>
              <a:rPr lang="en-GB" dirty="0"/>
              <a:t>Hand crafted lesion detectors (using expert knowledge)</a:t>
            </a:r>
          </a:p>
          <a:p>
            <a:pPr marL="285750" indent="-285750">
              <a:buFont typeface="Arial" panose="020B0604020202020204" pitchFamily="34" charset="0"/>
              <a:buChar char="•"/>
            </a:pPr>
            <a:r>
              <a:rPr lang="en-GB" dirty="0"/>
              <a:t>Mid-level representation</a:t>
            </a:r>
          </a:p>
          <a:p>
            <a:pPr marL="285750" indent="-285750">
              <a:buFont typeface="Arial" panose="020B0604020202020204" pitchFamily="34" charset="0"/>
              <a:buChar char="•"/>
            </a:pPr>
            <a:r>
              <a:rPr lang="en-GB" dirty="0"/>
              <a:t>Data-driven lesion detectors</a:t>
            </a:r>
          </a:p>
          <a:p>
            <a:pPr marL="285750" indent="-285750">
              <a:buFont typeface="Arial" panose="020B0604020202020204" pitchFamily="34" charset="0"/>
              <a:buChar char="•"/>
            </a:pPr>
            <a:endParaRPr lang="en-GB"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359" y="3524822"/>
            <a:ext cx="3855422" cy="1998901"/>
          </a:xfrm>
          <a:prstGeom prst="rect">
            <a:avLst/>
          </a:prstGeom>
        </p:spPr>
      </p:pic>
    </p:spTree>
    <p:custDataLst>
      <p:tags r:id="rId1"/>
    </p:custDataLst>
    <p:extLst>
      <p:ext uri="{BB962C8B-B14F-4D97-AF65-F5344CB8AC3E}">
        <p14:creationId xmlns:p14="http://schemas.microsoft.com/office/powerpoint/2010/main" val="70635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a:xfrm>
            <a:off x="609600" y="403079"/>
            <a:ext cx="6714392" cy="1325563"/>
          </a:xfrm>
        </p:spPr>
        <p:txBody>
          <a:bodyPr/>
          <a:lstStyle/>
          <a:p>
            <a:r>
              <a:rPr lang="en-GB" dirty="0"/>
              <a:t>Solution Architecture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496" y="1754737"/>
            <a:ext cx="7032201" cy="3504938"/>
          </a:xfrm>
          <a:prstGeom prst="rect">
            <a:avLst/>
          </a:prstGeom>
          <a:ln w="22225">
            <a:noFill/>
          </a:ln>
        </p:spPr>
      </p:pic>
      <p:sp>
        <p:nvSpPr>
          <p:cNvPr id="3" name="TextBox 2">
            <a:extLst>
              <a:ext uri="{FF2B5EF4-FFF2-40B4-BE49-F238E27FC236}">
                <a16:creationId xmlns:a16="http://schemas.microsoft.com/office/drawing/2014/main" id="{00111845-C97F-45BF-A09C-21ADABF74E0F}"/>
              </a:ext>
            </a:extLst>
          </p:cNvPr>
          <p:cNvSpPr txBox="1"/>
          <p:nvPr/>
        </p:nvSpPr>
        <p:spPr>
          <a:xfrm>
            <a:off x="539496" y="5466070"/>
            <a:ext cx="7488936" cy="1261884"/>
          </a:xfrm>
          <a:prstGeom prst="rect">
            <a:avLst/>
          </a:prstGeom>
          <a:noFill/>
        </p:spPr>
        <p:txBody>
          <a:bodyPr wrap="square" rtlCol="0">
            <a:spAutoFit/>
          </a:bodyPr>
          <a:lstStyle/>
          <a:p>
            <a:r>
              <a:rPr lang="en-GB" dirty="0"/>
              <a:t>Inspired by:</a:t>
            </a:r>
          </a:p>
          <a:p>
            <a:pPr marL="285750" indent="-285750">
              <a:buFont typeface="Arial" panose="020B0604020202020204" pitchFamily="34" charset="0"/>
              <a:buChar char="•"/>
            </a:pPr>
            <a:r>
              <a:rPr lang="en-GB" sz="2000" b="1" dirty="0"/>
              <a:t>o_O</a:t>
            </a:r>
            <a:r>
              <a:rPr lang="en-GB" dirty="0"/>
              <a:t>, 2015 Kaggle Diabetic Retinopathy Detection Challenge competitor </a:t>
            </a:r>
          </a:p>
          <a:p>
            <a:pPr marL="285750" indent="-285750">
              <a:buFont typeface="Arial" panose="020B0604020202020204" pitchFamily="34" charset="0"/>
              <a:buChar char="•"/>
            </a:pPr>
            <a:r>
              <a:rPr lang="en-GB" sz="2000" b="1" dirty="0"/>
              <a:t>VGG-16</a:t>
            </a:r>
            <a:r>
              <a:rPr lang="en-GB" dirty="0"/>
              <a:t>, 2014 ImageNet competitor for natural image classification</a:t>
            </a:r>
          </a:p>
          <a:p>
            <a:pPr marL="285750" indent="-285750">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CD4FD316-AD93-4692-A773-55B94CD92C8F}"/>
              </a:ext>
            </a:extLst>
          </p:cNvPr>
          <p:cNvSpPr txBox="1"/>
          <p:nvPr/>
        </p:nvSpPr>
        <p:spPr>
          <a:xfrm>
            <a:off x="688965" y="1325099"/>
            <a:ext cx="4973898" cy="369332"/>
          </a:xfrm>
          <a:prstGeom prst="rect">
            <a:avLst/>
          </a:prstGeom>
          <a:noFill/>
        </p:spPr>
        <p:txBody>
          <a:bodyPr wrap="square" rtlCol="0">
            <a:spAutoFit/>
          </a:bodyPr>
          <a:lstStyle/>
          <a:p>
            <a:r>
              <a:rPr lang="en-GB" dirty="0"/>
              <a:t>Convolutional Neural Network Architecture (CNN)</a:t>
            </a:r>
          </a:p>
        </p:txBody>
      </p:sp>
      <p:sp>
        <p:nvSpPr>
          <p:cNvPr id="7" name="TextBox 6"/>
          <p:cNvSpPr txBox="1"/>
          <p:nvPr/>
        </p:nvSpPr>
        <p:spPr>
          <a:xfrm>
            <a:off x="7660551" y="3219344"/>
            <a:ext cx="4259698" cy="1569660"/>
          </a:xfrm>
          <a:prstGeom prst="rect">
            <a:avLst/>
          </a:prstGeom>
          <a:noFill/>
        </p:spPr>
        <p:txBody>
          <a:bodyPr wrap="square" rtlCol="0">
            <a:spAutoFit/>
          </a:bodyPr>
          <a:lstStyle/>
          <a:p>
            <a:pPr marL="285750" indent="-285750">
              <a:buFont typeface="Arial" panose="020B0604020202020204" pitchFamily="34" charset="0"/>
              <a:buChar char="•"/>
            </a:pPr>
            <a:r>
              <a:rPr lang="en-GB" sz="1400" dirty="0"/>
              <a:t>Very small receptive field (3 X 3) </a:t>
            </a:r>
          </a:p>
          <a:p>
            <a:pPr marL="285750" indent="-285750">
              <a:buFont typeface="Arial" panose="020B0604020202020204" pitchFamily="34" charset="0"/>
              <a:buChar char="•"/>
            </a:pPr>
            <a:r>
              <a:rPr lang="en-GB" sz="1400" dirty="0"/>
              <a:t>Pooling layers separate 2 or 3 convolutional layers</a:t>
            </a:r>
          </a:p>
          <a:p>
            <a:pPr marL="285750" indent="-285750">
              <a:buFont typeface="Arial" panose="020B0604020202020204" pitchFamily="34" charset="0"/>
              <a:buChar char="•"/>
            </a:pPr>
            <a:r>
              <a:rPr lang="en-GB" sz="1400" dirty="0"/>
              <a:t>Convolutional layers start at 32 filters and double after each pooling layer</a:t>
            </a:r>
          </a:p>
          <a:p>
            <a:pPr marL="285750" indent="-285750">
              <a:buFont typeface="Arial" panose="020B0604020202020204" pitchFamily="34" charset="0"/>
              <a:buChar char="•"/>
            </a:pPr>
            <a:r>
              <a:rPr lang="en-GB" sz="1400" dirty="0"/>
              <a:t>Stride in 1</a:t>
            </a:r>
            <a:r>
              <a:rPr lang="en-GB" sz="1400" baseline="30000" dirty="0"/>
              <a:t>st</a:t>
            </a:r>
            <a:r>
              <a:rPr lang="en-GB" sz="1400" dirty="0"/>
              <a:t> &amp; 3</a:t>
            </a:r>
            <a:r>
              <a:rPr lang="en-GB" sz="1400" baseline="30000" dirty="0"/>
              <a:t>rd</a:t>
            </a:r>
            <a:r>
              <a:rPr lang="en-GB" sz="1400" dirty="0"/>
              <a:t> convolutional layers</a:t>
            </a:r>
          </a:p>
          <a:p>
            <a:pPr marL="285750" indent="-285750">
              <a:buFont typeface="Arial" panose="020B0604020202020204" pitchFamily="34" charset="0"/>
              <a:buChar char="•"/>
            </a:pPr>
            <a:r>
              <a:rPr lang="en-GB" sz="1400" dirty="0"/>
              <a:t>Leaky RELU </a:t>
            </a:r>
            <a:r>
              <a:rPr lang="en-GB" sz="1200" dirty="0">
                <a:solidFill>
                  <a:srgbClr val="FF0000"/>
                </a:solidFill>
              </a:rPr>
              <a:t>(accelerates the convergence of the gradient in comparison with conventional activation functions)</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000" y="5514479"/>
            <a:ext cx="3126800" cy="842359"/>
          </a:xfrm>
          <a:prstGeom prst="rect">
            <a:avLst/>
          </a:prstGeom>
        </p:spPr>
      </p:pic>
      <p:cxnSp>
        <p:nvCxnSpPr>
          <p:cNvPr id="18" name="Straight Arrow Connector 17"/>
          <p:cNvCxnSpPr/>
          <p:nvPr/>
        </p:nvCxnSpPr>
        <p:spPr>
          <a:xfrm>
            <a:off x="8602824" y="4691357"/>
            <a:ext cx="102637" cy="11216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651062" y="1509765"/>
            <a:ext cx="4194962" cy="584775"/>
          </a:xfrm>
          <a:prstGeom prst="rect">
            <a:avLst/>
          </a:prstGeom>
          <a:noFill/>
        </p:spPr>
        <p:txBody>
          <a:bodyPr wrap="square" rtlCol="0">
            <a:spAutoFit/>
          </a:bodyPr>
          <a:lstStyle/>
          <a:p>
            <a:r>
              <a:rPr lang="en-GB" sz="1600" dirty="0"/>
              <a:t>Modelled the problem as a classification rather than a regression. Referral rather than severity.</a:t>
            </a:r>
          </a:p>
        </p:txBody>
      </p:sp>
    </p:spTree>
    <p:custDataLst>
      <p:tags r:id="rId1"/>
    </p:custDataLst>
    <p:extLst>
      <p:ext uri="{BB962C8B-B14F-4D97-AF65-F5344CB8AC3E}">
        <p14:creationId xmlns:p14="http://schemas.microsoft.com/office/powerpoint/2010/main" val="161092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AFEC-2F84-4958-B919-4FB366B6A133}"/>
              </a:ext>
            </a:extLst>
          </p:cNvPr>
          <p:cNvSpPr>
            <a:spLocks noGrp="1"/>
          </p:cNvSpPr>
          <p:nvPr>
            <p:ph type="title"/>
          </p:nvPr>
        </p:nvSpPr>
        <p:spPr/>
        <p:txBody>
          <a:bodyPr/>
          <a:lstStyle/>
          <a:p>
            <a:r>
              <a:rPr lang="en-GB" dirty="0"/>
              <a:t>Solution Architecture (CNN)</a:t>
            </a:r>
          </a:p>
        </p:txBody>
      </p:sp>
    </p:spTree>
    <p:custDataLst>
      <p:tags r:id="rId1"/>
    </p:custDataLst>
    <p:extLst>
      <p:ext uri="{BB962C8B-B14F-4D97-AF65-F5344CB8AC3E}">
        <p14:creationId xmlns:p14="http://schemas.microsoft.com/office/powerpoint/2010/main" val="150416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03CA-1E18-43AF-8CCE-97875FD61545}"/>
              </a:ext>
            </a:extLst>
          </p:cNvPr>
          <p:cNvSpPr>
            <a:spLocks noGrp="1"/>
          </p:cNvSpPr>
          <p:nvPr>
            <p:ph type="title"/>
          </p:nvPr>
        </p:nvSpPr>
        <p:spPr>
          <a:xfrm>
            <a:off x="838200" y="365125"/>
            <a:ext cx="10515600" cy="1325563"/>
          </a:xfrm>
        </p:spPr>
        <p:txBody>
          <a:bodyPr/>
          <a:lstStyle/>
          <a:p>
            <a:r>
              <a:rPr lang="en-GB" dirty="0"/>
              <a:t>CNN Optimisation</a:t>
            </a:r>
          </a:p>
        </p:txBody>
      </p:sp>
      <p:sp>
        <p:nvSpPr>
          <p:cNvPr id="6" name="TextBox 5">
            <a:extLst>
              <a:ext uri="{FF2B5EF4-FFF2-40B4-BE49-F238E27FC236}">
                <a16:creationId xmlns:a16="http://schemas.microsoft.com/office/drawing/2014/main" id="{44F87A20-08B0-44FF-B408-B610024855CE}"/>
              </a:ext>
            </a:extLst>
          </p:cNvPr>
          <p:cNvSpPr txBox="1"/>
          <p:nvPr/>
        </p:nvSpPr>
        <p:spPr>
          <a:xfrm>
            <a:off x="4486656" y="2572936"/>
            <a:ext cx="2825496" cy="400110"/>
          </a:xfrm>
          <a:prstGeom prst="rect">
            <a:avLst/>
          </a:prstGeom>
          <a:noFill/>
        </p:spPr>
        <p:txBody>
          <a:bodyPr wrap="square" rtlCol="0">
            <a:spAutoFit/>
          </a:bodyPr>
          <a:lstStyle/>
          <a:p>
            <a:r>
              <a:rPr lang="en-GB" sz="2000" b="1" u="sng" dirty="0"/>
              <a:t>Nesterov Momentum</a:t>
            </a:r>
          </a:p>
        </p:txBody>
      </p:sp>
      <p:pic>
        <p:nvPicPr>
          <p:cNvPr id="8" name="Picture 7">
            <a:extLst>
              <a:ext uri="{FF2B5EF4-FFF2-40B4-BE49-F238E27FC236}">
                <a16:creationId xmlns:a16="http://schemas.microsoft.com/office/drawing/2014/main" id="{4A349A28-3963-487A-85F0-C6DB308C5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4690" y="3025408"/>
            <a:ext cx="4589428" cy="1178367"/>
          </a:xfrm>
          <a:prstGeom prst="rect">
            <a:avLst/>
          </a:prstGeom>
        </p:spPr>
      </p:pic>
      <p:grpSp>
        <p:nvGrpSpPr>
          <p:cNvPr id="14" name="Group 13">
            <a:extLst>
              <a:ext uri="{FF2B5EF4-FFF2-40B4-BE49-F238E27FC236}">
                <a16:creationId xmlns:a16="http://schemas.microsoft.com/office/drawing/2014/main" id="{758B29E8-A0CD-4E23-8BE9-433A67E2FCC7}"/>
              </a:ext>
            </a:extLst>
          </p:cNvPr>
          <p:cNvGrpSpPr/>
          <p:nvPr/>
        </p:nvGrpSpPr>
        <p:grpSpPr>
          <a:xfrm>
            <a:off x="9227861" y="369881"/>
            <a:ext cx="2691552" cy="1085559"/>
            <a:chOff x="7664237" y="1972366"/>
            <a:chExt cx="2691552" cy="1085559"/>
          </a:xfrm>
        </p:grpSpPr>
        <p:sp>
          <p:nvSpPr>
            <p:cNvPr id="5" name="TextBox 4">
              <a:extLst>
                <a:ext uri="{FF2B5EF4-FFF2-40B4-BE49-F238E27FC236}">
                  <a16:creationId xmlns:a16="http://schemas.microsoft.com/office/drawing/2014/main" id="{90B399CF-EEEB-4C8B-B992-0F4872D105DD}"/>
                </a:ext>
              </a:extLst>
            </p:cNvPr>
            <p:cNvSpPr txBox="1"/>
            <p:nvPr/>
          </p:nvSpPr>
          <p:spPr>
            <a:xfrm>
              <a:off x="7952483" y="1972366"/>
              <a:ext cx="2115061" cy="369332"/>
            </a:xfrm>
            <a:prstGeom prst="rect">
              <a:avLst/>
            </a:prstGeom>
            <a:noFill/>
          </p:spPr>
          <p:txBody>
            <a:bodyPr wrap="square" rtlCol="0">
              <a:spAutoFit/>
            </a:bodyPr>
            <a:lstStyle/>
            <a:p>
              <a:r>
                <a:rPr lang="en-GB" dirty="0"/>
                <a:t>Classic Momentum</a:t>
              </a:r>
            </a:p>
          </p:txBody>
        </p:sp>
        <p:pic>
          <p:nvPicPr>
            <p:cNvPr id="10" name="Picture 9">
              <a:extLst>
                <a:ext uri="{FF2B5EF4-FFF2-40B4-BE49-F238E27FC236}">
                  <a16:creationId xmlns:a16="http://schemas.microsoft.com/office/drawing/2014/main" id="{F3E06507-C032-48CB-9089-FE3787579F91}"/>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64237" y="2245300"/>
              <a:ext cx="2691552" cy="812625"/>
            </a:xfrm>
            <a:prstGeom prst="rect">
              <a:avLst/>
            </a:prstGeom>
          </p:spPr>
        </p:pic>
      </p:grpSp>
      <p:sp>
        <p:nvSpPr>
          <p:cNvPr id="11" name="TextBox 10">
            <a:extLst>
              <a:ext uri="{FF2B5EF4-FFF2-40B4-BE49-F238E27FC236}">
                <a16:creationId xmlns:a16="http://schemas.microsoft.com/office/drawing/2014/main" id="{5A5923B5-BA01-40AD-A623-E3A13E947774}"/>
              </a:ext>
            </a:extLst>
          </p:cNvPr>
          <p:cNvSpPr txBox="1"/>
          <p:nvPr/>
        </p:nvSpPr>
        <p:spPr>
          <a:xfrm>
            <a:off x="987490" y="1376974"/>
            <a:ext cx="5414875" cy="369332"/>
          </a:xfrm>
          <a:prstGeom prst="rect">
            <a:avLst/>
          </a:prstGeom>
          <a:noFill/>
        </p:spPr>
        <p:txBody>
          <a:bodyPr wrap="square" rtlCol="0">
            <a:spAutoFit/>
          </a:bodyPr>
          <a:lstStyle/>
          <a:p>
            <a:r>
              <a:rPr lang="en-GB" dirty="0"/>
              <a:t>Updating weights from the gradient of the loss function</a:t>
            </a:r>
          </a:p>
        </p:txBody>
      </p:sp>
      <p:cxnSp>
        <p:nvCxnSpPr>
          <p:cNvPr id="18" name="Straight Arrow Connector 17">
            <a:extLst>
              <a:ext uri="{FF2B5EF4-FFF2-40B4-BE49-F238E27FC236}">
                <a16:creationId xmlns:a16="http://schemas.microsoft.com/office/drawing/2014/main" id="{A6092F7D-65FC-49DE-9087-FBB87A61D72F}"/>
              </a:ext>
            </a:extLst>
          </p:cNvPr>
          <p:cNvCxnSpPr>
            <a:cxnSpLocks/>
          </p:cNvCxnSpPr>
          <p:nvPr/>
        </p:nvCxnSpPr>
        <p:spPr>
          <a:xfrm flipH="1" flipV="1">
            <a:off x="6288833" y="3429001"/>
            <a:ext cx="1982494" cy="15722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16F0F06-EAF8-44F7-AFB6-919875C4AD8B}"/>
              </a:ext>
            </a:extLst>
          </p:cNvPr>
          <p:cNvSpPr txBox="1"/>
          <p:nvPr/>
        </p:nvSpPr>
        <p:spPr>
          <a:xfrm>
            <a:off x="7877371" y="5024000"/>
            <a:ext cx="1618766" cy="307777"/>
          </a:xfrm>
          <a:prstGeom prst="rect">
            <a:avLst/>
          </a:prstGeom>
          <a:noFill/>
        </p:spPr>
        <p:txBody>
          <a:bodyPr wrap="square" rtlCol="0">
            <a:spAutoFit/>
          </a:bodyPr>
          <a:lstStyle/>
          <a:p>
            <a:r>
              <a:rPr lang="en-GB" sz="1400" dirty="0"/>
              <a:t>Learning Rate (&gt; 0)</a:t>
            </a:r>
          </a:p>
        </p:txBody>
      </p:sp>
      <p:cxnSp>
        <p:nvCxnSpPr>
          <p:cNvPr id="21" name="Straight Arrow Connector 20">
            <a:extLst>
              <a:ext uri="{FF2B5EF4-FFF2-40B4-BE49-F238E27FC236}">
                <a16:creationId xmlns:a16="http://schemas.microsoft.com/office/drawing/2014/main" id="{5746EA5F-876E-4B30-B1D9-435835DDDDC9}"/>
              </a:ext>
            </a:extLst>
          </p:cNvPr>
          <p:cNvCxnSpPr>
            <a:cxnSpLocks/>
          </p:cNvCxnSpPr>
          <p:nvPr/>
        </p:nvCxnSpPr>
        <p:spPr>
          <a:xfrm flipV="1">
            <a:off x="3084576" y="3968621"/>
            <a:ext cx="836099" cy="1032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FCC011E-B02D-4DFE-9539-FDD90C19B847}"/>
              </a:ext>
            </a:extLst>
          </p:cNvPr>
          <p:cNvSpPr txBox="1"/>
          <p:nvPr/>
        </p:nvSpPr>
        <p:spPr>
          <a:xfrm>
            <a:off x="2346595" y="5010538"/>
            <a:ext cx="1475962" cy="307777"/>
          </a:xfrm>
          <a:prstGeom prst="rect">
            <a:avLst/>
          </a:prstGeom>
          <a:noFill/>
        </p:spPr>
        <p:txBody>
          <a:bodyPr wrap="square" rtlCol="0">
            <a:spAutoFit/>
          </a:bodyPr>
          <a:lstStyle/>
          <a:p>
            <a:r>
              <a:rPr lang="en-GB" sz="1400" dirty="0"/>
              <a:t>Position at time t</a:t>
            </a:r>
          </a:p>
        </p:txBody>
      </p:sp>
      <p:sp>
        <p:nvSpPr>
          <p:cNvPr id="25" name="TextBox 24">
            <a:extLst>
              <a:ext uri="{FF2B5EF4-FFF2-40B4-BE49-F238E27FC236}">
                <a16:creationId xmlns:a16="http://schemas.microsoft.com/office/drawing/2014/main" id="{B5745E97-B4B6-416E-B000-2253FFE6683A}"/>
              </a:ext>
            </a:extLst>
          </p:cNvPr>
          <p:cNvSpPr txBox="1"/>
          <p:nvPr/>
        </p:nvSpPr>
        <p:spPr>
          <a:xfrm>
            <a:off x="1782147" y="2461094"/>
            <a:ext cx="1475962" cy="307777"/>
          </a:xfrm>
          <a:prstGeom prst="rect">
            <a:avLst/>
          </a:prstGeom>
          <a:noFill/>
        </p:spPr>
        <p:txBody>
          <a:bodyPr wrap="square" rtlCol="0">
            <a:spAutoFit/>
          </a:bodyPr>
          <a:lstStyle/>
          <a:p>
            <a:r>
              <a:rPr lang="en-GB" sz="1400" dirty="0"/>
              <a:t>Velocity at time t</a:t>
            </a:r>
          </a:p>
        </p:txBody>
      </p:sp>
      <p:cxnSp>
        <p:nvCxnSpPr>
          <p:cNvPr id="26" name="Straight Arrow Connector 25">
            <a:extLst>
              <a:ext uri="{FF2B5EF4-FFF2-40B4-BE49-F238E27FC236}">
                <a16:creationId xmlns:a16="http://schemas.microsoft.com/office/drawing/2014/main" id="{24CE8A68-9516-43B6-B11C-165CDE6D6903}"/>
              </a:ext>
            </a:extLst>
          </p:cNvPr>
          <p:cNvCxnSpPr>
            <a:cxnSpLocks/>
          </p:cNvCxnSpPr>
          <p:nvPr/>
        </p:nvCxnSpPr>
        <p:spPr>
          <a:xfrm>
            <a:off x="2942206" y="2745643"/>
            <a:ext cx="949360" cy="5294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3C05D6C-A662-489E-B9E3-0700CAE26234}"/>
              </a:ext>
            </a:extLst>
          </p:cNvPr>
          <p:cNvCxnSpPr>
            <a:cxnSpLocks/>
          </p:cNvCxnSpPr>
          <p:nvPr/>
        </p:nvCxnSpPr>
        <p:spPr>
          <a:xfrm flipH="1" flipV="1">
            <a:off x="7640094" y="3479988"/>
            <a:ext cx="1216508" cy="6155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80ACE4E-E210-4D5B-A3B2-B55ECFF5EBCB}"/>
              </a:ext>
            </a:extLst>
          </p:cNvPr>
          <p:cNvSpPr txBox="1"/>
          <p:nvPr/>
        </p:nvSpPr>
        <p:spPr>
          <a:xfrm>
            <a:off x="8436493" y="4111828"/>
            <a:ext cx="2362447" cy="307777"/>
          </a:xfrm>
          <a:prstGeom prst="rect">
            <a:avLst/>
          </a:prstGeom>
          <a:noFill/>
        </p:spPr>
        <p:txBody>
          <a:bodyPr wrap="square" rtlCol="0">
            <a:spAutoFit/>
          </a:bodyPr>
          <a:lstStyle/>
          <a:p>
            <a:r>
              <a:rPr lang="en-GB" sz="1400" dirty="0"/>
              <a:t>Momentum Coefficient [0, 1]</a:t>
            </a:r>
          </a:p>
        </p:txBody>
      </p:sp>
      <p:grpSp>
        <p:nvGrpSpPr>
          <p:cNvPr id="33" name="Group 32">
            <a:extLst>
              <a:ext uri="{FF2B5EF4-FFF2-40B4-BE49-F238E27FC236}">
                <a16:creationId xmlns:a16="http://schemas.microsoft.com/office/drawing/2014/main" id="{A13D9D12-9398-4090-BD0C-2EDF2289C5EC}"/>
              </a:ext>
            </a:extLst>
          </p:cNvPr>
          <p:cNvGrpSpPr/>
          <p:nvPr/>
        </p:nvGrpSpPr>
        <p:grpSpPr>
          <a:xfrm>
            <a:off x="6402365" y="399891"/>
            <a:ext cx="2825496" cy="697318"/>
            <a:chOff x="6288833" y="365125"/>
            <a:chExt cx="2825496" cy="697318"/>
          </a:xfrm>
        </p:grpSpPr>
        <p:sp>
          <p:nvSpPr>
            <p:cNvPr id="4" name="TextBox 3">
              <a:extLst>
                <a:ext uri="{FF2B5EF4-FFF2-40B4-BE49-F238E27FC236}">
                  <a16:creationId xmlns:a16="http://schemas.microsoft.com/office/drawing/2014/main" id="{9B9FAD06-27BD-4857-B2E0-B0BD44AE9071}"/>
                </a:ext>
              </a:extLst>
            </p:cNvPr>
            <p:cNvSpPr txBox="1"/>
            <p:nvPr/>
          </p:nvSpPr>
          <p:spPr>
            <a:xfrm>
              <a:off x="6288833" y="365125"/>
              <a:ext cx="2825496" cy="369332"/>
            </a:xfrm>
            <a:prstGeom prst="rect">
              <a:avLst/>
            </a:prstGeom>
            <a:noFill/>
          </p:spPr>
          <p:txBody>
            <a:bodyPr wrap="square" rtlCol="0">
              <a:spAutoFit/>
            </a:bodyPr>
            <a:lstStyle/>
            <a:p>
              <a:r>
                <a:rPr lang="en-GB" dirty="0"/>
                <a:t>Stochastic Gradient Descent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4533E6-9353-4A2E-B47A-58DB86C58350}"/>
                    </a:ext>
                  </a:extLst>
                </p:cNvPr>
                <p:cNvSpPr txBox="1"/>
                <p:nvPr/>
              </p:nvSpPr>
              <p:spPr>
                <a:xfrm>
                  <a:off x="6689335" y="785444"/>
                  <a:ext cx="205473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𝜀𝛻</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𝜃</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E44533E6-9353-4A2E-B47A-58DB86C58350}"/>
                    </a:ext>
                  </a:extLst>
                </p:cNvPr>
                <p:cNvSpPr txBox="1">
                  <a:spLocks noRot="1" noChangeAspect="1" noMove="1" noResize="1" noEditPoints="1" noAdjustHandles="1" noChangeArrowheads="1" noChangeShapeType="1" noTextEdit="1"/>
                </p:cNvSpPr>
                <p:nvPr/>
              </p:nvSpPr>
              <p:spPr>
                <a:xfrm>
                  <a:off x="6689335" y="785444"/>
                  <a:ext cx="2054730" cy="276999"/>
                </a:xfrm>
                <a:prstGeom prst="rect">
                  <a:avLst/>
                </a:prstGeom>
                <a:blipFill>
                  <a:blip r:embed="rId6"/>
                  <a:stretch>
                    <a:fillRect l="-2374" t="-4444" r="-3858" b="-35556"/>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−3</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−4</m:t>
                                    </m:r>
                                  </m:sup>
                                </m:sSup>
                              </m:oMath>
                            </m:oMathPara>
                          </a14:m>
                          <a:endParaRPr lang="en-GB"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800" smtClean="0">
                                    <a:latin typeface="Cambria Math" panose="02040503050406030204" pitchFamily="18" charset="0"/>
                                  </a:rPr>
                                  <m:t>3×</m:t>
                                </m:r>
                                <m:sSup>
                                  <m:sSupPr>
                                    <m:ctrlPr>
                                      <a:rPr lang="en-GB" sz="800" i="1" smtClean="0">
                                        <a:latin typeface="Cambria Math" panose="02040503050406030204" pitchFamily="18" charset="0"/>
                                      </a:rPr>
                                    </m:ctrlPr>
                                  </m:sSupPr>
                                  <m:e>
                                    <m:r>
                                      <a:rPr lang="en-GB" sz="800" smtClean="0">
                                        <a:latin typeface="Cambria Math" panose="02040503050406030204" pitchFamily="18" charset="0"/>
                                      </a:rPr>
                                      <m:t>10</m:t>
                                    </m:r>
                                  </m:e>
                                  <m:sup>
                                    <m:r>
                                      <a:rPr lang="en-GB" sz="800" smtClean="0">
                                        <a:latin typeface="Cambria Math" panose="02040503050406030204" pitchFamily="18" charset="0"/>
                                      </a:rPr>
                                      <m:t>−5</m:t>
                                    </m:r>
                                  </m:sup>
                                </m:sSup>
                              </m:oMath>
                            </m:oMathPara>
                          </a14:m>
                          <a:endParaRPr lang="en-GB" sz="800" dirty="0"/>
                        </a:p>
                      </a:txBody>
                      <a:tcPr/>
                    </a:tc>
                    <a:extLst>
                      <a:ext uri="{0D108BD9-81ED-4DB2-BD59-A6C34878D82A}">
                        <a16:rowId xmlns:a16="http://schemas.microsoft.com/office/drawing/2014/main" val="670098942"/>
                      </a:ext>
                    </a:extLst>
                  </a:tr>
                </a:tbl>
              </a:graphicData>
            </a:graphic>
          </p:graphicFrame>
        </mc:Choice>
        <mc:Fallback xmlns="">
          <p:graphicFrame>
            <p:nvGraphicFramePr>
              <p:cNvPr id="34" name="Table 33">
                <a:extLst>
                  <a:ext uri="{FF2B5EF4-FFF2-40B4-BE49-F238E27FC236}">
                    <a16:creationId xmlns:a16="http://schemas.microsoft.com/office/drawing/2014/main" id="{FF82BA9E-3A70-46E3-B9F3-65CCDC5C0C59}"/>
                  </a:ext>
                </a:extLst>
              </p:cNvPr>
              <p:cNvGraphicFramePr>
                <a:graphicFrameLocks noGrp="1"/>
              </p:cNvGraphicFramePr>
              <p:nvPr>
                <p:extLst>
                  <p:ext uri="{D42A27DB-BD31-4B8C-83A1-F6EECF244321}">
                    <p14:modId xmlns:p14="http://schemas.microsoft.com/office/powerpoint/2010/main" val="314826794"/>
                  </p:ext>
                </p:extLst>
              </p:nvPr>
            </p:nvGraphicFramePr>
            <p:xfrm>
              <a:off x="9273245" y="5669224"/>
              <a:ext cx="2646168" cy="954381"/>
            </p:xfrm>
            <a:graphic>
              <a:graphicData uri="http://schemas.openxmlformats.org/drawingml/2006/table">
                <a:tbl>
                  <a:tblPr firstRow="1" bandRow="1">
                    <a:tableStyleId>{5940675A-B579-460E-94D1-54222C63F5DA}</a:tableStyleId>
                  </a:tblPr>
                  <a:tblGrid>
                    <a:gridCol w="882056">
                      <a:extLst>
                        <a:ext uri="{9D8B030D-6E8A-4147-A177-3AD203B41FA5}">
                          <a16:colId xmlns:a16="http://schemas.microsoft.com/office/drawing/2014/main" val="54218266"/>
                        </a:ext>
                      </a:extLst>
                    </a:gridCol>
                    <a:gridCol w="882056">
                      <a:extLst>
                        <a:ext uri="{9D8B030D-6E8A-4147-A177-3AD203B41FA5}">
                          <a16:colId xmlns:a16="http://schemas.microsoft.com/office/drawing/2014/main" val="375400928"/>
                        </a:ext>
                      </a:extLst>
                    </a:gridCol>
                    <a:gridCol w="882056">
                      <a:extLst>
                        <a:ext uri="{9D8B030D-6E8A-4147-A177-3AD203B41FA5}">
                          <a16:colId xmlns:a16="http://schemas.microsoft.com/office/drawing/2014/main" val="657761513"/>
                        </a:ext>
                      </a:extLst>
                    </a:gridCol>
                  </a:tblGrid>
                  <a:tr h="318127">
                    <a:tc gridSpan="3">
                      <a:txBody>
                        <a:bodyPr/>
                        <a:lstStyle/>
                        <a:p>
                          <a:r>
                            <a:rPr lang="en-GB" sz="1100" dirty="0"/>
                            <a:t>Learning Rate Decrease over 250 Epochs</a:t>
                          </a:r>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286364289"/>
                      </a:ext>
                    </a:extLst>
                  </a:tr>
                  <a:tr h="318127">
                    <a:tc>
                      <a:txBody>
                        <a:bodyPr/>
                        <a:lstStyle/>
                        <a:p>
                          <a:r>
                            <a:rPr lang="en-GB" sz="800" dirty="0"/>
                            <a:t>Epochs 1-150</a:t>
                          </a:r>
                        </a:p>
                      </a:txBody>
                      <a:tcPr/>
                    </a:tc>
                    <a:tc>
                      <a:txBody>
                        <a:bodyPr/>
                        <a:lstStyle/>
                        <a:p>
                          <a:r>
                            <a:rPr lang="en-GB" sz="800" dirty="0"/>
                            <a:t>Epochs 151-220</a:t>
                          </a:r>
                        </a:p>
                      </a:txBody>
                      <a:tcPr/>
                    </a:tc>
                    <a:tc>
                      <a:txBody>
                        <a:bodyPr/>
                        <a:lstStyle/>
                        <a:p>
                          <a:r>
                            <a:rPr lang="en-GB" sz="800" dirty="0"/>
                            <a:t>Epochs 221-250</a:t>
                          </a:r>
                        </a:p>
                      </a:txBody>
                      <a:tcPr/>
                    </a:tc>
                    <a:extLst>
                      <a:ext uri="{0D108BD9-81ED-4DB2-BD59-A6C34878D82A}">
                        <a16:rowId xmlns:a16="http://schemas.microsoft.com/office/drawing/2014/main" val="2564054528"/>
                      </a:ext>
                    </a:extLst>
                  </a:tr>
                  <a:tr h="318127">
                    <a:tc>
                      <a:txBody>
                        <a:bodyPr/>
                        <a:lstStyle/>
                        <a:p>
                          <a:endParaRPr lang="en-US"/>
                        </a:p>
                      </a:txBody>
                      <a:tcPr>
                        <a:blipFill>
                          <a:blip r:embed="rId7"/>
                          <a:stretch>
                            <a:fillRect l="-690" t="-200000" r="-201379" b="-3774"/>
                          </a:stretch>
                        </a:blipFill>
                      </a:tcPr>
                    </a:tc>
                    <a:tc>
                      <a:txBody>
                        <a:bodyPr/>
                        <a:lstStyle/>
                        <a:p>
                          <a:endParaRPr lang="en-US"/>
                        </a:p>
                      </a:txBody>
                      <a:tcPr>
                        <a:blipFill>
                          <a:blip r:embed="rId7"/>
                          <a:stretch>
                            <a:fillRect l="-100690" t="-200000" r="-101379" b="-3774"/>
                          </a:stretch>
                        </a:blipFill>
                      </a:tcPr>
                    </a:tc>
                    <a:tc>
                      <a:txBody>
                        <a:bodyPr/>
                        <a:lstStyle/>
                        <a:p>
                          <a:endParaRPr lang="en-US"/>
                        </a:p>
                      </a:txBody>
                      <a:tcPr>
                        <a:blipFill>
                          <a:blip r:embed="rId7"/>
                          <a:stretch>
                            <a:fillRect l="-200690" t="-200000" r="-1379" b="-3774"/>
                          </a:stretch>
                        </a:blipFill>
                      </a:tcPr>
                    </a:tc>
                    <a:extLst>
                      <a:ext uri="{0D108BD9-81ED-4DB2-BD59-A6C34878D82A}">
                        <a16:rowId xmlns:a16="http://schemas.microsoft.com/office/drawing/2014/main" val="670098942"/>
                      </a:ext>
                    </a:extLst>
                  </a:tr>
                </a:tbl>
              </a:graphicData>
            </a:graphic>
          </p:graphicFrame>
        </mc:Fallback>
      </mc:AlternateContent>
      <p:sp>
        <p:nvSpPr>
          <p:cNvPr id="35" name="TextBox 34">
            <a:extLst>
              <a:ext uri="{FF2B5EF4-FFF2-40B4-BE49-F238E27FC236}">
                <a16:creationId xmlns:a16="http://schemas.microsoft.com/office/drawing/2014/main" id="{885C867C-3E40-4E3C-8598-3FBCBA5C1B14}"/>
              </a:ext>
            </a:extLst>
          </p:cNvPr>
          <p:cNvSpPr txBox="1"/>
          <p:nvPr/>
        </p:nvSpPr>
        <p:spPr>
          <a:xfrm>
            <a:off x="373223" y="5831633"/>
            <a:ext cx="5414875" cy="646331"/>
          </a:xfrm>
          <a:prstGeom prst="rect">
            <a:avLst/>
          </a:prstGeom>
          <a:noFill/>
        </p:spPr>
        <p:txBody>
          <a:bodyPr wrap="square" rtlCol="0">
            <a:spAutoFit/>
          </a:bodyPr>
          <a:lstStyle/>
          <a:p>
            <a:pPr marL="285750" indent="-285750">
              <a:buFont typeface="Arial" panose="020B0604020202020204" pitchFamily="34" charset="0"/>
              <a:buChar char="•"/>
            </a:pPr>
            <a:r>
              <a:rPr lang="en-GB" dirty="0"/>
              <a:t>L2 regularisation (weight decay) with factor 0.0005 </a:t>
            </a:r>
          </a:p>
          <a:p>
            <a:pPr marL="285750" indent="-285750">
              <a:buFont typeface="Arial" panose="020B0604020202020204" pitchFamily="34" charset="0"/>
              <a:buChar char="•"/>
            </a:pPr>
            <a:r>
              <a:rPr lang="en-GB" dirty="0"/>
              <a:t>Cross-entropy instead of MSE as Loss Function</a:t>
            </a:r>
          </a:p>
        </p:txBody>
      </p:sp>
    </p:spTree>
    <p:custDataLst>
      <p:tags r:id="rId1"/>
    </p:custDataLst>
    <p:extLst>
      <p:ext uri="{BB962C8B-B14F-4D97-AF65-F5344CB8AC3E}">
        <p14:creationId xmlns:p14="http://schemas.microsoft.com/office/powerpoint/2010/main" val="354145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223-CD55-4D38-95F1-7020D4DB7CB7}"/>
              </a:ext>
            </a:extLst>
          </p:cNvPr>
          <p:cNvSpPr>
            <a:spLocks noGrp="1"/>
          </p:cNvSpPr>
          <p:nvPr>
            <p:ph type="title"/>
          </p:nvPr>
        </p:nvSpPr>
        <p:spPr>
          <a:xfrm>
            <a:off x="838200" y="365126"/>
            <a:ext cx="4542692" cy="874590"/>
          </a:xfrm>
        </p:spPr>
        <p:txBody>
          <a:bodyPr/>
          <a:lstStyle/>
          <a:p>
            <a:r>
              <a:rPr lang="en-GB" dirty="0"/>
              <a:t>Data Augmentation</a:t>
            </a:r>
          </a:p>
        </p:txBody>
      </p:sp>
      <p:sp>
        <p:nvSpPr>
          <p:cNvPr id="4" name="TextBox 3">
            <a:extLst>
              <a:ext uri="{FF2B5EF4-FFF2-40B4-BE49-F238E27FC236}">
                <a16:creationId xmlns:a16="http://schemas.microsoft.com/office/drawing/2014/main" id="{1D86AC87-3B7C-4E09-AB33-C2CAA2057378}"/>
              </a:ext>
            </a:extLst>
          </p:cNvPr>
          <p:cNvSpPr txBox="1"/>
          <p:nvPr/>
        </p:nvSpPr>
        <p:spPr>
          <a:xfrm>
            <a:off x="1076702" y="1131790"/>
            <a:ext cx="4216894" cy="369332"/>
          </a:xfrm>
          <a:prstGeom prst="rect">
            <a:avLst/>
          </a:prstGeom>
          <a:noFill/>
        </p:spPr>
        <p:txBody>
          <a:bodyPr wrap="square" rtlCol="0">
            <a:spAutoFit/>
          </a:bodyPr>
          <a:lstStyle/>
          <a:p>
            <a:r>
              <a:rPr lang="en-GB" dirty="0"/>
              <a:t>Generating more images for our learner</a:t>
            </a:r>
          </a:p>
        </p:txBody>
      </p:sp>
      <p:sp>
        <p:nvSpPr>
          <p:cNvPr id="5" name="TextBox 4"/>
          <p:cNvSpPr txBox="1"/>
          <p:nvPr/>
        </p:nvSpPr>
        <p:spPr>
          <a:xfrm>
            <a:off x="2910254" y="2267786"/>
            <a:ext cx="7069016" cy="34778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t>Relatively small annotated datasets</a:t>
            </a:r>
          </a:p>
          <a:p>
            <a:pPr marL="285750" indent="-285750">
              <a:spcAft>
                <a:spcPts val="600"/>
              </a:spcAft>
              <a:buFont typeface="Arial" panose="020B0604020202020204" pitchFamily="34" charset="0"/>
              <a:buChar char="•"/>
            </a:pPr>
            <a:r>
              <a:rPr lang="en-GB" dirty="0"/>
              <a:t>Most images from control group (healthy patients)</a:t>
            </a:r>
          </a:p>
          <a:p>
            <a:pPr marL="285750" indent="-285750">
              <a:spcAft>
                <a:spcPts val="600"/>
              </a:spcAft>
              <a:buFont typeface="Arial" panose="020B0604020202020204" pitchFamily="34" charset="0"/>
              <a:buChar char="•"/>
            </a:pPr>
            <a:r>
              <a:rPr lang="en-GB" dirty="0"/>
              <a:t>Augmentation through perturbations/transformations:</a:t>
            </a:r>
          </a:p>
          <a:p>
            <a:pPr marL="742950" lvl="1" indent="-285750">
              <a:spcAft>
                <a:spcPts val="600"/>
              </a:spcAft>
              <a:buFont typeface="Arial" panose="020B0604020202020204" pitchFamily="34" charset="0"/>
              <a:buChar char="•"/>
            </a:pPr>
            <a:r>
              <a:rPr lang="en-GB" dirty="0"/>
              <a:t>Geometric (Zoom, rotations, cropping.. </a:t>
            </a:r>
            <a:r>
              <a:rPr lang="en-GB" dirty="0" err="1"/>
              <a:t>etc</a:t>
            </a:r>
            <a:r>
              <a:rPr lang="en-GB" dirty="0"/>
              <a:t>)</a:t>
            </a:r>
          </a:p>
          <a:p>
            <a:pPr marL="742950" lvl="1" indent="-285750">
              <a:spcAft>
                <a:spcPts val="600"/>
              </a:spcAft>
              <a:buFont typeface="Arial" panose="020B0604020202020204" pitchFamily="34" charset="0"/>
              <a:buChar char="•"/>
            </a:pPr>
            <a:r>
              <a:rPr lang="en-GB" dirty="0"/>
              <a:t>Photometric (Contrast enhancements, </a:t>
            </a:r>
            <a:r>
              <a:rPr lang="en-GB" dirty="0">
                <a:solidFill>
                  <a:srgbClr val="FF0000"/>
                </a:solidFill>
              </a:rPr>
              <a:t>histogram equalisations</a:t>
            </a:r>
            <a:r>
              <a:rPr lang="en-GB" dirty="0"/>
              <a:t>)</a:t>
            </a:r>
          </a:p>
          <a:p>
            <a:pPr marL="285750" indent="-285750">
              <a:spcAft>
                <a:spcPts val="600"/>
              </a:spcAft>
              <a:buFont typeface="Arial" panose="020B0604020202020204" pitchFamily="34" charset="0"/>
              <a:buChar char="•"/>
            </a:pPr>
            <a:r>
              <a:rPr lang="en-GB" dirty="0"/>
              <a:t>Inflate training set </a:t>
            </a:r>
          </a:p>
          <a:p>
            <a:pPr marL="285750" indent="-285750">
              <a:spcAft>
                <a:spcPts val="600"/>
              </a:spcAft>
              <a:buFont typeface="Arial" panose="020B0604020202020204" pitchFamily="34" charset="0"/>
              <a:buChar char="•"/>
            </a:pPr>
            <a:r>
              <a:rPr lang="en-GB" dirty="0"/>
              <a:t>Better represent under-sampled classes</a:t>
            </a:r>
          </a:p>
          <a:p>
            <a:pPr marL="285750" indent="-285750">
              <a:spcAft>
                <a:spcPts val="600"/>
              </a:spcAft>
              <a:buFont typeface="Arial" panose="020B0604020202020204" pitchFamily="34" charset="0"/>
              <a:buChar char="•"/>
            </a:pPr>
            <a:r>
              <a:rPr lang="en-GB" dirty="0"/>
              <a:t>Keep classes balanced while doing so</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endParaRPr lang="en-GB" dirty="0"/>
          </a:p>
        </p:txBody>
      </p:sp>
    </p:spTree>
    <p:custDataLst>
      <p:tags r:id="rId1"/>
    </p:custDataLst>
    <p:extLst>
      <p:ext uri="{BB962C8B-B14F-4D97-AF65-F5344CB8AC3E}">
        <p14:creationId xmlns:p14="http://schemas.microsoft.com/office/powerpoint/2010/main" val="10929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D0D1-7D70-4228-B641-5AC06A84312A}"/>
              </a:ext>
            </a:extLst>
          </p:cNvPr>
          <p:cNvSpPr>
            <a:spLocks noGrp="1"/>
          </p:cNvSpPr>
          <p:nvPr>
            <p:ph type="title"/>
          </p:nvPr>
        </p:nvSpPr>
        <p:spPr/>
        <p:txBody>
          <a:bodyPr/>
          <a:lstStyle/>
          <a:p>
            <a:r>
              <a:rPr lang="en-GB" dirty="0"/>
              <a:t>Multi-Resolution Training</a:t>
            </a:r>
          </a:p>
        </p:txBody>
      </p:sp>
      <p:sp>
        <p:nvSpPr>
          <p:cNvPr id="5" name="TextBox 4">
            <a:extLst>
              <a:ext uri="{FF2B5EF4-FFF2-40B4-BE49-F238E27FC236}">
                <a16:creationId xmlns:a16="http://schemas.microsoft.com/office/drawing/2014/main" id="{F2B3D4F9-1F87-4660-A51D-C95E9BEA1DC2}"/>
              </a:ext>
            </a:extLst>
          </p:cNvPr>
          <p:cNvSpPr txBox="1"/>
          <p:nvPr/>
        </p:nvSpPr>
        <p:spPr>
          <a:xfrm>
            <a:off x="962526" y="1973179"/>
            <a:ext cx="7138737" cy="3416320"/>
          </a:xfrm>
          <a:prstGeom prst="rect">
            <a:avLst/>
          </a:prstGeom>
          <a:noFill/>
        </p:spPr>
        <p:txBody>
          <a:bodyPr wrap="square" rtlCol="0">
            <a:spAutoFit/>
          </a:bodyPr>
          <a:lstStyle/>
          <a:p>
            <a:r>
              <a:rPr lang="en-GB" dirty="0"/>
              <a:t>Poor initial network weights leads to poor local minima and training large CNNs from scratch requires very large datasets. </a:t>
            </a:r>
          </a:p>
          <a:p>
            <a:endParaRPr lang="en-GB" dirty="0"/>
          </a:p>
          <a:p>
            <a:r>
              <a:rPr lang="en-GB" dirty="0"/>
              <a:t>Training simplified versions of the CNN that require less training samples and then using learned parameters as a starting point for the next stages.</a:t>
            </a:r>
          </a:p>
          <a:p>
            <a:endParaRPr lang="en-GB" dirty="0"/>
          </a:p>
          <a:p>
            <a:r>
              <a:rPr lang="en-GB" dirty="0"/>
              <a:t>Train reduced versions of the entire network (fewer convolution layers) using smaller images, and pre-initialize larger networks with the learned parameters.</a:t>
            </a:r>
          </a:p>
          <a:p>
            <a:endParaRPr lang="en-GB" dirty="0"/>
          </a:p>
          <a:p>
            <a:r>
              <a:rPr lang="en-GB" dirty="0"/>
              <a:t>The multi-resolution training accelerates the optimization of deeper networks by using parameters pretrained with smaller networks.</a:t>
            </a:r>
          </a:p>
        </p:txBody>
      </p:sp>
      <p:pic>
        <p:nvPicPr>
          <p:cNvPr id="7" name="Picture 6">
            <a:extLst>
              <a:ext uri="{FF2B5EF4-FFF2-40B4-BE49-F238E27FC236}">
                <a16:creationId xmlns:a16="http://schemas.microsoft.com/office/drawing/2014/main" id="{B79FF198-645C-47F3-95E1-80EEA3779E05}"/>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5837" r="15737"/>
          <a:stretch/>
        </p:blipFill>
        <p:spPr>
          <a:xfrm>
            <a:off x="8145378" y="1690688"/>
            <a:ext cx="3208422" cy="3601503"/>
          </a:xfrm>
          <a:prstGeom prst="rect">
            <a:avLst/>
          </a:prstGeom>
        </p:spPr>
      </p:pic>
    </p:spTree>
    <p:custDataLst>
      <p:tags r:id="rId1"/>
    </p:custDataLst>
    <p:extLst>
      <p:ext uri="{BB962C8B-B14F-4D97-AF65-F5344CB8AC3E}">
        <p14:creationId xmlns:p14="http://schemas.microsoft.com/office/powerpoint/2010/main" val="33318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A6092F7D-65FC-49DE-9087-FBB87A61D72F}"/>
              </a:ext>
            </a:extLst>
          </p:cNvPr>
          <p:cNvCxnSpPr>
            <a:cxnSpLocks/>
          </p:cNvCxnSpPr>
          <p:nvPr/>
        </p:nvCxnSpPr>
        <p:spPr>
          <a:xfrm flipH="1">
            <a:off x="8598567" y="5505545"/>
            <a:ext cx="1532019" cy="6118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6092F7D-65FC-49DE-9087-FBB87A61D72F}"/>
              </a:ext>
            </a:extLst>
          </p:cNvPr>
          <p:cNvCxnSpPr>
            <a:cxnSpLocks/>
          </p:cNvCxnSpPr>
          <p:nvPr/>
        </p:nvCxnSpPr>
        <p:spPr>
          <a:xfrm>
            <a:off x="7050503" y="5433363"/>
            <a:ext cx="1" cy="730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17093" y="531937"/>
            <a:ext cx="5931569" cy="821991"/>
          </a:xfrm>
        </p:spPr>
        <p:txBody>
          <a:bodyPr/>
          <a:lstStyle/>
          <a:p>
            <a:r>
              <a:rPr lang="en-GB" dirty="0"/>
              <a:t>Robust feature Extraction</a:t>
            </a:r>
          </a:p>
        </p:txBody>
      </p:sp>
      <p:sp>
        <p:nvSpPr>
          <p:cNvPr id="4" name="Title 1"/>
          <p:cNvSpPr txBox="1">
            <a:spLocks/>
          </p:cNvSpPr>
          <p:nvPr/>
        </p:nvSpPr>
        <p:spPr>
          <a:xfrm>
            <a:off x="401052" y="4750886"/>
            <a:ext cx="4668253" cy="781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Per patient analysis</a:t>
            </a:r>
          </a:p>
        </p:txBody>
      </p:sp>
      <mc:AlternateContent xmlns:mc="http://schemas.openxmlformats.org/markup-compatibility/2006" xmlns:a14="http://schemas.microsoft.com/office/drawing/2010/main">
        <mc:Choice Requires="a14">
          <p:sp>
            <p:nvSpPr>
              <p:cNvPr id="5" name="TextBox 4"/>
              <p:cNvSpPr txBox="1"/>
              <p:nvPr/>
            </p:nvSpPr>
            <p:spPr>
              <a:xfrm>
                <a:off x="1991224" y="1531477"/>
                <a:ext cx="2783305"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𝑋</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𝜇</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𝛼</m:t>
                          </m:r>
                        </m:e>
                        <m:sub>
                          <m:r>
                            <a:rPr lang="en-GB" sz="3200" b="0" i="1" smtClean="0">
                              <a:latin typeface="Cambria Math" panose="02040503050406030204" pitchFamily="18" charset="0"/>
                            </a:rPr>
                            <m:t>𝑖</m:t>
                          </m:r>
                        </m:sub>
                      </m:sSub>
                      <m:r>
                        <a:rPr lang="en-GB" sz="3200" b="0" i="1" smtClean="0">
                          <a:latin typeface="Cambria Math" panose="02040503050406030204" pitchFamily="18" charset="0"/>
                        </a:rPr>
                        <m:t>]</m:t>
                      </m:r>
                    </m:oMath>
                  </m:oMathPara>
                </a14:m>
                <a:endParaRPr lang="en-GB"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991224" y="1531477"/>
                <a:ext cx="2783305" cy="49244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17093" y="5904208"/>
                <a:ext cx="8775031" cy="5324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𝑋</m:t>
                          </m:r>
                        </m:e>
                        <m:sub>
                          <m:r>
                            <a:rPr lang="en-GB" sz="3200" b="0" i="1" smtClean="0">
                              <a:latin typeface="Cambria Math" panose="02040503050406030204" pitchFamily="18" charset="0"/>
                            </a:rPr>
                            <m:t>𝑟𝑒𝑡𝑖𝑛𝑎</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𝜇</m:t>
                          </m:r>
                        </m:e>
                        <m:sub>
                          <m:r>
                            <a:rPr lang="en-GB" sz="3200" b="0" i="1" smtClean="0">
                              <a:latin typeface="Cambria Math" panose="02040503050406030204" pitchFamily="18" charset="0"/>
                            </a:rPr>
                            <m:t>𝑟𝑒𝑡𝑖𝑛𝑎</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𝜇</m:t>
                              </m:r>
                            </m:e>
                            <m:sub>
                              <m:r>
                                <a:rPr lang="en-GB" sz="3200" b="0" i="1" smtClean="0">
                                  <a:latin typeface="Cambria Math" panose="02040503050406030204" pitchFamily="18" charset="0"/>
                                </a:rPr>
                                <m:t>𝑟𝑒𝑡𝑖𝑛𝑎</m:t>
                              </m:r>
                              <m:r>
                                <a:rPr lang="en-GB" sz="3200" b="0" i="1" smtClean="0">
                                  <a:latin typeface="Cambria Math" panose="02040503050406030204" pitchFamily="18" charset="0"/>
                                </a:rPr>
                                <m:t>′</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 </m:t>
                              </m:r>
                              <m:r>
                                <a:rPr lang="en-GB" sz="3200" b="0" i="1" smtClean="0">
                                  <a:latin typeface="Cambria Math" panose="02040503050406030204" pitchFamily="18" charset="0"/>
                                  <a:ea typeface="Cambria Math" panose="02040503050406030204" pitchFamily="18" charset="0"/>
                                </a:rPr>
                                <m:t>𝛼</m:t>
                              </m:r>
                            </m:e>
                            <m:sub>
                              <m:r>
                                <a:rPr lang="en-GB" sz="3200" b="0" i="1" smtClean="0">
                                  <a:latin typeface="Cambria Math" panose="02040503050406030204" pitchFamily="18" charset="0"/>
                                </a:rPr>
                                <m:t>𝑟𝑒𝑡𝑖𝑛𝑎</m:t>
                              </m:r>
                            </m:sub>
                          </m:sSub>
                          <m:r>
                            <a:rPr lang="en-GB" sz="3200" b="0" i="1" smtClean="0">
                              <a:latin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𝛼</m:t>
                          </m:r>
                        </m:e>
                        <m:sub>
                          <m:r>
                            <a:rPr lang="en-GB" sz="3200" b="0" i="1" smtClean="0">
                              <a:latin typeface="Cambria Math" panose="02040503050406030204" pitchFamily="18" charset="0"/>
                            </a:rPr>
                            <m:t>𝑟𝑒𝑡𝑖𝑛𝑎</m:t>
                          </m:r>
                          <m:r>
                            <a:rPr lang="en-GB" sz="3200" b="0" i="1" smtClean="0">
                              <a:latin typeface="Cambria Math" panose="02040503050406030204" pitchFamily="18" charset="0"/>
                            </a:rPr>
                            <m:t>′</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ea typeface="Cambria Math" panose="02040503050406030204" pitchFamily="18" charset="0"/>
                            </a:rPr>
                            <m:t>𝛿</m:t>
                          </m:r>
                        </m:e>
                        <m:sub>
                          <m:r>
                            <a:rPr lang="en-GB" sz="3200" b="0" i="1" smtClean="0">
                              <a:latin typeface="Cambria Math" panose="02040503050406030204" pitchFamily="18" charset="0"/>
                            </a:rPr>
                            <m:t>𝑟𝑖𝑔h𝑡</m:t>
                          </m:r>
                        </m:sub>
                      </m:sSub>
                      <m:r>
                        <a:rPr lang="en-GB" sz="3200" b="0" i="1" smtClean="0">
                          <a:latin typeface="Cambria Math" panose="02040503050406030204" pitchFamily="18" charset="0"/>
                        </a:rPr>
                        <m:t>]</m:t>
                      </m:r>
                    </m:oMath>
                  </m:oMathPara>
                </a14:m>
                <a:endParaRPr lang="en-GB" sz="4000" dirty="0"/>
              </a:p>
            </p:txBody>
          </p:sp>
        </mc:Choice>
        <mc:Fallback xmlns="">
          <p:sp>
            <p:nvSpPr>
              <p:cNvPr id="6" name="TextBox 5"/>
              <p:cNvSpPr txBox="1">
                <a:spLocks noRot="1" noChangeAspect="1" noMove="1" noResize="1" noEditPoints="1" noAdjustHandles="1" noChangeArrowheads="1" noChangeShapeType="1" noTextEdit="1"/>
              </p:cNvSpPr>
              <p:nvPr/>
            </p:nvSpPr>
            <p:spPr>
              <a:xfrm>
                <a:off x="417093" y="5904208"/>
                <a:ext cx="8775031" cy="532453"/>
              </a:xfrm>
              <a:prstGeom prst="rect">
                <a:avLst/>
              </a:prstGeom>
              <a:blipFill>
                <a:blip r:embed="rId5"/>
                <a:stretch>
                  <a:fillRect/>
                </a:stretch>
              </a:blipFill>
            </p:spPr>
            <p:txBody>
              <a:bodyPr/>
              <a:lstStyle/>
              <a:p>
                <a:r>
                  <a:rPr lang="en-GB">
                    <a:noFill/>
                  </a:rPr>
                  <a:t> </a:t>
                </a:r>
              </a:p>
            </p:txBody>
          </p:sp>
        </mc:Fallback>
      </mc:AlternateContent>
      <p:sp>
        <p:nvSpPr>
          <p:cNvPr id="9" name="TextBox 8"/>
          <p:cNvSpPr txBox="1"/>
          <p:nvPr/>
        </p:nvSpPr>
        <p:spPr>
          <a:xfrm>
            <a:off x="5374105" y="3648171"/>
            <a:ext cx="3769895" cy="646331"/>
          </a:xfrm>
          <a:prstGeom prst="rect">
            <a:avLst/>
          </a:prstGeom>
          <a:solidFill>
            <a:srgbClr val="92D050"/>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Ultimate goal is to check if patient needs a referral not to detect lesions</a:t>
            </a:r>
          </a:p>
        </p:txBody>
      </p:sp>
      <p:sp>
        <p:nvSpPr>
          <p:cNvPr id="11" name="TextBox 10"/>
          <p:cNvSpPr txBox="1"/>
          <p:nvPr/>
        </p:nvSpPr>
        <p:spPr>
          <a:xfrm>
            <a:off x="5374104" y="4609441"/>
            <a:ext cx="3769895" cy="923330"/>
          </a:xfrm>
          <a:prstGeom prst="rect">
            <a:avLst/>
          </a:prstGeom>
          <a:solidFill>
            <a:srgbClr val="92D050"/>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Whenever we have photos of both a patient’s retinas we leverage the additional info to help in decision</a:t>
            </a:r>
          </a:p>
        </p:txBody>
      </p:sp>
      <p:cxnSp>
        <p:nvCxnSpPr>
          <p:cNvPr id="12" name="Straight Arrow Connector 11">
            <a:extLst>
              <a:ext uri="{FF2B5EF4-FFF2-40B4-BE49-F238E27FC236}">
                <a16:creationId xmlns:a16="http://schemas.microsoft.com/office/drawing/2014/main" id="{A6092F7D-65FC-49DE-9087-FBB87A61D72F}"/>
              </a:ext>
            </a:extLst>
          </p:cNvPr>
          <p:cNvCxnSpPr>
            <a:cxnSpLocks/>
          </p:cNvCxnSpPr>
          <p:nvPr/>
        </p:nvCxnSpPr>
        <p:spPr>
          <a:xfrm flipH="1">
            <a:off x="4074695" y="5532771"/>
            <a:ext cx="1989221" cy="53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32757" y="4332442"/>
            <a:ext cx="2478507" cy="1200329"/>
          </a:xfrm>
          <a:prstGeom prst="rect">
            <a:avLst/>
          </a:prstGeom>
          <a:solidFill>
            <a:srgbClr val="92D050"/>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t>Include a binary indicator variable referring to retina presenting highest risk</a:t>
            </a:r>
          </a:p>
        </p:txBody>
      </p:sp>
      <p:sp>
        <p:nvSpPr>
          <p:cNvPr id="22" name="TextBox 21"/>
          <p:cNvSpPr txBox="1"/>
          <p:nvPr/>
        </p:nvSpPr>
        <p:spPr>
          <a:xfrm>
            <a:off x="6396787" y="1508730"/>
            <a:ext cx="4403559" cy="646331"/>
          </a:xfrm>
          <a:prstGeom prst="rect">
            <a:avLst/>
          </a:prstGeom>
          <a:solidFill>
            <a:schemeClr val="accent4">
              <a:lumMod val="60000"/>
              <a:lumOff val="40000"/>
            </a:schemeClr>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lvl="0"/>
            <a:r>
              <a:rPr lang="en-GB" dirty="0"/>
              <a:t>n=20 versions of each input image created by pseudo-random data augmentation</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6396787" y="2354393"/>
                <a:ext cx="5378121" cy="923330"/>
              </a:xfrm>
              <a:prstGeom prst="rect">
                <a:avLst/>
              </a:prstGeom>
              <a:solidFill>
                <a:schemeClr val="accent4">
                  <a:lumMod val="60000"/>
                  <a:lumOff val="40000"/>
                </a:schemeClr>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lvl="0"/>
                <a:r>
                  <a:rPr lang="en-GB" dirty="0"/>
                  <a:t>Final feature vector for image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𝑋</m:t>
                        </m:r>
                      </m:e>
                      <m:sub>
                        <m:r>
                          <a:rPr lang="en-GB" i="1">
                            <a:latin typeface="Cambria Math" panose="02040503050406030204" pitchFamily="18" charset="0"/>
                          </a:rPr>
                          <m:t>𝑖</m:t>
                        </m:r>
                      </m:sub>
                    </m:sSub>
                  </m:oMath>
                </a14:m>
                <a:r>
                  <a:rPr lang="en-GB" dirty="0"/>
                  <a:t> is a concatenation of mean and standard deviation of those 20 version’s feature vectors</a:t>
                </a:r>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6396787" y="2354393"/>
                <a:ext cx="5378121" cy="923330"/>
              </a:xfrm>
              <a:prstGeom prst="rect">
                <a:avLst/>
              </a:prstGeom>
              <a:blipFill>
                <a:blip r:embed="rId6"/>
                <a:stretch>
                  <a:fillRect/>
                </a:stretch>
              </a:blipFill>
              <a:ln w="38100">
                <a:solidFill>
                  <a:schemeClr val="tx1"/>
                </a:solidFill>
              </a:ln>
              <a:effectLst>
                <a:outerShdw blurRad="50800" dist="38100" dir="2700000" algn="tl" rotWithShape="0">
                  <a:prstClr val="black">
                    <a:alpha val="40000"/>
                  </a:prstClr>
                </a:outerShdw>
              </a:effectLst>
            </p:spPr>
            <p:txBody>
              <a:bodyPr/>
              <a:lstStyle/>
              <a:p>
                <a:r>
                  <a:rPr lang="en-GB">
                    <a:noFill/>
                  </a:rPr>
                  <a:t> </a:t>
                </a:r>
              </a:p>
            </p:txBody>
          </p:sp>
        </mc:Fallback>
      </mc:AlternateContent>
      <p:sp>
        <p:nvSpPr>
          <p:cNvPr id="24" name="TextBox 23"/>
          <p:cNvSpPr txBox="1"/>
          <p:nvPr/>
        </p:nvSpPr>
        <p:spPr>
          <a:xfrm>
            <a:off x="954503" y="2333325"/>
            <a:ext cx="4856748" cy="921836"/>
          </a:xfrm>
          <a:prstGeom prst="rect">
            <a:avLst/>
          </a:prstGeom>
          <a:solidFill>
            <a:schemeClr val="accent4">
              <a:lumMod val="60000"/>
              <a:lumOff val="40000"/>
            </a:schemeClr>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pPr lvl="0"/>
            <a:r>
              <a:rPr lang="en-GB" dirty="0"/>
              <a:t>Data-driven process because all feature are extracted directly from the data by the CNN without human intervention</a:t>
            </a:r>
            <a:endParaRPr lang="en-US" dirty="0"/>
          </a:p>
        </p:txBody>
      </p:sp>
    </p:spTree>
    <p:custDataLst>
      <p:tags r:id="rId1"/>
    </p:custDataLst>
    <p:extLst>
      <p:ext uri="{BB962C8B-B14F-4D97-AF65-F5344CB8AC3E}">
        <p14:creationId xmlns:p14="http://schemas.microsoft.com/office/powerpoint/2010/main" val="865378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0</TotalTime>
  <Words>1217</Words>
  <Application>Microsoft Office PowerPoint</Application>
  <PresentationFormat>Widescreen</PresentationFormat>
  <Paragraphs>137</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A data-driven approach to referable diabetic retinopathy detection</vt:lpstr>
      <vt:lpstr>Diabetic Retinopathy</vt:lpstr>
      <vt:lpstr>Current methods for DR referral</vt:lpstr>
      <vt:lpstr>Solution Architecture</vt:lpstr>
      <vt:lpstr>Solution Architecture (CNN)</vt:lpstr>
      <vt:lpstr>CNN Optimisation</vt:lpstr>
      <vt:lpstr>Data Augmentation</vt:lpstr>
      <vt:lpstr>Multi-Resolution Training</vt:lpstr>
      <vt:lpstr>Robust feature Extraction</vt:lpstr>
      <vt:lpstr>Transfer learningTODO?</vt:lpstr>
      <vt:lpstr>Datasets &amp; Validation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data-driven approach to referable diabetic retinopathy detection</dc:title>
  <dc:creator>Morgan Jones [mwj7]</dc:creator>
  <cp:lastModifiedBy>Morgan Jones [mwj7]</cp:lastModifiedBy>
  <cp:revision>84</cp:revision>
  <dcterms:created xsi:type="dcterms:W3CDTF">2020-02-12T11:20:01Z</dcterms:created>
  <dcterms:modified xsi:type="dcterms:W3CDTF">2020-02-26T17:16:19Z</dcterms:modified>
</cp:coreProperties>
</file>