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B2DE-9C7A-410D-BB33-96FD23F82A9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41D8C-D68C-4D87-9D56-7F243B38E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55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ghavPrabhu/understanding-of-convolutional-neural-network-cnn-deep-learning-99760835f148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background of Diabetic Retinopathy. Mentions statistics of DR. Mention the strain on resource and the need for better easier referral. Mention authors partnership with </a:t>
            </a:r>
            <a:r>
              <a:rPr lang="en-GB" dirty="0" err="1"/>
              <a:t>Phelcom</a:t>
            </a:r>
            <a:r>
              <a:rPr lang="en-GB" dirty="0"/>
              <a:t> Technologies.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41D8C-D68C-4D87-9D56-7F243B38E3D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704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current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41D8C-D68C-4D87-9D56-7F243B38E3D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83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level over the solution architecture and a brief description of convolutional neural networks</a:t>
            </a:r>
          </a:p>
          <a:p>
            <a:r>
              <a:rPr lang="en-GB" dirty="0">
                <a:hlinkClick r:id="rId3"/>
              </a:rPr>
              <a:t>https://medium.com/@RaghavPrabhu/understanding-of-convolutional-neural-network-cnn-deep-learning-99760835f148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41D8C-D68C-4D87-9D56-7F243B38E3D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46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Detail </a:t>
            </a:r>
            <a:r>
              <a:rPr lang="en-GB" dirty="0" err="1"/>
              <a:t>RMSPool</a:t>
            </a:r>
            <a:r>
              <a:rPr lang="en-GB" dirty="0"/>
              <a:t>, info about layers/strides/filters, leaky RELU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41D8C-D68C-4D87-9D56-7F243B38E3D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626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Gradient of loss function got via backpropagation. How we use that to adjust the weights is the choice. Accelerates GD by accumulating a velocity in the direction of the downward gradient. Accelerates convergence in areas of low curvature. Nesterov momentum computes a partial update to the position allowing for a more responsible stable change in velocity.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41D8C-D68C-4D87-9D56-7F243B38E3D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02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1F8F-1574-4414-99A2-D994ED7A2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84629-6A53-466E-B419-66E0E8583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51CA2-4534-48C7-9C6F-2B0AFCFD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170C7-865C-4528-A81C-477AF166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5E5CF-0FCF-4475-8C2F-C9436F8D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98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2DD5-5D92-4037-A5AD-F1CFF323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233F5-DB94-401C-9AF7-A401CA2E7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AB70A-65AB-4E57-AC26-DCEB8055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DCE0-62FC-439D-99A6-09A81E9D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55BC1-9786-4FAB-BE41-8C3FA301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68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EAD69-5C6D-4500-B27C-F6B775372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88AF4-6D68-4DE6-89E2-02AD045EE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D43A7-17C2-4FB7-85F9-A820F890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13F86-3071-445A-B783-D203777F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45A46-DF07-4AC7-A86B-EE7FB3BB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23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229E-4032-4ABD-A5E6-92F17DA6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26B7-C68E-4C6E-B835-9749F0BD6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43D9D-E094-4AFE-86C3-220C8F91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36AC7-BAB4-4126-A76D-9E21F407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AB1B6-96B9-4118-8D27-9535650F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6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2533-12DF-473A-BBB0-D144CDAC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E30C3-EDE9-47FA-A774-F8632C98E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2F410-0407-40EB-9185-4470B5CF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C6B83-3934-4C48-9EFA-49F3A99C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97B68-4A04-4758-A46E-8D2D8445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51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B191-BB77-4F9E-8173-F1841281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2F27-6AF2-4F0B-B188-9CC704273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879D1-0A4D-4E1A-B3AB-6D17F23FD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71DF7-168B-46DF-BA50-80EA0C84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CFF46-C1DB-486F-A306-78B5C902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87743-CD01-4B7C-A1AF-D010EA0B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78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6855-E60B-44DB-A0D0-125AC5A2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8A3F5-3D5E-4F07-BA4E-F79802109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7FF1D-85BB-48FF-9D99-739D744A0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341BA-A3A0-48D0-91F4-A53B1BB83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A5CB7-4347-45BC-9B16-DECDD4506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71E9D-DC6C-478C-80AC-7D265140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075DD-6B8A-4A74-82EC-863E96D6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18B39-EE78-4C34-AF35-4DB5ED72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30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95B6-CA94-45B4-A2DE-0A30B507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5D572-235F-4B78-BCBB-8B68DED0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F4CF0-6064-4844-BF96-0EE83290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B4C39-6572-4D00-84BD-B483A32C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45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B8839-5C57-4E0A-882B-D310407B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455B0-F8FB-4E0E-9DA3-7F674E1E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D9FBA-AEF1-415B-A2B3-FD3554E0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27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8B40-5DEF-43BD-A9D6-E1D05CCA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2852-1E4D-4EA5-A68B-8B5CD26BD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DB760-7FA9-48B3-83CD-BE2A38A22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10C89-FF52-48C7-BD9F-85F9A3A4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A06F2-7502-4F5E-B984-06F6EC9E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2CD31-2D2E-44BE-BC11-67F58EE8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52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7E33-862E-44E0-AFD4-C7A5E577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4C804-98F2-4053-A300-0B939396E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B716F-5BD9-4DBC-AAA3-2219525B8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564C7-F309-490E-A8AE-297535F1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D4F04-86CB-4303-944F-68965408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3F683-56AD-4F85-ACC8-E85A1350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62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491E1-57C8-4171-B8CD-3EFC4D93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58F08-5796-429C-BCC8-E2B681FAF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1BB22-6D74-4676-8977-3208B975A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CD417-9FA5-4093-9E64-8EEA39F65FF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3DC54-DB0A-47F3-98C5-2F384C92D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DDB4A-668F-42EB-94A9-DDC304BEE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69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3A69-3BDD-4BB5-8ACD-03EFB3ADCC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data-driven approach to referable diabetic retinopathy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AE88F-12BA-42C4-9297-29418E62E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82263"/>
            <a:ext cx="9144000" cy="916696"/>
          </a:xfrm>
        </p:spPr>
        <p:txBody>
          <a:bodyPr/>
          <a:lstStyle/>
          <a:p>
            <a:pPr algn="l"/>
            <a:r>
              <a:rPr lang="en-GB" dirty="0"/>
              <a:t>Ramon Pires, Sandra Avila, Jacques </a:t>
            </a:r>
            <a:r>
              <a:rPr lang="en-GB" dirty="0" err="1"/>
              <a:t>Wainer</a:t>
            </a:r>
            <a:r>
              <a:rPr lang="en-GB" dirty="0"/>
              <a:t>, Eduardo Valle, </a:t>
            </a:r>
            <a:r>
              <a:rPr lang="en-GB" dirty="0" err="1"/>
              <a:t>Micheal</a:t>
            </a:r>
            <a:r>
              <a:rPr lang="en-GB" dirty="0"/>
              <a:t> D. Abramoff, Anderson Rocha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009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5581-F0FD-4103-844A-1809D02C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Diabetic Retinopathy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6AC87-3B7C-4E09-AB33-C2CAA2057378}"/>
              </a:ext>
            </a:extLst>
          </p:cNvPr>
          <p:cNvSpPr txBox="1"/>
          <p:nvPr/>
        </p:nvSpPr>
        <p:spPr>
          <a:xfrm>
            <a:off x="953610" y="1395559"/>
            <a:ext cx="421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Sight loss due to diabetes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803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75E0-4517-43D2-ACAD-E720F9DA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methods for DR referral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0E129-34E7-4FB5-A1DD-61419466A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635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AFEC-2F84-4958-B919-4FB366B6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Architecture (CNN)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2988460"/>
            <a:ext cx="7214616" cy="3595856"/>
          </a:xfrm>
          <a:prstGeom prst="rect">
            <a:avLst/>
          </a:prstGeom>
          <a:ln w="22225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111845-C97F-45BF-A09C-21ADABF74E0F}"/>
              </a:ext>
            </a:extLst>
          </p:cNvPr>
          <p:cNvSpPr txBox="1"/>
          <p:nvPr/>
        </p:nvSpPr>
        <p:spPr>
          <a:xfrm>
            <a:off x="539496" y="2029013"/>
            <a:ext cx="74889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Inspired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o_O</a:t>
            </a:r>
            <a:r>
              <a:rPr lang="en-GB" dirty="0"/>
              <a:t>, 2015 Kaggle Diabetic Retinopathy Detection Challenge competitor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VGG-16</a:t>
            </a:r>
            <a:r>
              <a:rPr lang="en-GB" dirty="0"/>
              <a:t>, 2014 ImageNet competitor for natural image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FD316-AD93-4692-A773-55B94CD92C8F}"/>
              </a:ext>
            </a:extLst>
          </p:cNvPr>
          <p:cNvSpPr txBox="1"/>
          <p:nvPr/>
        </p:nvSpPr>
        <p:spPr>
          <a:xfrm>
            <a:off x="539496" y="1578340"/>
            <a:ext cx="447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Convolutional Neural Network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E80157-E241-48A8-9F48-0EA03269C30C}"/>
              </a:ext>
            </a:extLst>
          </p:cNvPr>
          <p:cNvSpPr txBox="1"/>
          <p:nvPr/>
        </p:nvSpPr>
        <p:spPr>
          <a:xfrm>
            <a:off x="8119872" y="1393674"/>
            <a:ext cx="3328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Problem was a regression output of Severity. Now remodelled as binary classification Referral/No Referral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092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AFEC-2F84-4958-B919-4FB366B6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Architecture (CNN)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328" y="365125"/>
            <a:ext cx="4681558" cy="2333348"/>
          </a:xfrm>
          <a:prstGeom prst="rect">
            <a:avLst/>
          </a:prstGeom>
          <a:ln w="222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416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03CA-1E18-43AF-8CCE-97875FD6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CNN Optimisation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87A20-08B0-44FF-B408-B610024855CE}"/>
              </a:ext>
            </a:extLst>
          </p:cNvPr>
          <p:cNvSpPr txBox="1"/>
          <p:nvPr/>
        </p:nvSpPr>
        <p:spPr>
          <a:xfrm>
            <a:off x="4486656" y="2572936"/>
            <a:ext cx="2825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/>
              <a:t>Nesterov Momentum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49A28-3963-487A-85F0-C6DB308C5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690" y="3025408"/>
            <a:ext cx="4589428" cy="117836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58B29E8-A0CD-4E23-8BE9-433A67E2FCC7}"/>
              </a:ext>
            </a:extLst>
          </p:cNvPr>
          <p:cNvGrpSpPr/>
          <p:nvPr/>
        </p:nvGrpSpPr>
        <p:grpSpPr>
          <a:xfrm>
            <a:off x="9227861" y="369881"/>
            <a:ext cx="2691552" cy="1085559"/>
            <a:chOff x="7664237" y="1972366"/>
            <a:chExt cx="2691552" cy="108555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B399CF-EEEB-4C8B-B992-0F4872D105DD}"/>
                </a:ext>
              </a:extLst>
            </p:cNvPr>
            <p:cNvSpPr txBox="1"/>
            <p:nvPr/>
          </p:nvSpPr>
          <p:spPr>
            <a:xfrm>
              <a:off x="7952483" y="1972366"/>
              <a:ext cx="2115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Classic Momentum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E06507-C032-48CB-9089-FE3787579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237" y="2245300"/>
              <a:ext cx="2691552" cy="81262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A5923B5-BA01-40AD-A623-E3A13E947774}"/>
              </a:ext>
            </a:extLst>
          </p:cNvPr>
          <p:cNvSpPr txBox="1"/>
          <p:nvPr/>
        </p:nvSpPr>
        <p:spPr>
          <a:xfrm>
            <a:off x="838200" y="1384392"/>
            <a:ext cx="616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Updating weights from the gradient of the loss function.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092F7D-65FC-49DE-9087-FBB87A61D72F}"/>
              </a:ext>
            </a:extLst>
          </p:cNvPr>
          <p:cNvCxnSpPr>
            <a:cxnSpLocks/>
          </p:cNvCxnSpPr>
          <p:nvPr/>
        </p:nvCxnSpPr>
        <p:spPr>
          <a:xfrm flipH="1" flipV="1">
            <a:off x="6288833" y="3429000"/>
            <a:ext cx="2425400" cy="18562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F0F06-EAF8-44F7-AFB6-919875C4AD8B}"/>
              </a:ext>
            </a:extLst>
          </p:cNvPr>
          <p:cNvSpPr txBox="1"/>
          <p:nvPr/>
        </p:nvSpPr>
        <p:spPr>
          <a:xfrm>
            <a:off x="8364989" y="5296927"/>
            <a:ext cx="1252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Learning Rate (&gt; 0)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46EA5F-876E-4B30-B1D9-435835DDDDC9}"/>
              </a:ext>
            </a:extLst>
          </p:cNvPr>
          <p:cNvCxnSpPr>
            <a:cxnSpLocks/>
          </p:cNvCxnSpPr>
          <p:nvPr/>
        </p:nvCxnSpPr>
        <p:spPr>
          <a:xfrm flipV="1">
            <a:off x="3084576" y="3968621"/>
            <a:ext cx="836099" cy="1032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CC011E-B02D-4DFE-9539-FDD90C19B847}"/>
              </a:ext>
            </a:extLst>
          </p:cNvPr>
          <p:cNvSpPr txBox="1"/>
          <p:nvPr/>
        </p:nvSpPr>
        <p:spPr>
          <a:xfrm>
            <a:off x="2638838" y="5018397"/>
            <a:ext cx="1252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Position at time 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45E97-B4B6-416E-B000-2253FFE6683A}"/>
              </a:ext>
            </a:extLst>
          </p:cNvPr>
          <p:cNvSpPr txBox="1"/>
          <p:nvPr/>
        </p:nvSpPr>
        <p:spPr>
          <a:xfrm>
            <a:off x="1831848" y="2536526"/>
            <a:ext cx="1252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Velocity at time 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CE8A68-9516-43B6-B11C-165CDE6D6903}"/>
              </a:ext>
            </a:extLst>
          </p:cNvPr>
          <p:cNvCxnSpPr>
            <a:cxnSpLocks/>
          </p:cNvCxnSpPr>
          <p:nvPr/>
        </p:nvCxnSpPr>
        <p:spPr>
          <a:xfrm>
            <a:off x="2942206" y="2745643"/>
            <a:ext cx="949360" cy="529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C05D6C-A662-489E-B9E3-0700CAE26234}"/>
              </a:ext>
            </a:extLst>
          </p:cNvPr>
          <p:cNvCxnSpPr>
            <a:cxnSpLocks/>
          </p:cNvCxnSpPr>
          <p:nvPr/>
        </p:nvCxnSpPr>
        <p:spPr>
          <a:xfrm flipH="1" flipV="1">
            <a:off x="7640093" y="3479987"/>
            <a:ext cx="1872205" cy="877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80ACE4E-E210-4D5B-A3B2-B55ECFF5EBCB}"/>
              </a:ext>
            </a:extLst>
          </p:cNvPr>
          <p:cNvSpPr txBox="1"/>
          <p:nvPr/>
        </p:nvSpPr>
        <p:spPr>
          <a:xfrm>
            <a:off x="8991353" y="4346041"/>
            <a:ext cx="1872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Momentum Coefficient [0, 1]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3D9D12-9398-4090-BD0C-2EDF2289C5EC}"/>
              </a:ext>
            </a:extLst>
          </p:cNvPr>
          <p:cNvGrpSpPr/>
          <p:nvPr/>
        </p:nvGrpSpPr>
        <p:grpSpPr>
          <a:xfrm>
            <a:off x="6402365" y="399891"/>
            <a:ext cx="2825496" cy="697318"/>
            <a:chOff x="6288833" y="365125"/>
            <a:chExt cx="2825496" cy="6973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9FAD06-27BD-4857-B2E0-B0BD44AE9071}"/>
                </a:ext>
              </a:extLst>
            </p:cNvPr>
            <p:cNvSpPr txBox="1"/>
            <p:nvPr/>
          </p:nvSpPr>
          <p:spPr>
            <a:xfrm>
              <a:off x="6288833" y="365125"/>
              <a:ext cx="2825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Stochastic Gradient Descent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44533E6-9353-4A2E-B47A-58DB86C58350}"/>
                    </a:ext>
                  </a:extLst>
                </p:cNvPr>
                <p:cNvSpPr txBox="1"/>
                <p:nvPr/>
              </p:nvSpPr>
              <p:spPr>
                <a:xfrm>
                  <a:off x="6689335" y="785444"/>
                  <a:ext cx="20547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m:rPr>
                            <m:sty m:val="p"/>
                          </m:r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44533E6-9353-4A2E-B47A-58DB86C58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9335" y="785444"/>
                  <a:ext cx="205473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374" t="-4444" r="-3858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Table 33">
                <a:extLst>
                  <a:ext uri="{FF2B5EF4-FFF2-40B4-BE49-F238E27FC236}">
                    <a16:creationId xmlns:a16="http://schemas.microsoft.com/office/drawing/2014/main" id="{FF82BA9E-3A70-46E3-B9F3-65CCDC5C0C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6794"/>
                  </p:ext>
                </p:extLst>
              </p:nvPr>
            </p:nvGraphicFramePr>
            <p:xfrm>
              <a:off x="9273245" y="5669224"/>
              <a:ext cx="2646168" cy="9543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82056">
                      <a:extLst>
                        <a:ext uri="{9D8B030D-6E8A-4147-A177-3AD203B41FA5}">
                          <a16:colId xmlns:a16="http://schemas.microsoft.com/office/drawing/2014/main" val="54218266"/>
                        </a:ext>
                      </a:extLst>
                    </a:gridCol>
                    <a:gridCol w="882056">
                      <a:extLst>
                        <a:ext uri="{9D8B030D-6E8A-4147-A177-3AD203B41FA5}">
                          <a16:colId xmlns:a16="http://schemas.microsoft.com/office/drawing/2014/main" val="375400928"/>
                        </a:ext>
                      </a:extLst>
                    </a:gridCol>
                    <a:gridCol w="882056">
                      <a:extLst>
                        <a:ext uri="{9D8B030D-6E8A-4147-A177-3AD203B41FA5}">
                          <a16:colId xmlns:a16="http://schemas.microsoft.com/office/drawing/2014/main" val="657761513"/>
                        </a:ext>
                      </a:extLst>
                    </a:gridCol>
                  </a:tblGrid>
                  <a:tr h="318127">
                    <a:tc gridSpan="3">
                      <a:txBody>
                        <a:bodyPr/>
                        <a:lstStyle/>
                        <a:p>
                          <a:r>
                            <a:rPr lang="en-GB" sz="1100" dirty="0"/>
                            <a:t>Learning Rate Decrease over 250 Epochs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6364289"/>
                      </a:ext>
                    </a:extLst>
                  </a:tr>
                  <a:tr h="318127">
                    <a:tc>
                      <a:txBody>
                        <a:bodyPr/>
                        <a:lstStyle/>
                        <a:p>
                          <a:r>
                            <a:rPr lang="en-GB" sz="800" dirty="0"/>
                            <a:t>Epochs 1-150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/>
                            <a:t>Epochs 151-220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/>
                            <a:t>Epochs 221-250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054528"/>
                      </a:ext>
                    </a:extLst>
                  </a:tr>
                  <a:tr h="31812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800" smtClean="0"/>
                                  <m:t>3×</m:t>
                                </m:r>
                                <m:sSup>
                                  <m:sSupPr>
                                    <m:ctrlPr>
                                      <a:rPr lang="en-GB" sz="800" smtClean="0"/>
                                    </m:ctrlPr>
                                  </m:sSupPr>
                                  <m:e>
                                    <m:r>
                                      <a:rPr lang="en-GB" sz="800" smtClean="0"/>
                                      <m:t>10</m:t>
                                    </m:r>
                                  </m:e>
                                  <m:sup>
                                    <m:r>
                                      <a:rPr lang="en-GB" sz="800" smtClean="0"/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800" smtClean="0"/>
                                  <m:t>3</m:t>
                                </m:r>
                                <m:r>
                                  <a:rPr lang="en-GB" sz="800" smtClean="0"/>
                                  <m:t>×</m:t>
                                </m:r>
                                <m:sSup>
                                  <m:sSupPr>
                                    <m:ctrlPr>
                                      <a:rPr lang="en-GB" sz="800" smtClean="0"/>
                                    </m:ctrlPr>
                                  </m:sSupPr>
                                  <m:e>
                                    <m:r>
                                      <a:rPr lang="en-GB" sz="800" smtClean="0"/>
                                      <m:t>10</m:t>
                                    </m:r>
                                  </m:e>
                                  <m:sup>
                                    <m:r>
                                      <a:rPr lang="en-GB" sz="800" smtClean="0"/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800" smtClean="0"/>
                                  <m:t>3</m:t>
                                </m:r>
                                <m:r>
                                  <a:rPr lang="en-GB" sz="800" smtClean="0"/>
                                  <m:t>×</m:t>
                                </m:r>
                                <m:sSup>
                                  <m:sSupPr>
                                    <m:ctrlPr>
                                      <a:rPr lang="en-GB" sz="800" smtClean="0"/>
                                    </m:ctrlPr>
                                  </m:sSupPr>
                                  <m:e>
                                    <m:r>
                                      <a:rPr lang="en-GB" sz="800" smtClean="0"/>
                                      <m:t>10</m:t>
                                    </m:r>
                                  </m:e>
                                  <m:sup>
                                    <m:r>
                                      <a:rPr lang="en-GB" sz="800" smtClean="0"/>
                                      <m:t>−</m:t>
                                    </m:r>
                                    <m:r>
                                      <a:rPr lang="en-GB" sz="800" smtClean="0"/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00989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Table 33">
                <a:extLst>
                  <a:ext uri="{FF2B5EF4-FFF2-40B4-BE49-F238E27FC236}">
                    <a16:creationId xmlns:a16="http://schemas.microsoft.com/office/drawing/2014/main" id="{FF82BA9E-3A70-46E3-B9F3-65CCDC5C0C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6794"/>
                  </p:ext>
                </p:extLst>
              </p:nvPr>
            </p:nvGraphicFramePr>
            <p:xfrm>
              <a:off x="9273245" y="5669224"/>
              <a:ext cx="2646168" cy="9543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82056">
                      <a:extLst>
                        <a:ext uri="{9D8B030D-6E8A-4147-A177-3AD203B41FA5}">
                          <a16:colId xmlns:a16="http://schemas.microsoft.com/office/drawing/2014/main" val="54218266"/>
                        </a:ext>
                      </a:extLst>
                    </a:gridCol>
                    <a:gridCol w="882056">
                      <a:extLst>
                        <a:ext uri="{9D8B030D-6E8A-4147-A177-3AD203B41FA5}">
                          <a16:colId xmlns:a16="http://schemas.microsoft.com/office/drawing/2014/main" val="375400928"/>
                        </a:ext>
                      </a:extLst>
                    </a:gridCol>
                    <a:gridCol w="882056">
                      <a:extLst>
                        <a:ext uri="{9D8B030D-6E8A-4147-A177-3AD203B41FA5}">
                          <a16:colId xmlns:a16="http://schemas.microsoft.com/office/drawing/2014/main" val="657761513"/>
                        </a:ext>
                      </a:extLst>
                    </a:gridCol>
                  </a:tblGrid>
                  <a:tr h="318127">
                    <a:tc gridSpan="3">
                      <a:txBody>
                        <a:bodyPr/>
                        <a:lstStyle/>
                        <a:p>
                          <a:r>
                            <a:rPr lang="en-GB" sz="1100" dirty="0"/>
                            <a:t>Learning Rate Decrease over 250 Epochs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6364289"/>
                      </a:ext>
                    </a:extLst>
                  </a:tr>
                  <a:tr h="318127">
                    <a:tc>
                      <a:txBody>
                        <a:bodyPr/>
                        <a:lstStyle/>
                        <a:p>
                          <a:r>
                            <a:rPr lang="en-GB" sz="800" dirty="0"/>
                            <a:t>Epochs 1-150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/>
                            <a:t>Epochs 151-220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/>
                            <a:t>Epochs 221-250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054528"/>
                      </a:ext>
                    </a:extLst>
                  </a:tr>
                  <a:tr h="318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90" t="-200000" r="-201379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690" t="-200000" r="-101379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690" t="-200000" r="-1379" b="-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00989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885C867C-3E40-4E3C-8598-3FBCBA5C1B14}"/>
              </a:ext>
            </a:extLst>
          </p:cNvPr>
          <p:cNvSpPr txBox="1"/>
          <p:nvPr/>
        </p:nvSpPr>
        <p:spPr>
          <a:xfrm>
            <a:off x="373224" y="5831633"/>
            <a:ext cx="33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rgbClr val="FF0000"/>
                </a:solidFill>
              </a:rPr>
              <a:t>MENtion</a:t>
            </a:r>
            <a:r>
              <a:rPr lang="en-GB" sz="1200" dirty="0">
                <a:solidFill>
                  <a:srgbClr val="FF0000"/>
                </a:solidFill>
              </a:rPr>
              <a:t> L2 regularisation here &amp; cross-entropy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145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C223-CD55-4D38-95F1-7020D4DB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Augmentation through Image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7802-EAB3-494B-8E2A-BCA23CEE6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2917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Widescreen</PresentationFormat>
  <Paragraphs>42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A data-driven approach to referable diabetic retinopathy detection</vt:lpstr>
      <vt:lpstr>Diabetic Retinopathy</vt:lpstr>
      <vt:lpstr>Current methods for DR referral</vt:lpstr>
      <vt:lpstr>Solution Architecture (CNN)</vt:lpstr>
      <vt:lpstr>Solution Architecture (CNN)</vt:lpstr>
      <vt:lpstr>CNN Optimisation</vt:lpstr>
      <vt:lpstr>Data Augmentation through Image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data-driven approach to referable diabetic retinopathy detection</dc:title>
  <dc:creator>Morgan Jones [mwj7]</dc:creator>
  <cp:lastModifiedBy>Morgan Jones [mwj7]</cp:lastModifiedBy>
  <cp:revision>18</cp:revision>
  <dcterms:created xsi:type="dcterms:W3CDTF">2020-02-12T11:20:01Z</dcterms:created>
  <dcterms:modified xsi:type="dcterms:W3CDTF">2020-02-13T22:48:12Z</dcterms:modified>
</cp:coreProperties>
</file>