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74" r:id="rId4"/>
    <p:sldId id="275" r:id="rId5"/>
    <p:sldId id="276" r:id="rId6"/>
    <p:sldId id="277" r:id="rId7"/>
    <p:sldId id="278" r:id="rId8"/>
    <p:sldId id="279" r:id="rId9"/>
    <p:sldId id="280"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95" autoAdjust="0"/>
  </p:normalViewPr>
  <p:slideViewPr>
    <p:cSldViewPr snapToGrid="0">
      <p:cViewPr>
        <p:scale>
          <a:sx n="66" d="100"/>
          <a:sy n="66" d="100"/>
        </p:scale>
        <p:origin x="225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22/03/2020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MDP</a:t>
            </a:r>
          </a:p>
          <a:p>
            <a:r>
              <a:rPr lang="en-GB" dirty="0"/>
              <a:t>Q Learning. State the authors are using a deep network to approximate the Q(</a:t>
            </a:r>
            <a:r>
              <a:rPr lang="en-GB" dirty="0" err="1"/>
              <a:t>s,a</a:t>
            </a:r>
            <a:r>
              <a:rPr lang="en-GB" dirty="0"/>
              <a:t>) function.</a:t>
            </a:r>
          </a:p>
          <a:p>
            <a:endParaRPr lang="en-GB" dirty="0"/>
          </a:p>
          <a:p>
            <a:r>
              <a:rPr lang="en-GB" dirty="0"/>
              <a:t>Mention success of TD-Backgammon</a:t>
            </a:r>
          </a:p>
          <a:p>
            <a:endParaRPr lang="en-GB" dirty="0"/>
          </a:p>
          <a:p>
            <a:r>
              <a:rPr lang="en-GB" dirty="0"/>
              <a:t>RL can see actions yield result after many timesteps. Trial &amp; error, punishment &amp; reward type system.</a:t>
            </a:r>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20864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it is impossible to fully</a:t>
            </a:r>
            <a:r>
              <a:rPr lang="en-GB" baseline="0" dirty="0"/>
              <a:t> </a:t>
            </a:r>
            <a:r>
              <a:rPr lang="en-GB" dirty="0"/>
              <a:t>understand</a:t>
            </a:r>
            <a:r>
              <a:rPr lang="en-GB" baseline="0" dirty="0"/>
              <a:t> current situation from only the current screen. </a:t>
            </a:r>
          </a:p>
          <a:p>
            <a:r>
              <a:rPr lang="en-GB" baseline="0" dirty="0"/>
              <a:t>(Not sure of direction or speed …etc.)</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221853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a:t>
            </a:r>
            <a:r>
              <a:rPr lang="en-GB" dirty="0" err="1"/>
              <a:t>s,a</a:t>
            </a:r>
            <a:r>
              <a:rPr lang="en-GB" dirty="0"/>
              <a:t>)</a:t>
            </a:r>
          </a:p>
          <a:p>
            <a:r>
              <a:rPr lang="en-GB" dirty="0"/>
              <a:t>Richard Bellman - Bellman Equation – foundation of dynamic programming</a:t>
            </a:r>
          </a:p>
          <a:p>
            <a:r>
              <a:rPr lang="en-GB" dirty="0"/>
              <a:t>Q-Learning</a:t>
            </a:r>
          </a:p>
          <a:p>
            <a:endParaRPr lang="en-GB" dirty="0"/>
          </a:p>
          <a:p>
            <a:r>
              <a:rPr lang="en-GB" dirty="0"/>
              <a:t>Q-Network is a NN function approximator to the Q-Value function. DQN is the whole algorithm on the next slide.</a:t>
            </a:r>
          </a:p>
          <a:p>
            <a:endParaRPr lang="en-GB" dirty="0"/>
          </a:p>
          <a:p>
            <a:r>
              <a:rPr lang="en-GB" dirty="0"/>
              <a:t>Replace</a:t>
            </a:r>
            <a:r>
              <a:rPr lang="en-GB" baseline="0" dirty="0"/>
              <a:t> value iteration with non-linear function approximator (NN). </a:t>
            </a:r>
            <a:r>
              <a:rPr lang="en-GB" dirty="0"/>
              <a:t>Theta are parameters (weights) of network</a:t>
            </a:r>
          </a:p>
          <a:p>
            <a:endParaRPr lang="en-GB" dirty="0"/>
          </a:p>
          <a:p>
            <a:r>
              <a:rPr lang="en-GB" dirty="0"/>
              <a:t>Mention this is model-free RL because we are not using the rest of the model just approximating q-values</a:t>
            </a:r>
          </a:p>
          <a:p>
            <a:r>
              <a:rPr lang="en-GB" dirty="0"/>
              <a:t>Solves RL problem from the emulator without explicitly constructing an estimate of the emulator.</a:t>
            </a:r>
          </a:p>
          <a:p>
            <a:endParaRPr lang="en-GB" dirty="0"/>
          </a:p>
          <a:p>
            <a:r>
              <a:rPr lang="en-GB" dirty="0"/>
              <a:t>Off-policy – updates the Q-values using next state and greedy action. (on-Policy – updates Q-Values using next state Q-value and current policy’s action. )</a:t>
            </a:r>
          </a:p>
          <a:p>
            <a:r>
              <a:rPr lang="en-GB" dirty="0"/>
              <a:t>Learns about the greedy strategy (to select the action to maximise q-value)</a:t>
            </a:r>
          </a:p>
          <a:p>
            <a:r>
              <a:rPr lang="en-GB" dirty="0"/>
              <a:t>That is it selects the maximising action a = max Q(</a:t>
            </a:r>
            <a:r>
              <a:rPr lang="en-GB" dirty="0" err="1"/>
              <a:t>s,a,theta</a:t>
            </a:r>
            <a:r>
              <a:rPr lang="en-GB" dirty="0"/>
              <a:t>) with probability 1-e &amp; selects a random action with probability e</a:t>
            </a:r>
          </a:p>
          <a:p>
            <a:endParaRPr lang="en-GB" dirty="0"/>
          </a:p>
          <a:p>
            <a:r>
              <a:rPr lang="en-GB" dirty="0"/>
              <a:t>Learning can be achieved </a:t>
            </a:r>
          </a:p>
          <a:p>
            <a:endParaRPr lang="en-GB" dirty="0"/>
          </a:p>
          <a:p>
            <a:r>
              <a:rPr lang="en-GB" dirty="0"/>
              <a:t>The targets for learning at the current iteration depend on the network weights at the previous iteration this is different to supervised learning where targets for learning are fixed. Target for learning is the reward plus max of the q-value as suggested by the previous state of the network</a:t>
            </a:r>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46660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Deep </a:t>
            </a:r>
            <a:r>
              <a:rPr lang="en-GB" dirty="0" err="1"/>
              <a:t>nn</a:t>
            </a:r>
            <a:r>
              <a:rPr lang="en-GB" dirty="0"/>
              <a:t> can extract features to learn better representations that can be achieved through handcrafting features.</a:t>
            </a:r>
          </a:p>
          <a:p>
            <a:r>
              <a:rPr lang="en-GB" dirty="0"/>
              <a:t>TD-Gammon</a:t>
            </a:r>
            <a:r>
              <a:rPr lang="en-GB" baseline="0" dirty="0"/>
              <a:t> architecture is some inspiration because it used NN to estimate Value function.</a:t>
            </a:r>
          </a:p>
          <a:p>
            <a:endParaRPr lang="en-GB" baseline="0" dirty="0"/>
          </a:p>
          <a:p>
            <a:r>
              <a:rPr lang="en-GB" baseline="0" dirty="0"/>
              <a:t>Authors use Experience Replay</a:t>
            </a:r>
          </a:p>
          <a:p>
            <a:endParaRPr lang="en-GB" baseline="0" dirty="0"/>
          </a:p>
          <a:p>
            <a:r>
              <a:rPr lang="en-GB" baseline="0" dirty="0"/>
              <a:t>Perform Q-learning updates to mini-batches in the inner loop of the algorithm.</a:t>
            </a:r>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291232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 cropping step only needed because authors use GPU implementation that requires square inputs. (Disclaimer! my diagram does not visualise cropping!)</a:t>
            </a:r>
          </a:p>
          <a:p>
            <a:endParaRPr lang="en-GB" dirty="0"/>
          </a:p>
          <a:p>
            <a:r>
              <a:rPr lang="en-GB" dirty="0"/>
              <a:t>Advantage is ability to compute Q-values for all possible actions for a state with only one forward pass through the network.</a:t>
            </a:r>
          </a:p>
        </p:txBody>
      </p:sp>
      <p:sp>
        <p:nvSpPr>
          <p:cNvPr id="4" name="Slide Number Placeholder 3"/>
          <p:cNvSpPr>
            <a:spLocks noGrp="1"/>
          </p:cNvSpPr>
          <p:nvPr>
            <p:ph type="sldNum" sz="quarter" idx="5"/>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203711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7 Games:  Beam Rider, Breakout, </a:t>
            </a:r>
            <a:r>
              <a:rPr lang="en-GB" dirty="0" err="1"/>
              <a:t>Enduro</a:t>
            </a:r>
            <a:r>
              <a:rPr lang="en-GB" dirty="0"/>
              <a:t>, Pong, Q*</a:t>
            </a:r>
            <a:r>
              <a:rPr lang="en-GB" dirty="0" err="1"/>
              <a:t>bert</a:t>
            </a:r>
            <a:r>
              <a:rPr lang="en-GB" dirty="0"/>
              <a:t>, Seaquest, Space Invaders</a:t>
            </a:r>
          </a:p>
          <a:p>
            <a:endParaRPr lang="en-GB" dirty="0"/>
          </a:p>
          <a:p>
            <a:r>
              <a:rPr lang="en-GB" dirty="0"/>
              <a:t>Positive rewards </a:t>
            </a:r>
            <a:r>
              <a:rPr lang="en-GB" dirty="0" err="1"/>
              <a:t>goto</a:t>
            </a:r>
            <a:r>
              <a:rPr lang="en-GB" dirty="0"/>
              <a:t> 1, negative rewards </a:t>
            </a:r>
            <a:r>
              <a:rPr lang="en-GB" dirty="0" err="1"/>
              <a:t>goto</a:t>
            </a:r>
            <a:r>
              <a:rPr lang="en-GB" dirty="0"/>
              <a:t> -1 &amp; zero rewards remain at zero. </a:t>
            </a:r>
          </a:p>
          <a:p>
            <a:r>
              <a:rPr lang="en-GB" dirty="0"/>
              <a:t>This limits the scale of the error derivatives making it easier to same learning rate hyperparameter across games.</a:t>
            </a:r>
          </a:p>
          <a:p>
            <a:r>
              <a:rPr lang="en-GB" dirty="0"/>
              <a:t>Note: this could limit agent performance since there is no differentiation between rewards of different magnitude.</a:t>
            </a:r>
          </a:p>
          <a:p>
            <a:endParaRPr lang="en-GB" dirty="0"/>
          </a:p>
          <a:p>
            <a:r>
              <a:rPr lang="en-GB" dirty="0"/>
              <a:t>Frame skipping technique, agent sees every kth frame with last action being repeated on frames it doesn’t see.</a:t>
            </a:r>
          </a:p>
          <a:p>
            <a:r>
              <a:rPr lang="en-GB" dirty="0"/>
              <a:t>Easier skip emulator forward than select action for each frame, this allows k times more games to be played.</a:t>
            </a:r>
          </a:p>
          <a:p>
            <a:r>
              <a:rPr lang="en-GB" dirty="0"/>
              <a:t>K=4 for games except for Space Invaders where k=3 (to make the lasers visible to the agent)</a:t>
            </a:r>
          </a:p>
        </p:txBody>
      </p:sp>
      <p:sp>
        <p:nvSpPr>
          <p:cNvPr id="4" name="Slide Number Placeholder 3"/>
          <p:cNvSpPr>
            <a:spLocks noGrp="1"/>
          </p:cNvSpPr>
          <p:nvPr>
            <p:ph type="sldNum" sz="quarter" idx="5"/>
          </p:nvPr>
        </p:nvSpPr>
        <p:spPr/>
        <p:txBody>
          <a:bodyPr/>
          <a:lstStyle/>
          <a:p>
            <a:fld id="{5EB41D8C-D68C-4D87-9D56-7F243B38E3DB}" type="slidenum">
              <a:rPr lang="en-GB" smtClean="0"/>
              <a:t>8</a:t>
            </a:fld>
            <a:endParaRPr lang="en-GB"/>
          </a:p>
        </p:txBody>
      </p:sp>
    </p:spTree>
    <p:extLst>
      <p:ext uri="{BB962C8B-B14F-4D97-AF65-F5344CB8AC3E}">
        <p14:creationId xmlns:p14="http://schemas.microsoft.com/office/powerpoint/2010/main" val="345396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evaluation metric (loss function) is the total reward collected the authors compute it over training.</a:t>
            </a:r>
          </a:p>
          <a:p>
            <a:r>
              <a:rPr lang="en-GB" dirty="0"/>
              <a:t>However it doesn’t give the impression of learning progress because the signal is noisy. (because small, weight changes result in large changes to the game states visited)</a:t>
            </a:r>
          </a:p>
          <a:p>
            <a:endParaRPr lang="en-GB" dirty="0"/>
          </a:p>
          <a:p>
            <a:r>
              <a:rPr lang="en-GB" dirty="0"/>
              <a:t>Q-Value is more stable metric (right), this is reward obtained from current state.</a:t>
            </a:r>
          </a:p>
          <a:p>
            <a:r>
              <a:rPr lang="en-GB" dirty="0"/>
              <a:t>The values for all 4 plots are averaged over a fixed set of states collected at the beginning training. The Q-Value is taken from each state by maximising over its actions.</a:t>
            </a:r>
          </a:p>
          <a:p>
            <a:endParaRPr lang="en-GB" dirty="0"/>
          </a:p>
          <a:p>
            <a:r>
              <a:rPr lang="en-GB" dirty="0"/>
              <a:t>The smooth improvement to predicted Q-value shows the method is able to train large neural networks using an RL signal.</a:t>
            </a:r>
          </a:p>
        </p:txBody>
      </p:sp>
      <p:sp>
        <p:nvSpPr>
          <p:cNvPr id="4" name="Slide Number Placeholder 3"/>
          <p:cNvSpPr>
            <a:spLocks noGrp="1"/>
          </p:cNvSpPr>
          <p:nvPr>
            <p:ph type="sldNum" sz="quarter" idx="5"/>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64914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learned methods we report average score obtained following an e-greed policy with e=0.05</a:t>
            </a:r>
          </a:p>
          <a:p>
            <a:r>
              <a:rPr lang="en-GB" dirty="0"/>
              <a:t>Two past s-o-a use hand engineered feature sets.</a:t>
            </a:r>
          </a:p>
          <a:p>
            <a:r>
              <a:rPr lang="en-GB" dirty="0"/>
              <a:t>DQN is better despite no prior knowledge about the inputs/representations (Notable  convolutional nets as feature extractors is novel for </a:t>
            </a:r>
            <a:r>
              <a:rPr lang="en-GB" dirty="0" err="1"/>
              <a:t>atari</a:t>
            </a:r>
            <a:r>
              <a:rPr lang="en-GB" dirty="0"/>
              <a:t>)</a:t>
            </a:r>
          </a:p>
          <a:p>
            <a:endParaRPr lang="en-GB" dirty="0"/>
          </a:p>
          <a:p>
            <a:endParaRPr lang="en-GB" dirty="0"/>
          </a:p>
          <a:p>
            <a:r>
              <a:rPr lang="en-GB" dirty="0"/>
              <a:t>NHEAT HERE</a:t>
            </a:r>
          </a:p>
          <a:p>
            <a:r>
              <a:rPr lang="en-GB" dirty="0"/>
              <a:t>Two comparisons of </a:t>
            </a:r>
            <a:r>
              <a:rPr lang="en-GB" dirty="0" err="1"/>
              <a:t>Nheat</a:t>
            </a:r>
            <a:r>
              <a:rPr lang="en-GB" dirty="0"/>
              <a:t> (evolutionary policy search algorithm)</a:t>
            </a:r>
          </a:p>
          <a:p>
            <a:endParaRPr lang="en-GB" dirty="0"/>
          </a:p>
          <a:p>
            <a:r>
              <a:rPr lang="en-GB" dirty="0"/>
              <a:t>Better than human expert on Breakout, </a:t>
            </a:r>
            <a:r>
              <a:rPr lang="en-GB" dirty="0" err="1"/>
              <a:t>Enduro</a:t>
            </a:r>
            <a:r>
              <a:rPr lang="en-GB" dirty="0"/>
              <a:t>, Pong and close on Beam Rider</a:t>
            </a:r>
          </a:p>
          <a:p>
            <a:r>
              <a:rPr lang="en-GB" dirty="0"/>
              <a:t>Far from human performance on Q*</a:t>
            </a:r>
            <a:r>
              <a:rPr lang="en-GB" dirty="0" err="1"/>
              <a:t>bert</a:t>
            </a:r>
            <a:r>
              <a:rPr lang="en-GB" dirty="0"/>
              <a:t>, Seaquest and Space Invaders.</a:t>
            </a:r>
          </a:p>
        </p:txBody>
      </p:sp>
      <p:sp>
        <p:nvSpPr>
          <p:cNvPr id="4" name="Slide Number Placeholder 3"/>
          <p:cNvSpPr>
            <a:spLocks noGrp="1"/>
          </p:cNvSpPr>
          <p:nvPr>
            <p:ph type="sldNum" sz="quarter" idx="5"/>
          </p:nvPr>
        </p:nvSpPr>
        <p:spPr/>
        <p:txBody>
          <a:bodyPr/>
          <a:lstStyle/>
          <a:p>
            <a:fld id="{5EB41D8C-D68C-4D87-9D56-7F243B38E3DB}" type="slidenum">
              <a:rPr lang="en-GB" smtClean="0"/>
              <a:t>10</a:t>
            </a:fld>
            <a:endParaRPr lang="en-GB"/>
          </a:p>
        </p:txBody>
      </p:sp>
    </p:spTree>
    <p:extLst>
      <p:ext uri="{BB962C8B-B14F-4D97-AF65-F5344CB8AC3E}">
        <p14:creationId xmlns:p14="http://schemas.microsoft.com/office/powerpoint/2010/main" val="305630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288251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22/03/2020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74000">
              <a:schemeClr val="bg1"/>
            </a:gs>
            <a:gs pos="100000">
              <a:schemeClr val="accent5">
                <a:lumMod val="60000"/>
                <a:lumOff val="40000"/>
              </a:schemeClr>
            </a:gs>
            <a:gs pos="0">
              <a:schemeClr val="accent2">
                <a:lumMod val="75000"/>
              </a:schemeClr>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22/03/2020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154447"/>
            <a:ext cx="9144000" cy="2387600"/>
          </a:xfrm>
        </p:spPr>
        <p:txBody>
          <a:bodyPr>
            <a:normAutofit/>
          </a:bodyPr>
          <a:lstStyle/>
          <a:p>
            <a:r>
              <a:rPr lang="en-GB" b="1" dirty="0"/>
              <a:t>Playing Atari with Deep Reinforcement Learning</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sp>
        <p:nvSpPr>
          <p:cNvPr id="3" name="TextBox 2">
            <a:extLst>
              <a:ext uri="{FF2B5EF4-FFF2-40B4-BE49-F238E27FC236}">
                <a16:creationId xmlns:a16="http://schemas.microsoft.com/office/drawing/2014/main" id="{E4C1D2FC-4E28-4496-BF33-865EEF5B5511}"/>
              </a:ext>
            </a:extLst>
          </p:cNvPr>
          <p:cNvSpPr txBox="1"/>
          <p:nvPr/>
        </p:nvSpPr>
        <p:spPr>
          <a:xfrm>
            <a:off x="1315453" y="3737811"/>
            <a:ext cx="9352547" cy="830997"/>
          </a:xfrm>
          <a:prstGeom prst="rect">
            <a:avLst/>
          </a:prstGeom>
          <a:noFill/>
        </p:spPr>
        <p:txBody>
          <a:bodyPr wrap="square" rtlCol="0">
            <a:spAutoFit/>
          </a:bodyPr>
          <a:lstStyle/>
          <a:p>
            <a:pPr algn="ctr"/>
            <a:r>
              <a:rPr lang="en-GB" sz="2400" dirty="0"/>
              <a:t>Volodymyr </a:t>
            </a:r>
            <a:r>
              <a:rPr lang="en-GB" sz="2400" dirty="0" err="1"/>
              <a:t>Mnih</a:t>
            </a:r>
            <a:r>
              <a:rPr lang="en-GB" sz="2400" dirty="0"/>
              <a:t>, </a:t>
            </a:r>
            <a:r>
              <a:rPr lang="en-GB" sz="2400" dirty="0" err="1"/>
              <a:t>Koray</a:t>
            </a:r>
            <a:r>
              <a:rPr lang="en-GB" sz="2400" dirty="0"/>
              <a:t> </a:t>
            </a:r>
            <a:r>
              <a:rPr lang="en-GB" sz="2400" dirty="0" err="1"/>
              <a:t>Kavukcuoglu</a:t>
            </a:r>
            <a:r>
              <a:rPr lang="en-GB" sz="2400" dirty="0"/>
              <a:t>, David Silver, Alex Graves, </a:t>
            </a:r>
            <a:r>
              <a:rPr lang="en-GB" sz="2400" dirty="0" err="1"/>
              <a:t>Ioannis</a:t>
            </a:r>
            <a:r>
              <a:rPr lang="en-GB" sz="2400" dirty="0"/>
              <a:t> </a:t>
            </a:r>
            <a:r>
              <a:rPr lang="en-GB" sz="2400" dirty="0" err="1"/>
              <a:t>Antonoglou</a:t>
            </a:r>
            <a:r>
              <a:rPr lang="en-GB" sz="2400" dirty="0"/>
              <a:t>, </a:t>
            </a:r>
            <a:r>
              <a:rPr lang="en-GB" sz="2400" dirty="0" err="1"/>
              <a:t>Daan</a:t>
            </a:r>
            <a:r>
              <a:rPr lang="en-GB" sz="2400" dirty="0"/>
              <a:t> </a:t>
            </a:r>
            <a:r>
              <a:rPr lang="en-GB" sz="2400" dirty="0" err="1"/>
              <a:t>Wierstra</a:t>
            </a:r>
            <a:r>
              <a:rPr lang="en-GB" sz="2400" dirty="0"/>
              <a:t>, Martin </a:t>
            </a:r>
            <a:r>
              <a:rPr lang="en-GB" sz="2400" dirty="0" err="1"/>
              <a:t>Riedmiller</a:t>
            </a:r>
            <a:endParaRPr lang="en-GB" sz="2400" dirty="0"/>
          </a:p>
        </p:txBody>
      </p:sp>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AB0D-56CB-453E-9B99-068794DC9B07}"/>
              </a:ext>
            </a:extLst>
          </p:cNvPr>
          <p:cNvSpPr>
            <a:spLocks noGrp="1"/>
          </p:cNvSpPr>
          <p:nvPr>
            <p:ph type="title"/>
          </p:nvPr>
        </p:nvSpPr>
        <p:spPr>
          <a:xfrm>
            <a:off x="3467099" y="680205"/>
            <a:ext cx="5219701" cy="1163399"/>
          </a:xfrm>
        </p:spPr>
        <p:txBody>
          <a:bodyPr>
            <a:normAutofit/>
          </a:bodyPr>
          <a:lstStyle/>
          <a:p>
            <a:r>
              <a:rPr lang="en-GB" dirty="0">
                <a:ln w="0"/>
                <a:effectLst>
                  <a:outerShdw blurRad="38100" dist="19050" dir="2700000" algn="tl" rotWithShape="0">
                    <a:schemeClr val="dk1">
                      <a:alpha val="40000"/>
                    </a:schemeClr>
                  </a:outerShdw>
                </a:effectLst>
              </a:rPr>
              <a:t>Experiments &amp; Results</a:t>
            </a:r>
          </a:p>
        </p:txBody>
      </p:sp>
      <p:pic>
        <p:nvPicPr>
          <p:cNvPr id="14" name="Picture 13">
            <a:extLst>
              <a:ext uri="{FF2B5EF4-FFF2-40B4-BE49-F238E27FC236}">
                <a16:creationId xmlns:a16="http://schemas.microsoft.com/office/drawing/2014/main" id="{E26990C6-A05A-4F58-8281-D4165BF0E36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0763" y="1843605"/>
            <a:ext cx="11630474" cy="3514458"/>
          </a:xfrm>
          <a:prstGeom prst="rect">
            <a:avLst/>
          </a:prstGeom>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5A5CA7B-B8C0-4933-A447-9278C0305E75}"/>
                  </a:ext>
                </a:extLst>
              </p:cNvPr>
              <p:cNvSpPr/>
              <p:nvPr/>
            </p:nvSpPr>
            <p:spPr>
              <a:xfrm>
                <a:off x="7624422" y="6175046"/>
                <a:ext cx="4286815" cy="523220"/>
              </a:xfrm>
              <a:prstGeom prst="rect">
                <a:avLst/>
              </a:prstGeom>
            </p:spPr>
            <p:txBody>
              <a:bodyPr wrap="none">
                <a:spAutoFit/>
              </a:bodyPr>
              <a:lstStyle/>
              <a:p>
                <a14:m>
                  <m:oMath xmlns:m="http://schemas.openxmlformats.org/officeDocument/2006/math">
                    <m:r>
                      <a:rPr lang="en-GB" sz="2800" b="1" i="1">
                        <a:latin typeface="Cambria Math" panose="02040503050406030204" pitchFamily="18" charset="0"/>
                        <a:ea typeface="Cambria Math" panose="02040503050406030204" pitchFamily="18" charset="0"/>
                      </a:rPr>
                      <m:t>𝜺</m:t>
                    </m:r>
                  </m:oMath>
                </a14:m>
                <a:r>
                  <a:rPr lang="en-GB" sz="2800" b="1" dirty="0"/>
                  <a:t>-greedy strategy </a:t>
                </a:r>
                <a14:m>
                  <m:oMath xmlns:m="http://schemas.openxmlformats.org/officeDocument/2006/math">
                    <m:r>
                      <a:rPr lang="en-GB" sz="2800" b="1" i="1">
                        <a:latin typeface="Cambria Math" panose="02040503050406030204" pitchFamily="18" charset="0"/>
                        <a:ea typeface="Cambria Math" panose="02040503050406030204" pitchFamily="18" charset="0"/>
                      </a:rPr>
                      <m:t>𝛆</m:t>
                    </m:r>
                    <m:r>
                      <a:rPr lang="en-GB" sz="2800" b="1" i="1">
                        <a:latin typeface="Cambria Math" panose="02040503050406030204" pitchFamily="18" charset="0"/>
                        <a:ea typeface="Cambria Math" panose="02040503050406030204" pitchFamily="18" charset="0"/>
                      </a:rPr>
                      <m:t>=</m:t>
                    </m:r>
                    <m:r>
                      <a:rPr lang="en-GB" sz="2800" b="1" i="1">
                        <a:latin typeface="Cambria Math" panose="02040503050406030204" pitchFamily="18" charset="0"/>
                        <a:ea typeface="Cambria Math" panose="02040503050406030204" pitchFamily="18" charset="0"/>
                      </a:rPr>
                      <m:t>𝟎</m:t>
                    </m:r>
                    <m:r>
                      <a:rPr lang="en-GB" sz="2800" b="1" i="1">
                        <a:latin typeface="Cambria Math" panose="02040503050406030204" pitchFamily="18" charset="0"/>
                        <a:ea typeface="Cambria Math" panose="02040503050406030204" pitchFamily="18" charset="0"/>
                      </a:rPr>
                      <m:t>.</m:t>
                    </m:r>
                    <m:r>
                      <a:rPr lang="en-GB" sz="2800" b="1" i="1">
                        <a:latin typeface="Cambria Math" panose="02040503050406030204" pitchFamily="18" charset="0"/>
                        <a:ea typeface="Cambria Math" panose="02040503050406030204" pitchFamily="18" charset="0"/>
                      </a:rPr>
                      <m:t>𝟎𝟓</m:t>
                    </m:r>
                  </m:oMath>
                </a14:m>
                <a:endParaRPr lang="en-GB" dirty="0"/>
              </a:p>
            </p:txBody>
          </p:sp>
        </mc:Choice>
        <mc:Fallback>
          <p:sp>
            <p:nvSpPr>
              <p:cNvPr id="3" name="Rectangle 2">
                <a:extLst>
                  <a:ext uri="{FF2B5EF4-FFF2-40B4-BE49-F238E27FC236}">
                    <a16:creationId xmlns:a16="http://schemas.microsoft.com/office/drawing/2014/main" id="{05A5CA7B-B8C0-4933-A447-9278C0305E75}"/>
                  </a:ext>
                </a:extLst>
              </p:cNvPr>
              <p:cNvSpPr>
                <a:spLocks noRot="1" noChangeAspect="1" noMove="1" noResize="1" noEditPoints="1" noAdjustHandles="1" noChangeArrowheads="1" noChangeShapeType="1" noTextEdit="1"/>
              </p:cNvSpPr>
              <p:nvPr/>
            </p:nvSpPr>
            <p:spPr>
              <a:xfrm>
                <a:off x="7624422" y="6175046"/>
                <a:ext cx="4286815" cy="523220"/>
              </a:xfrm>
              <a:prstGeom prst="rect">
                <a:avLst/>
              </a:prstGeom>
              <a:blipFill>
                <a:blip r:embed="rId5"/>
                <a:stretch>
                  <a:fillRect t="-11628" b="-32558"/>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50895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622F16-DA8F-4FF6-B7A1-55AB8BD5D5AB}"/>
              </a:ext>
            </a:extLst>
          </p:cNvPr>
          <p:cNvSpPr>
            <a:spLocks noGrp="1"/>
          </p:cNvSpPr>
          <p:nvPr>
            <p:ph type="title"/>
          </p:nvPr>
        </p:nvSpPr>
        <p:spPr>
          <a:xfrm>
            <a:off x="661737" y="509504"/>
            <a:ext cx="2707106" cy="934285"/>
          </a:xfrm>
        </p:spPr>
        <p:txBody>
          <a:bodyPr>
            <a:normAutofit/>
          </a:bodyPr>
          <a:lstStyle/>
          <a:p>
            <a:r>
              <a:rPr lang="en-GB" dirty="0">
                <a:ln w="0"/>
                <a:effectLst>
                  <a:outerShdw blurRad="38100" dist="19050" dir="2700000" algn="tl" rotWithShape="0">
                    <a:schemeClr val="dk1">
                      <a:alpha val="40000"/>
                    </a:schemeClr>
                  </a:outerShdw>
                </a:effectLst>
              </a:rPr>
              <a:t>Summary </a:t>
            </a:r>
          </a:p>
        </p:txBody>
      </p:sp>
      <p:sp>
        <p:nvSpPr>
          <p:cNvPr id="5" name="TextBox 4">
            <a:extLst>
              <a:ext uri="{FF2B5EF4-FFF2-40B4-BE49-F238E27FC236}">
                <a16:creationId xmlns:a16="http://schemas.microsoft.com/office/drawing/2014/main" id="{1626E077-1492-45F7-BE20-7C94354A66EE}"/>
              </a:ext>
            </a:extLst>
          </p:cNvPr>
          <p:cNvSpPr txBox="1"/>
          <p:nvPr/>
        </p:nvSpPr>
        <p:spPr>
          <a:xfrm>
            <a:off x="1171074" y="1443789"/>
            <a:ext cx="9134069"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State-of-the-art at playing 6 Atari Games</a:t>
            </a:r>
          </a:p>
          <a:p>
            <a:pPr marL="285750" indent="-285750">
              <a:buFont typeface="Arial" panose="020B0604020202020204" pitchFamily="34" charset="0"/>
              <a:buChar char="•"/>
            </a:pPr>
            <a:r>
              <a:rPr lang="en-GB" sz="2400" dirty="0"/>
              <a:t>Substantially launched the field of Deep Reinforcement Learning</a:t>
            </a:r>
          </a:p>
        </p:txBody>
      </p:sp>
      <p:sp>
        <p:nvSpPr>
          <p:cNvPr id="6" name="Title 1">
            <a:extLst>
              <a:ext uri="{FF2B5EF4-FFF2-40B4-BE49-F238E27FC236}">
                <a16:creationId xmlns:a16="http://schemas.microsoft.com/office/drawing/2014/main" id="{8C591B93-EB69-494C-8DF0-47964B049512}"/>
              </a:ext>
            </a:extLst>
          </p:cNvPr>
          <p:cNvSpPr txBox="1">
            <a:spLocks/>
          </p:cNvSpPr>
          <p:nvPr/>
        </p:nvSpPr>
        <p:spPr>
          <a:xfrm>
            <a:off x="661736" y="2378074"/>
            <a:ext cx="3348789" cy="93428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Resulting Work</a:t>
            </a:r>
          </a:p>
        </p:txBody>
      </p:sp>
      <p:sp>
        <p:nvSpPr>
          <p:cNvPr id="7" name="TextBox 6">
            <a:extLst>
              <a:ext uri="{FF2B5EF4-FFF2-40B4-BE49-F238E27FC236}">
                <a16:creationId xmlns:a16="http://schemas.microsoft.com/office/drawing/2014/main" id="{4539247A-19B0-40A9-8765-61F3D8FD16AF}"/>
              </a:ext>
            </a:extLst>
          </p:cNvPr>
          <p:cNvSpPr txBox="1"/>
          <p:nvPr/>
        </p:nvSpPr>
        <p:spPr>
          <a:xfrm>
            <a:off x="1171074" y="3312359"/>
            <a:ext cx="10658069"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Variety of Improvements (DDQN, Prioritised Replay …etc, RAINBOW)</a:t>
            </a:r>
          </a:p>
          <a:p>
            <a:pPr marL="285750" indent="-285750">
              <a:buFont typeface="Arial" panose="020B0604020202020204" pitchFamily="34" charset="0"/>
              <a:buChar char="•"/>
            </a:pPr>
            <a:r>
              <a:rPr lang="en-GB" sz="2400" dirty="0"/>
              <a:t>All major model-free &amp; model-based RL algorithms that use deep neural networks</a:t>
            </a:r>
          </a:p>
          <a:p>
            <a:pPr marL="285750" indent="-285750">
              <a:buFont typeface="Arial" panose="020B0604020202020204" pitchFamily="34" charset="0"/>
              <a:buChar char="•"/>
            </a:pPr>
            <a:r>
              <a:rPr lang="en-GB" sz="2400" dirty="0"/>
              <a:t>Authors’ (</a:t>
            </a:r>
            <a:r>
              <a:rPr lang="en-GB" sz="2400" dirty="0" err="1"/>
              <a:t>Deepmind</a:t>
            </a:r>
            <a:r>
              <a:rPr lang="en-GB" sz="2400" dirty="0"/>
              <a:t>) major works</a:t>
            </a:r>
          </a:p>
          <a:p>
            <a:pPr marL="742950" lvl="1" indent="-285750">
              <a:buFont typeface="Arial" panose="020B0604020202020204" pitchFamily="34" charset="0"/>
              <a:buChar char="•"/>
            </a:pPr>
            <a:r>
              <a:rPr lang="en-GB" sz="2400" dirty="0"/>
              <a:t>AlphaGo -&gt; AlphaZero</a:t>
            </a:r>
          </a:p>
        </p:txBody>
      </p:sp>
    </p:spTree>
    <p:custDataLst>
      <p:tags r:id="rId1"/>
    </p:custDataLst>
    <p:extLst>
      <p:ext uri="{BB962C8B-B14F-4D97-AF65-F5344CB8AC3E}">
        <p14:creationId xmlns:p14="http://schemas.microsoft.com/office/powerpoint/2010/main" val="264352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99C-2733-4A9B-82F9-50F7DF9FF9BA}"/>
              </a:ext>
            </a:extLst>
          </p:cNvPr>
          <p:cNvSpPr>
            <a:spLocks noGrp="1"/>
          </p:cNvSpPr>
          <p:nvPr>
            <p:ph type="title"/>
          </p:nvPr>
        </p:nvSpPr>
        <p:spPr>
          <a:xfrm>
            <a:off x="838200" y="365125"/>
            <a:ext cx="2381518" cy="1325563"/>
          </a:xfrm>
        </p:spPr>
        <p:txBody>
          <a:bodyPr/>
          <a:lstStyle/>
          <a:p>
            <a:r>
              <a:rPr lang="en-GB" dirty="0">
                <a:ln w="0"/>
                <a:effectLst>
                  <a:outerShdw blurRad="38100" dist="19050" dir="2700000" algn="tl" rotWithShape="0">
                    <a:schemeClr val="dk1">
                      <a:alpha val="40000"/>
                    </a:schemeClr>
                  </a:outerShdw>
                </a:effectLst>
              </a:rPr>
              <a:t>Overview</a:t>
            </a:r>
          </a:p>
        </p:txBody>
      </p:sp>
      <p:sp>
        <p:nvSpPr>
          <p:cNvPr id="4" name="TextBox 3">
            <a:extLst>
              <a:ext uri="{FF2B5EF4-FFF2-40B4-BE49-F238E27FC236}">
                <a16:creationId xmlns:a16="http://schemas.microsoft.com/office/drawing/2014/main" id="{23150CF5-B0F1-475B-9F38-82DF50000C67}"/>
              </a:ext>
            </a:extLst>
          </p:cNvPr>
          <p:cNvSpPr txBox="1"/>
          <p:nvPr/>
        </p:nvSpPr>
        <p:spPr>
          <a:xfrm>
            <a:off x="1275008" y="1690688"/>
            <a:ext cx="7697275"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3600" dirty="0"/>
              <a:t>RL Background</a:t>
            </a:r>
          </a:p>
          <a:p>
            <a:pPr marL="285750" indent="-285750">
              <a:spcAft>
                <a:spcPts val="600"/>
              </a:spcAft>
              <a:buFont typeface="Arial" panose="020B0604020202020204" pitchFamily="34" charset="0"/>
              <a:buChar char="•"/>
            </a:pPr>
            <a:r>
              <a:rPr lang="en-GB" sz="3600" dirty="0"/>
              <a:t>Atari 2600 Testbed</a:t>
            </a:r>
          </a:p>
          <a:p>
            <a:pPr marL="285750" indent="-285750">
              <a:spcAft>
                <a:spcPts val="600"/>
              </a:spcAft>
              <a:buFont typeface="Arial" panose="020B0604020202020204" pitchFamily="34" charset="0"/>
              <a:buChar char="•"/>
            </a:pPr>
            <a:r>
              <a:rPr lang="en-GB" sz="3600" dirty="0"/>
              <a:t>Action-Value Function </a:t>
            </a:r>
          </a:p>
          <a:p>
            <a:pPr marL="285750" indent="-285750">
              <a:spcAft>
                <a:spcPts val="600"/>
              </a:spcAft>
              <a:buFont typeface="Arial" panose="020B0604020202020204" pitchFamily="34" charset="0"/>
              <a:buChar char="•"/>
            </a:pPr>
            <a:r>
              <a:rPr lang="en-GB" sz="3600" dirty="0"/>
              <a:t>Deep Reinforcement Learning (DQN)</a:t>
            </a:r>
          </a:p>
          <a:p>
            <a:pPr marL="285750" indent="-285750">
              <a:spcAft>
                <a:spcPts val="600"/>
              </a:spcAft>
              <a:buFont typeface="Arial" panose="020B0604020202020204" pitchFamily="34" charset="0"/>
              <a:buChar char="•"/>
            </a:pPr>
            <a:r>
              <a:rPr lang="en-GB" sz="3600" dirty="0"/>
              <a:t>Experiments &amp; Results</a:t>
            </a:r>
          </a:p>
          <a:p>
            <a:pPr marL="285750" indent="-285750">
              <a:spcAft>
                <a:spcPts val="600"/>
              </a:spcAft>
              <a:buFont typeface="Arial" panose="020B0604020202020204" pitchFamily="34" charset="0"/>
              <a:buChar char="•"/>
            </a:pPr>
            <a:r>
              <a:rPr lang="en-GB" sz="3600" dirty="0"/>
              <a:t>Summary &amp; Resulting work</a:t>
            </a:r>
          </a:p>
        </p:txBody>
      </p:sp>
    </p:spTree>
    <p:custDataLst>
      <p:tags r:id="rId1"/>
    </p:custDataLst>
    <p:extLst>
      <p:ext uri="{BB962C8B-B14F-4D97-AF65-F5344CB8AC3E}">
        <p14:creationId xmlns:p14="http://schemas.microsoft.com/office/powerpoint/2010/main" val="120816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EC60F-8D75-429B-917D-31E913CB658B}"/>
                  </a:ext>
                </a:extLst>
              </p:cNvPr>
              <p:cNvSpPr>
                <a:spLocks noGrp="1"/>
              </p:cNvSpPr>
              <p:nvPr>
                <p:ph idx="1"/>
              </p:nvPr>
            </p:nvSpPr>
            <p:spPr>
              <a:xfrm>
                <a:off x="838199" y="1690688"/>
                <a:ext cx="10696075" cy="3040554"/>
              </a:xfrm>
            </p:spPr>
            <p:txBody>
              <a:bodyPr>
                <a:normAutofit/>
              </a:bodyPr>
              <a:lstStyle/>
              <a:p>
                <a:r>
                  <a:rPr lang="en-GB" dirty="0"/>
                  <a:t>Model for RL typically Markov Decision Process (MDP)</a:t>
                </a:r>
              </a:p>
              <a:p>
                <a:r>
                  <a:rPr lang="en-GB" dirty="0"/>
                  <a:t>Policy </a:t>
                </a:r>
                <a14:m>
                  <m:oMath xmlns:m="http://schemas.openxmlformats.org/officeDocument/2006/math">
                    <m:r>
                      <a:rPr lang="en-GB"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a14:m>
                <a:r>
                  <a:rPr lang="en-GB" dirty="0"/>
                  <a:t> maps states to actions</a:t>
                </a:r>
              </a:p>
              <a:p>
                <a:r>
                  <a:rPr lang="en-GB" dirty="0"/>
                  <a:t>State transitions return immediate rewards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𝑡</m:t>
                        </m:r>
                      </m:sub>
                    </m:sSub>
                  </m:oMath>
                </a14:m>
                <a:endParaRPr lang="en-GB" dirty="0"/>
              </a:p>
              <a:p>
                <a:r>
                  <a:rPr lang="en-GB" dirty="0"/>
                  <a:t>Goal of RL is to either:</a:t>
                </a:r>
              </a:p>
              <a:p>
                <a:pPr lvl="1"/>
                <a:r>
                  <a:rPr lang="en-GB" dirty="0"/>
                  <a:t>Learn a Policy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𝜋</m:t>
                        </m:r>
                      </m:e>
                      <m:sup>
                        <m:r>
                          <a:rPr lang="en-GB" b="0" i="1" smtClean="0">
                            <a:latin typeface="Cambria Math" panose="02040503050406030204" pitchFamily="18" charset="0"/>
                          </a:rPr>
                          <m:t>∗</m:t>
                        </m:r>
                      </m:sup>
                    </m:sSup>
                  </m:oMath>
                </a14:m>
                <a:r>
                  <a:rPr lang="en-GB" dirty="0"/>
                  <a:t> that maximises expected return</a:t>
                </a:r>
              </a:p>
              <a:p>
                <a:pPr lvl="1"/>
                <a:r>
                  <a:rPr lang="en-GB" dirty="0"/>
                  <a:t>Learn the optimal Value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a14:m>
                <a:r>
                  <a:rPr lang="en-GB" dirty="0"/>
                  <a:t> or </a:t>
                </a:r>
                <a:r>
                  <a:rPr lang="en-GB" b="1" dirty="0"/>
                  <a:t>Action-Value </a:t>
                </a:r>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𝑸</m:t>
                        </m:r>
                      </m:e>
                      <m:sup>
                        <m:r>
                          <a:rPr lang="en-GB" b="1" i="1" smtClean="0">
                            <a:latin typeface="Cambria Math" panose="02040503050406030204" pitchFamily="18" charset="0"/>
                          </a:rPr>
                          <m:t>∗</m:t>
                        </m:r>
                      </m:sup>
                    </m:sSup>
                    <m:r>
                      <a:rPr lang="en-GB" b="1" i="1" smtClean="0">
                        <a:latin typeface="Cambria Math" panose="02040503050406030204" pitchFamily="18" charset="0"/>
                      </a:rPr>
                      <m:t>(</m:t>
                    </m:r>
                    <m:r>
                      <a:rPr lang="en-GB" b="1" i="1" smtClean="0">
                        <a:latin typeface="Cambria Math" panose="02040503050406030204" pitchFamily="18" charset="0"/>
                      </a:rPr>
                      <m:t>𝒔</m:t>
                    </m:r>
                    <m:r>
                      <a:rPr lang="en-GB" b="1" i="1" smtClean="0">
                        <a:latin typeface="Cambria Math" panose="02040503050406030204" pitchFamily="18" charset="0"/>
                      </a:rPr>
                      <m:t>,</m:t>
                    </m:r>
                    <m:r>
                      <a:rPr lang="en-GB" b="1" i="1" smtClean="0">
                        <a:latin typeface="Cambria Math" panose="02040503050406030204" pitchFamily="18" charset="0"/>
                      </a:rPr>
                      <m:t>𝒂</m:t>
                    </m:r>
                    <m:r>
                      <a:rPr lang="en-GB" b="1" i="1" smtClean="0">
                        <a:latin typeface="Cambria Math" panose="02040503050406030204" pitchFamily="18" charset="0"/>
                      </a:rPr>
                      <m:t>)</m:t>
                    </m:r>
                  </m:oMath>
                </a14:m>
                <a:r>
                  <a:rPr lang="en-GB" b="1" dirty="0"/>
                  <a:t> </a:t>
                </a:r>
                <a:r>
                  <a:rPr lang="en-GB" dirty="0"/>
                  <a:t>function for each state</a:t>
                </a:r>
              </a:p>
              <a:p>
                <a:endParaRPr lang="en-GB" dirty="0"/>
              </a:p>
            </p:txBody>
          </p:sp>
        </mc:Choice>
        <mc:Fallback xmlns="">
          <p:sp>
            <p:nvSpPr>
              <p:cNvPr id="3" name="Content Placeholder 2">
                <a:extLst>
                  <a:ext uri="{FF2B5EF4-FFF2-40B4-BE49-F238E27FC236}">
                    <a16:creationId xmlns:a16="http://schemas.microsoft.com/office/drawing/2014/main" id="{EC6EC60F-8D75-429B-917D-31E913CB658B}"/>
                  </a:ext>
                </a:extLst>
              </p:cNvPr>
              <p:cNvSpPr>
                <a:spLocks noGrp="1" noRot="1" noChangeAspect="1" noMove="1" noResize="1" noEditPoints="1" noAdjustHandles="1" noChangeArrowheads="1" noChangeShapeType="1" noTextEdit="1"/>
              </p:cNvSpPr>
              <p:nvPr>
                <p:ph idx="1"/>
              </p:nvPr>
            </p:nvSpPr>
            <p:spPr>
              <a:xfrm>
                <a:off x="838199" y="1690688"/>
                <a:ext cx="10696075" cy="3040554"/>
              </a:xfrm>
              <a:blipFill>
                <a:blip r:embed="rId4"/>
                <a:stretch>
                  <a:fillRect l="-969" t="-3206" r="-228"/>
                </a:stretch>
              </a:blipFill>
            </p:spPr>
            <p:txBody>
              <a:bodyPr/>
              <a:lstStyle/>
              <a:p>
                <a:r>
                  <a:rPr lang="en-GB">
                    <a:noFill/>
                  </a:rPr>
                  <a:t> </a:t>
                </a:r>
              </a:p>
            </p:txBody>
          </p:sp>
        </mc:Fallback>
      </mc:AlternateContent>
      <p:pic>
        <p:nvPicPr>
          <p:cNvPr id="1026" name="Picture 2" descr="../_images/rl_diagram_transparent_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1702" y="4731242"/>
            <a:ext cx="5429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DA8299C-2733-4A9B-82F9-50F7DF9FF9BA}"/>
              </a:ext>
            </a:extLst>
          </p:cNvPr>
          <p:cNvSpPr>
            <a:spLocks noGrp="1"/>
          </p:cNvSpPr>
          <p:nvPr>
            <p:ph type="title"/>
          </p:nvPr>
        </p:nvSpPr>
        <p:spPr>
          <a:xfrm>
            <a:off x="356937" y="365125"/>
            <a:ext cx="8883316" cy="1325563"/>
          </a:xfrm>
        </p:spPr>
        <p:txBody>
          <a:bodyPr>
            <a:normAutofit/>
          </a:bodyPr>
          <a:lstStyle/>
          <a:p>
            <a:r>
              <a:rPr lang="en-GB" dirty="0">
                <a:ln w="0"/>
                <a:effectLst>
                  <a:outerShdw blurRad="38100" dist="19050" dir="2700000" algn="tl" rotWithShape="0">
                    <a:schemeClr val="dk1">
                      <a:alpha val="40000"/>
                    </a:schemeClr>
                  </a:outerShdw>
                </a:effectLst>
              </a:rPr>
              <a:t>The Reinforcement Learning Problem</a:t>
            </a:r>
          </a:p>
        </p:txBody>
      </p:sp>
    </p:spTree>
    <p:custDataLst>
      <p:tags r:id="rId1"/>
    </p:custDataLst>
    <p:extLst>
      <p:ext uri="{BB962C8B-B14F-4D97-AF65-F5344CB8AC3E}">
        <p14:creationId xmlns:p14="http://schemas.microsoft.com/office/powerpoint/2010/main" val="82732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D497-BB34-448B-8B04-646327A2AEE4}"/>
              </a:ext>
            </a:extLst>
          </p:cNvPr>
          <p:cNvSpPr>
            <a:spLocks noGrp="1"/>
          </p:cNvSpPr>
          <p:nvPr>
            <p:ph type="title"/>
          </p:nvPr>
        </p:nvSpPr>
        <p:spPr>
          <a:xfrm>
            <a:off x="1086852" y="780971"/>
            <a:ext cx="9877926" cy="789907"/>
          </a:xfrm>
        </p:spPr>
        <p:txBody>
          <a:bodyPr/>
          <a:lstStyle/>
          <a:p>
            <a:r>
              <a:rPr lang="en-GB" dirty="0">
                <a:ln w="0"/>
                <a:effectLst>
                  <a:outerShdw blurRad="38100" dist="19050" dir="2700000" algn="tl" rotWithShape="0">
                    <a:schemeClr val="dk1">
                      <a:alpha val="40000"/>
                    </a:schemeClr>
                  </a:outerShdw>
                </a:effectLst>
              </a:rPr>
              <a:t>Atari 2600 in Arcade Learning Environment</a:t>
            </a:r>
          </a:p>
        </p:txBody>
      </p:sp>
      <p:grpSp>
        <p:nvGrpSpPr>
          <p:cNvPr id="7" name="Group 6"/>
          <p:cNvGrpSpPr/>
          <p:nvPr/>
        </p:nvGrpSpPr>
        <p:grpSpPr>
          <a:xfrm>
            <a:off x="996615" y="3946098"/>
            <a:ext cx="10058400" cy="2005888"/>
            <a:chOff x="1295400" y="4892581"/>
            <a:chExt cx="10058400" cy="2005888"/>
          </a:xfrm>
        </p:grpSpPr>
        <p:pic>
          <p:nvPicPr>
            <p:cNvPr id="4" name="Picture 3"/>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1543"/>
            <a:stretch/>
          </p:blipFill>
          <p:spPr>
            <a:xfrm>
              <a:off x="1295400" y="4892581"/>
              <a:ext cx="10058400" cy="1636556"/>
            </a:xfrm>
            <a:prstGeom prst="rect">
              <a:avLst/>
            </a:prstGeom>
          </p:spPr>
        </p:pic>
        <p:sp>
          <p:nvSpPr>
            <p:cNvPr id="5" name="TextBox 4"/>
            <p:cNvSpPr txBox="1"/>
            <p:nvPr/>
          </p:nvSpPr>
          <p:spPr>
            <a:xfrm>
              <a:off x="2887579" y="6529137"/>
              <a:ext cx="7170821" cy="369332"/>
            </a:xfrm>
            <a:prstGeom prst="rect">
              <a:avLst/>
            </a:prstGeom>
            <a:noFill/>
          </p:spPr>
          <p:txBody>
            <a:bodyPr wrap="square" rtlCol="0">
              <a:spAutoFit/>
            </a:bodyPr>
            <a:lstStyle/>
            <a:p>
              <a:r>
                <a:rPr lang="en-GB" b="1" dirty="0"/>
                <a:t>Five Atari Games: Pong, Breakout, Space Invaders, Seaquest, Beam Rider</a:t>
              </a:r>
            </a:p>
          </p:txBody>
        </p:sp>
      </p:grpSp>
      <p:sp>
        <p:nvSpPr>
          <p:cNvPr id="6" name="TextBox 5"/>
          <p:cNvSpPr txBox="1"/>
          <p:nvPr/>
        </p:nvSpPr>
        <p:spPr>
          <a:xfrm>
            <a:off x="2120060" y="2158323"/>
            <a:ext cx="8405063" cy="13542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GB" sz="2400" dirty="0"/>
              <a:t>Challenging testbed for RL &amp; interesting set of tasks</a:t>
            </a:r>
          </a:p>
          <a:p>
            <a:pPr marL="342900" indent="-342900">
              <a:spcAft>
                <a:spcPts val="600"/>
              </a:spcAft>
              <a:buFont typeface="Arial" panose="020B0604020202020204" pitchFamily="34" charset="0"/>
              <a:buChar char="•"/>
            </a:pPr>
            <a:r>
              <a:rPr lang="en-GB" sz="2400" dirty="0"/>
              <a:t>High Dimensional Visual Input (210x160 RGB @ 60Hz)</a:t>
            </a:r>
          </a:p>
          <a:p>
            <a:pPr marL="342900" indent="-342900">
              <a:spcAft>
                <a:spcPts val="600"/>
              </a:spcAft>
              <a:buFont typeface="Arial" panose="020B0604020202020204" pitchFamily="34" charset="0"/>
              <a:buChar char="•"/>
            </a:pPr>
            <a:r>
              <a:rPr lang="en-GB" sz="2400" i="1" dirty="0"/>
              <a:t>Note</a:t>
            </a:r>
            <a:r>
              <a:rPr lang="en-GB" sz="2400" dirty="0"/>
              <a:t>: Each state is sequence of actions &amp; observations</a:t>
            </a:r>
          </a:p>
        </p:txBody>
      </p:sp>
    </p:spTree>
    <p:custDataLst>
      <p:tags r:id="rId1"/>
    </p:custDataLst>
    <p:extLst>
      <p:ext uri="{BB962C8B-B14F-4D97-AF65-F5344CB8AC3E}">
        <p14:creationId xmlns:p14="http://schemas.microsoft.com/office/powerpoint/2010/main" val="153742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E07B-077D-4D70-A059-45265C1FFE2F}"/>
              </a:ext>
            </a:extLst>
          </p:cNvPr>
          <p:cNvSpPr>
            <a:spLocks noGrp="1"/>
          </p:cNvSpPr>
          <p:nvPr>
            <p:ph type="title"/>
          </p:nvPr>
        </p:nvSpPr>
        <p:spPr>
          <a:xfrm>
            <a:off x="947440" y="803213"/>
            <a:ext cx="3108157" cy="741780"/>
          </a:xfrm>
        </p:spPr>
        <p:txBody>
          <a:bodyPr/>
          <a:lstStyle/>
          <a:p>
            <a:r>
              <a:rPr lang="en-GB" dirty="0">
                <a:ln w="0"/>
                <a:effectLst>
                  <a:outerShdw blurRad="38100" dist="19050" dir="2700000" algn="tl" rotWithShape="0">
                    <a:schemeClr val="dk1">
                      <a:alpha val="40000"/>
                    </a:schemeClr>
                  </a:outerShdw>
                </a:effectLst>
              </a:rPr>
              <a:t>Q-Network</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28568" y="2039238"/>
            <a:ext cx="9955014" cy="1676634"/>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1564519" y="3392705"/>
                <a:ext cx="4741556" cy="7241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ea typeface="Cambria Math" panose="02040503050406030204" pitchFamily="18" charset="0"/>
                            </a:rPr>
                          </m:ctrlPr>
                        </m:sSupPr>
                        <m:e>
                          <m:r>
                            <a:rPr lang="en-GB" sz="4000" i="1">
                              <a:latin typeface="Cambria Math" panose="02040503050406030204" pitchFamily="18" charset="0"/>
                              <a:ea typeface="Cambria Math" panose="02040503050406030204" pitchFamily="18" charset="0"/>
                            </a:rPr>
                            <m:t>𝑄</m:t>
                          </m:r>
                        </m:e>
                        <m:sup>
                          <m:r>
                            <a:rPr lang="en-GB" sz="4000" i="1">
                              <a:latin typeface="Cambria Math" panose="02040503050406030204" pitchFamily="18" charset="0"/>
                              <a:ea typeface="Cambria Math" panose="02040503050406030204" pitchFamily="18" charset="0"/>
                            </a:rPr>
                            <m:t>∗</m:t>
                          </m:r>
                        </m:sup>
                      </m:sSup>
                      <m:r>
                        <a:rPr lang="en-GB"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𝑠</m:t>
                      </m:r>
                      <m:r>
                        <a:rPr lang="en-GB"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𝑎</m:t>
                      </m:r>
                      <m:r>
                        <a:rPr lang="en-GB"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rPr>
                        <m:t>𝑄</m:t>
                      </m:r>
                      <m:r>
                        <a:rPr lang="en-GB" sz="4000" i="1">
                          <a:latin typeface="Cambria Math" panose="02040503050406030204" pitchFamily="18" charset="0"/>
                        </a:rPr>
                        <m:t>(</m:t>
                      </m:r>
                      <m:r>
                        <a:rPr lang="en-GB" sz="4000" i="1">
                          <a:latin typeface="Cambria Math" panose="02040503050406030204" pitchFamily="18" charset="0"/>
                        </a:rPr>
                        <m:t>𝑠</m:t>
                      </m:r>
                      <m:r>
                        <a:rPr lang="en-GB" sz="4000" i="1">
                          <a:latin typeface="Cambria Math" panose="02040503050406030204" pitchFamily="18" charset="0"/>
                        </a:rPr>
                        <m:t>,</m:t>
                      </m:r>
                      <m:r>
                        <a:rPr lang="en-GB" sz="4000" i="1">
                          <a:latin typeface="Cambria Math" panose="02040503050406030204" pitchFamily="18" charset="0"/>
                        </a:rPr>
                        <m:t>𝑎</m:t>
                      </m:r>
                      <m:r>
                        <a:rPr lang="en-GB" sz="4000" i="1">
                          <a:latin typeface="Cambria Math" panose="02040503050406030204" pitchFamily="18" charset="0"/>
                        </a:rPr>
                        <m:t>;</m:t>
                      </m:r>
                      <m:r>
                        <a:rPr lang="en-GB" sz="4000" i="1">
                          <a:latin typeface="Cambria Math" panose="02040503050406030204" pitchFamily="18" charset="0"/>
                          <a:ea typeface="Cambria Math" panose="02040503050406030204" pitchFamily="18" charset="0"/>
                        </a:rPr>
                        <m:t>𝜃</m:t>
                      </m:r>
                      <m:r>
                        <a:rPr lang="en-GB" sz="4000" i="1">
                          <a:latin typeface="Cambria Math" panose="02040503050406030204" pitchFamily="18" charset="0"/>
                          <a:ea typeface="Cambria Math" panose="02040503050406030204" pitchFamily="18" charset="0"/>
                        </a:rPr>
                        <m:t>)</m:t>
                      </m:r>
                    </m:oMath>
                  </m:oMathPara>
                </a14:m>
                <a:endParaRPr lang="en-GB" sz="4000" dirty="0"/>
              </a:p>
            </p:txBody>
          </p:sp>
        </mc:Choice>
        <mc:Fallback>
          <p:sp>
            <p:nvSpPr>
              <p:cNvPr id="6" name="Rectangle 5"/>
              <p:cNvSpPr>
                <a:spLocks noRot="1" noChangeAspect="1" noMove="1" noResize="1" noEditPoints="1" noAdjustHandles="1" noChangeArrowheads="1" noChangeShapeType="1" noTextEdit="1"/>
              </p:cNvSpPr>
              <p:nvPr/>
            </p:nvSpPr>
            <p:spPr>
              <a:xfrm>
                <a:off x="1564519" y="3392705"/>
                <a:ext cx="4741556" cy="724101"/>
              </a:xfrm>
              <a:prstGeom prst="rect">
                <a:avLst/>
              </a:prstGeom>
              <a:blipFill>
                <a:blip r:embed="rId5"/>
                <a:stretch>
                  <a:fillRect/>
                </a:stretch>
              </a:blipFill>
            </p:spPr>
            <p:txBody>
              <a:bodyPr/>
              <a:lstStyle/>
              <a:p>
                <a:r>
                  <a:rPr lang="en-GB">
                    <a:noFill/>
                  </a:rPr>
                  <a:t> </a:t>
                </a:r>
              </a:p>
            </p:txBody>
          </p:sp>
        </mc:Fallback>
      </mc:AlternateContent>
      <p:sp>
        <p:nvSpPr>
          <p:cNvPr id="7" name="TextBox 6"/>
          <p:cNvSpPr txBox="1"/>
          <p:nvPr/>
        </p:nvSpPr>
        <p:spPr>
          <a:xfrm>
            <a:off x="5348004" y="1131960"/>
            <a:ext cx="5550568" cy="707886"/>
          </a:xfrm>
          <a:prstGeom prst="rect">
            <a:avLst/>
          </a:prstGeom>
          <a:noFill/>
        </p:spPr>
        <p:txBody>
          <a:bodyPr wrap="square" rtlCol="0">
            <a:spAutoFit/>
          </a:bodyPr>
          <a:lstStyle/>
          <a:p>
            <a:pPr algn="ctr"/>
            <a:r>
              <a:rPr lang="en-GB" sz="2000" b="1" dirty="0"/>
              <a:t>Traditionally value iteration algorithms converge to optimal action-value function</a:t>
            </a:r>
          </a:p>
        </p:txBody>
      </p:sp>
      <p:sp>
        <p:nvSpPr>
          <p:cNvPr id="8" name="TextBox 7"/>
          <p:cNvSpPr txBox="1"/>
          <p:nvPr/>
        </p:nvSpPr>
        <p:spPr>
          <a:xfrm>
            <a:off x="6609984" y="3922180"/>
            <a:ext cx="4134409" cy="707886"/>
          </a:xfrm>
          <a:prstGeom prst="rect">
            <a:avLst/>
          </a:prstGeom>
          <a:noFill/>
        </p:spPr>
        <p:txBody>
          <a:bodyPr wrap="square" rtlCol="0">
            <a:spAutoFit/>
          </a:bodyPr>
          <a:lstStyle/>
          <a:p>
            <a:pPr algn="ctr"/>
            <a:r>
              <a:rPr lang="en-GB" sz="2000" b="1" dirty="0"/>
              <a:t>Use neural network function approximator instead</a:t>
            </a:r>
          </a:p>
        </p:txBody>
      </p:sp>
      <p:cxnSp>
        <p:nvCxnSpPr>
          <p:cNvPr id="10" name="Straight Arrow Connector 9"/>
          <p:cNvCxnSpPr/>
          <p:nvPr/>
        </p:nvCxnSpPr>
        <p:spPr>
          <a:xfrm flipH="1">
            <a:off x="4517380" y="1638304"/>
            <a:ext cx="1788695" cy="796931"/>
          </a:xfrm>
          <a:prstGeom prst="straightConnector1">
            <a:avLst/>
          </a:prstGeom>
          <a:ln w="635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111787" y="3846651"/>
            <a:ext cx="1012436" cy="270155"/>
          </a:xfrm>
          <a:prstGeom prst="straightConnector1">
            <a:avLst/>
          </a:prstGeom>
          <a:ln w="635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C4D3839-14A9-42E8-A860-04E98490468A}"/>
              </a:ext>
            </a:extLst>
          </p:cNvPr>
          <p:cNvGrpSpPr/>
          <p:nvPr/>
        </p:nvGrpSpPr>
        <p:grpSpPr>
          <a:xfrm>
            <a:off x="7788569" y="5582340"/>
            <a:ext cx="4403431" cy="1046440"/>
            <a:chOff x="7255655" y="5613015"/>
            <a:chExt cx="4403431" cy="1046440"/>
          </a:xfrm>
        </p:grpSpPr>
        <p:sp>
          <p:nvSpPr>
            <p:cNvPr id="9" name="TextBox 8">
              <a:extLst>
                <a:ext uri="{FF2B5EF4-FFF2-40B4-BE49-F238E27FC236}">
                  <a16:creationId xmlns:a16="http://schemas.microsoft.com/office/drawing/2014/main" id="{F0BB1E18-F431-4D5C-A77D-B450A4023FBD}"/>
                </a:ext>
              </a:extLst>
            </p:cNvPr>
            <p:cNvSpPr txBox="1"/>
            <p:nvPr/>
          </p:nvSpPr>
          <p:spPr>
            <a:xfrm>
              <a:off x="7255655" y="5613015"/>
              <a:ext cx="4042441" cy="523220"/>
            </a:xfrm>
            <a:prstGeom prst="rect">
              <a:avLst/>
            </a:prstGeom>
            <a:noFill/>
          </p:spPr>
          <p:txBody>
            <a:bodyPr wrap="square" rtlCol="0">
              <a:spAutoFit/>
            </a:bodyPr>
            <a:lstStyle/>
            <a:p>
              <a:r>
                <a:rPr lang="en-GB" sz="2800" b="1" dirty="0"/>
                <a:t>Model-free &amp; Off Policy</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BB0DF92-2E80-4DE4-ABF5-797E11267AC8}"/>
                    </a:ext>
                  </a:extLst>
                </p:cNvPr>
                <p:cNvSpPr txBox="1"/>
                <p:nvPr/>
              </p:nvSpPr>
              <p:spPr>
                <a:xfrm>
                  <a:off x="7255655" y="6136235"/>
                  <a:ext cx="4403431" cy="523220"/>
                </a:xfrm>
                <a:prstGeom prst="rect">
                  <a:avLst/>
                </a:prstGeom>
                <a:noFill/>
              </p:spPr>
              <p:txBody>
                <a:bodyPr wrap="square" rtlCol="0">
                  <a:spAutoFit/>
                </a:bodyPr>
                <a:lstStyle/>
                <a:p>
                  <a:r>
                    <a:rPr lang="en-GB" sz="2800" b="1" dirty="0"/>
                    <a:t>Learns an </a:t>
                  </a:r>
                  <a14:m>
                    <m:oMath xmlns:m="http://schemas.openxmlformats.org/officeDocument/2006/math">
                      <m:r>
                        <a:rPr lang="en-GB" sz="2800" b="1" i="1" smtClean="0">
                          <a:latin typeface="Cambria Math" panose="02040503050406030204" pitchFamily="18" charset="0"/>
                          <a:ea typeface="Cambria Math" panose="02040503050406030204" pitchFamily="18" charset="0"/>
                        </a:rPr>
                        <m:t>𝜺</m:t>
                      </m:r>
                    </m:oMath>
                  </a14:m>
                  <a:r>
                    <a:rPr lang="en-GB" sz="2800" b="1" dirty="0"/>
                    <a:t>-greedy strategy. </a:t>
                  </a:r>
                </a:p>
              </p:txBody>
            </p:sp>
          </mc:Choice>
          <mc:Fallback>
            <p:sp>
              <p:nvSpPr>
                <p:cNvPr id="11" name="TextBox 10">
                  <a:extLst>
                    <a:ext uri="{FF2B5EF4-FFF2-40B4-BE49-F238E27FC236}">
                      <a16:creationId xmlns:a16="http://schemas.microsoft.com/office/drawing/2014/main" id="{DBB0DF92-2E80-4DE4-ABF5-797E11267AC8}"/>
                    </a:ext>
                  </a:extLst>
                </p:cNvPr>
                <p:cNvSpPr txBox="1">
                  <a:spLocks noRot="1" noChangeAspect="1" noMove="1" noResize="1" noEditPoints="1" noAdjustHandles="1" noChangeArrowheads="1" noChangeShapeType="1" noTextEdit="1"/>
                </p:cNvSpPr>
                <p:nvPr/>
              </p:nvSpPr>
              <p:spPr>
                <a:xfrm>
                  <a:off x="7255655" y="6136235"/>
                  <a:ext cx="4403431" cy="523220"/>
                </a:xfrm>
                <a:prstGeom prst="rect">
                  <a:avLst/>
                </a:prstGeom>
                <a:blipFill>
                  <a:blip r:embed="rId6"/>
                  <a:stretch>
                    <a:fillRect l="-2909" t="-11765" r="-2770" b="-34118"/>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4BA97FF2-41E0-4CA8-BCD1-D20632561BFE}"/>
              </a:ext>
            </a:extLst>
          </p:cNvPr>
          <p:cNvGrpSpPr/>
          <p:nvPr/>
        </p:nvGrpSpPr>
        <p:grpSpPr>
          <a:xfrm>
            <a:off x="360990" y="5758875"/>
            <a:ext cx="6472093" cy="869905"/>
            <a:chOff x="485721" y="5235655"/>
            <a:chExt cx="6472093" cy="869905"/>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BE30A4D-16EE-474B-B0A1-D1B7888749F9}"/>
                    </a:ext>
                  </a:extLst>
                </p:cNvPr>
                <p:cNvSpPr txBox="1"/>
                <p:nvPr/>
              </p:nvSpPr>
              <p:spPr>
                <a:xfrm>
                  <a:off x="485721" y="5235655"/>
                  <a:ext cx="6472093" cy="549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𝐿</m:t>
                            </m:r>
                          </m:e>
                          <m:sub>
                            <m:r>
                              <a:rPr lang="en-GB" sz="3200" b="0" i="1" smtClean="0">
                                <a:latin typeface="Cambria Math" panose="02040503050406030204" pitchFamily="18" charset="0"/>
                              </a:rPr>
                              <m:t>𝑖</m:t>
                            </m:r>
                          </m:sub>
                        </m:sSub>
                        <m:d>
                          <m:dPr>
                            <m:ctrlPr>
                              <a:rPr lang="en-GB" sz="3200" b="0" i="1" smtClean="0">
                                <a:latin typeface="Cambria Math" panose="02040503050406030204" pitchFamily="18" charset="0"/>
                              </a:rPr>
                            </m:ctrlPr>
                          </m:d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𝜃</m:t>
                                </m:r>
                              </m:e>
                              <m:sub>
                                <m:r>
                                  <a:rPr lang="en-GB" sz="3200" b="0" i="1" smtClean="0">
                                    <a:latin typeface="Cambria Math" panose="02040503050406030204" pitchFamily="18" charset="0"/>
                                  </a:rPr>
                                  <m:t>𝑖</m:t>
                                </m:r>
                              </m:sub>
                            </m:sSub>
                          </m:e>
                        </m:d>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i="1">
                                <a:latin typeface="Cambria Math" panose="02040503050406030204" pitchFamily="18" charset="0"/>
                                <a:ea typeface="Cambria Math" panose="02040503050406030204" pitchFamily="18" charset="0"/>
                              </a:rPr>
                              <m:t>𝔼</m:t>
                            </m:r>
                          </m:e>
                          <m:sub>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𝑎</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sub>
                        </m:sSub>
                        <m:d>
                          <m:dPr>
                            <m:begChr m:val="["/>
                            <m:endChr m:val="]"/>
                            <m:ctrlPr>
                              <a:rPr lang="en-GB" sz="3200" b="0" i="1" smtClean="0">
                                <a:latin typeface="Cambria Math" panose="02040503050406030204" pitchFamily="18" charset="0"/>
                              </a:rPr>
                            </m:ctrlPr>
                          </m:dPr>
                          <m:e>
                            <m:sSup>
                              <m:sSupPr>
                                <m:ctrlPr>
                                  <a:rPr lang="en-GB" sz="3200" b="0" i="1" smtClean="0">
                                    <a:latin typeface="Cambria Math" panose="02040503050406030204" pitchFamily="18" charset="0"/>
                                  </a:rPr>
                                </m:ctrlPr>
                              </m:sSupPr>
                              <m:e>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𝑦</m:t>
                                    </m:r>
                                  </m:e>
                                  <m:sub>
                                    <m:r>
                                      <a:rPr lang="en-GB" sz="3200" i="1">
                                        <a:latin typeface="Cambria Math" panose="02040503050406030204" pitchFamily="18" charset="0"/>
                                      </a:rPr>
                                      <m:t>𝑖</m:t>
                                    </m:r>
                                  </m:sub>
                                </m:sSub>
                                <m:r>
                                  <a:rPr lang="en-GB" sz="3200" i="1">
                                    <a:latin typeface="Cambria Math" panose="02040503050406030204" pitchFamily="18" charset="0"/>
                                  </a:rPr>
                                  <m:t>−</m:t>
                                </m:r>
                                <m:r>
                                  <a:rPr lang="en-GB" sz="3200" i="1">
                                    <a:latin typeface="Cambria Math" panose="02040503050406030204" pitchFamily="18" charset="0"/>
                                  </a:rPr>
                                  <m:t>𝑄</m:t>
                                </m:r>
                                <m:r>
                                  <a:rPr lang="en-GB" sz="3200" i="1">
                                    <a:latin typeface="Cambria Math" panose="02040503050406030204" pitchFamily="18" charset="0"/>
                                  </a:rPr>
                                  <m:t>(</m:t>
                                </m:r>
                                <m:r>
                                  <a:rPr lang="en-GB" sz="3200" i="1">
                                    <a:latin typeface="Cambria Math" panose="02040503050406030204" pitchFamily="18" charset="0"/>
                                  </a:rPr>
                                  <m:t>𝑠</m:t>
                                </m:r>
                                <m:r>
                                  <a:rPr lang="en-GB" sz="3200" i="1">
                                    <a:latin typeface="Cambria Math" panose="02040503050406030204" pitchFamily="18" charset="0"/>
                                  </a:rPr>
                                  <m:t>,</m:t>
                                </m:r>
                                <m:r>
                                  <a:rPr lang="en-GB" sz="3200" i="1">
                                    <a:latin typeface="Cambria Math" panose="02040503050406030204" pitchFamily="18" charset="0"/>
                                  </a:rPr>
                                  <m:t>𝑎</m:t>
                                </m:r>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ea typeface="Cambria Math" panose="02040503050406030204" pitchFamily="18" charset="0"/>
                                      </a:rPr>
                                      <m:t>𝜃</m:t>
                                    </m:r>
                                  </m:e>
                                  <m:sub>
                                    <m:r>
                                      <a:rPr lang="en-GB" sz="3200" i="1">
                                        <a:latin typeface="Cambria Math" panose="02040503050406030204" pitchFamily="18" charset="0"/>
                                      </a:rPr>
                                      <m:t>𝑖</m:t>
                                    </m:r>
                                  </m:sub>
                                </m:sSub>
                                <m:r>
                                  <a:rPr lang="en-GB" sz="3200" i="1">
                                    <a:latin typeface="Cambria Math" panose="02040503050406030204" pitchFamily="18" charset="0"/>
                                  </a:rPr>
                                  <m:t>))</m:t>
                                </m:r>
                              </m:e>
                              <m:sup>
                                <m:r>
                                  <a:rPr lang="en-GB" sz="3200" b="0" i="1" smtClean="0">
                                    <a:latin typeface="Cambria Math" panose="02040503050406030204" pitchFamily="18" charset="0"/>
                                  </a:rPr>
                                  <m:t>2</m:t>
                                </m:r>
                              </m:sup>
                            </m:sSup>
                          </m:e>
                        </m:d>
                      </m:oMath>
                    </m:oMathPara>
                  </a14:m>
                  <a:endParaRPr lang="en-GB" dirty="0"/>
                </a:p>
              </p:txBody>
            </p:sp>
          </mc:Choice>
          <mc:Fallback>
            <p:sp>
              <p:nvSpPr>
                <p:cNvPr id="3" name="TextBox 2">
                  <a:extLst>
                    <a:ext uri="{FF2B5EF4-FFF2-40B4-BE49-F238E27FC236}">
                      <a16:creationId xmlns:a16="http://schemas.microsoft.com/office/drawing/2014/main" id="{3BE30A4D-16EE-474B-B0A1-D1B7888749F9}"/>
                    </a:ext>
                  </a:extLst>
                </p:cNvPr>
                <p:cNvSpPr txBox="1">
                  <a:spLocks noRot="1" noChangeAspect="1" noMove="1" noResize="1" noEditPoints="1" noAdjustHandles="1" noChangeArrowheads="1" noChangeShapeType="1" noTextEdit="1"/>
                </p:cNvSpPr>
                <p:nvPr/>
              </p:nvSpPr>
              <p:spPr>
                <a:xfrm>
                  <a:off x="485721" y="5235655"/>
                  <a:ext cx="6472093" cy="549766"/>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20A5798-6B23-47E5-83F1-575454BF4D27}"/>
                    </a:ext>
                  </a:extLst>
                </p:cNvPr>
                <p:cNvSpPr txBox="1"/>
                <p:nvPr/>
              </p:nvSpPr>
              <p:spPr>
                <a:xfrm>
                  <a:off x="485721" y="5736228"/>
                  <a:ext cx="2814114" cy="369332"/>
                </a:xfrm>
                <a:prstGeom prst="rect">
                  <a:avLst/>
                </a:prstGeom>
                <a:noFill/>
              </p:spPr>
              <p:txBody>
                <a:bodyPr wrap="square" rtlCol="0">
                  <a:spAutoFit/>
                </a:bodyPr>
                <a:lstStyle/>
                <a:p>
                  <a:r>
                    <a:rPr lang="en-GB" b="1" dirty="0"/>
                    <a:t>Loss Function @ iteration </a:t>
                  </a:r>
                  <a14:m>
                    <m:oMath xmlns:m="http://schemas.openxmlformats.org/officeDocument/2006/math">
                      <m:r>
                        <a:rPr lang="en-GB" b="1" i="1" smtClean="0">
                          <a:latin typeface="Cambria Math" panose="02040503050406030204" pitchFamily="18" charset="0"/>
                        </a:rPr>
                        <m:t>𝒊</m:t>
                      </m:r>
                    </m:oMath>
                  </a14:m>
                  <a:endParaRPr lang="en-GB" b="1" dirty="0"/>
                </a:p>
              </p:txBody>
            </p:sp>
          </mc:Choice>
          <mc:Fallback>
            <p:sp>
              <p:nvSpPr>
                <p:cNvPr id="13" name="TextBox 12">
                  <a:extLst>
                    <a:ext uri="{FF2B5EF4-FFF2-40B4-BE49-F238E27FC236}">
                      <a16:creationId xmlns:a16="http://schemas.microsoft.com/office/drawing/2014/main" id="{120A5798-6B23-47E5-83F1-575454BF4D27}"/>
                    </a:ext>
                  </a:extLst>
                </p:cNvPr>
                <p:cNvSpPr txBox="1">
                  <a:spLocks noRot="1" noChangeAspect="1" noMove="1" noResize="1" noEditPoints="1" noAdjustHandles="1" noChangeArrowheads="1" noChangeShapeType="1" noTextEdit="1"/>
                </p:cNvSpPr>
                <p:nvPr/>
              </p:nvSpPr>
              <p:spPr>
                <a:xfrm>
                  <a:off x="485721" y="5736228"/>
                  <a:ext cx="2814114" cy="369332"/>
                </a:xfrm>
                <a:prstGeom prst="rect">
                  <a:avLst/>
                </a:prstGeom>
                <a:blipFill>
                  <a:blip r:embed="rId8"/>
                  <a:stretch>
                    <a:fillRect l="-1732" t="-10000" b="-26667"/>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183967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2431-4187-4788-9D6C-527E40F322B6}"/>
              </a:ext>
            </a:extLst>
          </p:cNvPr>
          <p:cNvSpPr>
            <a:spLocks noGrp="1"/>
          </p:cNvSpPr>
          <p:nvPr>
            <p:ph type="title"/>
          </p:nvPr>
        </p:nvSpPr>
        <p:spPr>
          <a:xfrm>
            <a:off x="709863" y="493463"/>
            <a:ext cx="6685547" cy="757822"/>
          </a:xfrm>
        </p:spPr>
        <p:txBody>
          <a:bodyPr/>
          <a:lstStyle/>
          <a:p>
            <a:r>
              <a:rPr lang="en-GB" dirty="0">
                <a:ln w="0"/>
                <a:effectLst>
                  <a:outerShdw blurRad="38100" dist="19050" dir="2700000" algn="tl" rotWithShape="0">
                    <a:schemeClr val="dk1">
                      <a:alpha val="40000"/>
                    </a:schemeClr>
                  </a:outerShdw>
                </a:effectLst>
              </a:rPr>
              <a:t>DQN with Experience Replay</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0726" y="1407076"/>
            <a:ext cx="8590547" cy="4557399"/>
          </a:xfrm>
          <a:prstGeom prst="rect">
            <a:avLst/>
          </a:prstGeom>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F76A68-9D1D-4B90-B63F-47DD15B1C40E}"/>
                  </a:ext>
                </a:extLst>
              </p:cNvPr>
              <p:cNvSpPr txBox="1"/>
              <p:nvPr/>
            </p:nvSpPr>
            <p:spPr>
              <a:xfrm>
                <a:off x="6877319" y="5964475"/>
                <a:ext cx="5035639" cy="646331"/>
              </a:xfrm>
              <a:prstGeom prst="rect">
                <a:avLst/>
              </a:prstGeom>
              <a:noFill/>
            </p:spPr>
            <p:txBody>
              <a:bodyPr wrap="square" rtlCol="0">
                <a:spAutoFit/>
              </a:bodyPr>
              <a:lstStyle/>
              <a:p>
                <a:r>
                  <a:rPr lang="en-GB" b="0" dirty="0"/>
                  <a:t>Agents experiences stored at each time step into dataset </a:t>
                </a: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𝑛</m:t>
                        </m:r>
                      </m:sub>
                    </m:sSub>
                  </m:oMath>
                </a14:m>
                <a:r>
                  <a:rPr lang="en-GB" dirty="0"/>
                  <a:t> 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GB" dirty="0"/>
              </a:p>
            </p:txBody>
          </p:sp>
        </mc:Choice>
        <mc:Fallback xmlns="">
          <p:sp>
            <p:nvSpPr>
              <p:cNvPr id="3" name="TextBox 2">
                <a:extLst>
                  <a:ext uri="{FF2B5EF4-FFF2-40B4-BE49-F238E27FC236}">
                    <a16:creationId xmlns:a16="http://schemas.microsoft.com/office/drawing/2014/main" id="{67F76A68-9D1D-4B90-B63F-47DD15B1C40E}"/>
                  </a:ext>
                </a:extLst>
              </p:cNvPr>
              <p:cNvSpPr txBox="1">
                <a:spLocks noRot="1" noChangeAspect="1" noMove="1" noResize="1" noEditPoints="1" noAdjustHandles="1" noChangeArrowheads="1" noChangeShapeType="1" noTextEdit="1"/>
              </p:cNvSpPr>
              <p:nvPr/>
            </p:nvSpPr>
            <p:spPr>
              <a:xfrm>
                <a:off x="6877319" y="5964475"/>
                <a:ext cx="5035639" cy="646331"/>
              </a:xfrm>
              <a:prstGeom prst="rect">
                <a:avLst/>
              </a:prstGeom>
              <a:blipFill>
                <a:blip r:embed="rId5"/>
                <a:stretch>
                  <a:fillRect l="-969" t="-4717" b="-14151"/>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2063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B3A7-6084-4FDE-B954-9EE3C1F6CCDC}"/>
              </a:ext>
            </a:extLst>
          </p:cNvPr>
          <p:cNvSpPr>
            <a:spLocks noGrp="1"/>
          </p:cNvSpPr>
          <p:nvPr>
            <p:ph type="title"/>
          </p:nvPr>
        </p:nvSpPr>
        <p:spPr>
          <a:xfrm>
            <a:off x="1839178" y="350250"/>
            <a:ext cx="8513643" cy="1051432"/>
          </a:xfrm>
        </p:spPr>
        <p:txBody>
          <a:bodyPr/>
          <a:lstStyle/>
          <a:p>
            <a:r>
              <a:rPr lang="en-GB" dirty="0"/>
              <a:t>Pre-processing &amp; Model Architecture</a:t>
            </a:r>
          </a:p>
        </p:txBody>
      </p:sp>
      <p:sp>
        <p:nvSpPr>
          <p:cNvPr id="3" name="TextBox 2">
            <a:extLst>
              <a:ext uri="{FF2B5EF4-FFF2-40B4-BE49-F238E27FC236}">
                <a16:creationId xmlns:a16="http://schemas.microsoft.com/office/drawing/2014/main" id="{9B80D7E1-ABEC-4FBC-84D6-327B354E9866}"/>
              </a:ext>
            </a:extLst>
          </p:cNvPr>
          <p:cNvSpPr txBox="1"/>
          <p:nvPr/>
        </p:nvSpPr>
        <p:spPr>
          <a:xfrm>
            <a:off x="6296760" y="1920973"/>
            <a:ext cx="609600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Pre-Processing</a:t>
            </a:r>
          </a:p>
          <a:p>
            <a:pPr marL="742950" lvl="1" indent="-285750">
              <a:buFont typeface="Arial" panose="020B0604020202020204" pitchFamily="34" charset="0"/>
              <a:buChar char="•"/>
            </a:pPr>
            <a:r>
              <a:rPr lang="en-GB" sz="2400" dirty="0"/>
              <a:t>RGB -&gt; Grey-Scale</a:t>
            </a:r>
          </a:p>
          <a:p>
            <a:pPr marL="742950" lvl="1" indent="-285750">
              <a:buFont typeface="Arial" panose="020B0604020202020204" pitchFamily="34" charset="0"/>
              <a:buChar char="•"/>
            </a:pPr>
            <a:r>
              <a:rPr lang="en-GB" sz="2400" dirty="0"/>
              <a:t>210x160 is Down-Sampled to 110x84</a:t>
            </a:r>
          </a:p>
          <a:p>
            <a:pPr marL="742950" lvl="1" indent="-285750">
              <a:buFont typeface="Arial" panose="020B0604020202020204" pitchFamily="34" charset="0"/>
              <a:buChar char="•"/>
            </a:pPr>
            <a:r>
              <a:rPr lang="en-GB" sz="2400" dirty="0"/>
              <a:t>84x84 cropped region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167CD22-3173-44BF-A8DF-31B78D9EDD93}"/>
                  </a:ext>
                </a:extLst>
              </p:cNvPr>
              <p:cNvSpPr/>
              <p:nvPr/>
            </p:nvSpPr>
            <p:spPr>
              <a:xfrm>
                <a:off x="770021" y="4017986"/>
                <a:ext cx="11181347" cy="2308324"/>
              </a:xfrm>
              <a:prstGeom prst="rect">
                <a:avLst/>
              </a:prstGeom>
            </p:spPr>
            <p:txBody>
              <a:bodyPr wrap="square">
                <a:spAutoFit/>
              </a:bodyPr>
              <a:lstStyle/>
              <a:p>
                <a:pPr marL="285750" indent="-285750">
                  <a:buFont typeface="Arial" panose="020B0604020202020204" pitchFamily="34" charset="0"/>
                  <a:buChar char="•"/>
                </a:pPr>
                <a:r>
                  <a:rPr lang="en-GB" sz="2400" dirty="0">
                    <a:ea typeface="Cambria Math" panose="02040503050406030204" pitchFamily="18" charset="0"/>
                  </a:rPr>
                  <a:t>Function </a:t>
                </a:r>
                <a14:m>
                  <m:oMath xmlns:m="http://schemas.openxmlformats.org/officeDocument/2006/math">
                    <m:r>
                      <a:rPr lang="en-GB" sz="2400" i="1">
                        <a:latin typeface="Cambria Math" panose="02040503050406030204" pitchFamily="18" charset="0"/>
                        <a:ea typeface="Cambria Math" panose="02040503050406030204" pitchFamily="18" charset="0"/>
                      </a:rPr>
                      <m:t>𝜙</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𝑠</m:t>
                    </m:r>
                    <m:r>
                      <a:rPr lang="en-GB" sz="2400" i="1">
                        <a:latin typeface="Cambria Math" panose="02040503050406030204" pitchFamily="18" charset="0"/>
                        <a:ea typeface="Cambria Math" panose="02040503050406030204" pitchFamily="18" charset="0"/>
                      </a:rPr>
                      <m:t>)</m:t>
                    </m:r>
                  </m:oMath>
                </a14:m>
                <a:r>
                  <a:rPr lang="en-GB" sz="2400" dirty="0"/>
                  <a:t> stacks 4 processed histories for input to the Q-network (84 x 84 x 4)</a:t>
                </a:r>
              </a:p>
              <a:p>
                <a:pPr marL="285750" indent="-285750">
                  <a:buFont typeface="Arial" panose="020B0604020202020204" pitchFamily="34" charset="0"/>
                  <a:buChar char="•"/>
                </a:pPr>
                <a:r>
                  <a:rPr lang="en-GB" sz="2400" dirty="0"/>
                  <a:t> Hidden Layers:</a:t>
                </a:r>
              </a:p>
              <a:p>
                <a:pPr marL="800100" lvl="1" indent="-342900">
                  <a:buFont typeface="+mj-lt"/>
                  <a:buAutoNum type="arabicPeriod"/>
                </a:pPr>
                <a:r>
                  <a:rPr lang="en-GB" sz="2400" dirty="0"/>
                  <a:t>16 8x8 filters with stride 4 then </a:t>
                </a:r>
                <a:r>
                  <a:rPr lang="en-GB" sz="2400" dirty="0" err="1"/>
                  <a:t>ReLU</a:t>
                </a:r>
                <a:r>
                  <a:rPr lang="en-GB" sz="2400" dirty="0"/>
                  <a:t> activation</a:t>
                </a:r>
              </a:p>
              <a:p>
                <a:pPr marL="800100" lvl="1" indent="-342900">
                  <a:buFont typeface="+mj-lt"/>
                  <a:buAutoNum type="arabicPeriod"/>
                </a:pPr>
                <a:r>
                  <a:rPr lang="en-GB" sz="2400" dirty="0"/>
                  <a:t>32 4x4 filters with stride 2 the </a:t>
                </a:r>
                <a:r>
                  <a:rPr lang="en-GB" sz="2400" dirty="0" err="1"/>
                  <a:t>ReLU</a:t>
                </a:r>
                <a:r>
                  <a:rPr lang="en-GB" sz="2400" dirty="0"/>
                  <a:t> activation</a:t>
                </a:r>
              </a:p>
              <a:p>
                <a:pPr marL="800100" lvl="1" indent="-342900">
                  <a:buFont typeface="+mj-lt"/>
                  <a:buAutoNum type="arabicPeriod"/>
                </a:pPr>
                <a:r>
                  <a:rPr lang="en-GB" sz="2400" dirty="0"/>
                  <a:t>Fully connected layer with 256 rectifier units.</a:t>
                </a:r>
              </a:p>
              <a:p>
                <a:pPr marL="342900" indent="-342900">
                  <a:buFont typeface="Arial" panose="020B0604020202020204" pitchFamily="34" charset="0"/>
                  <a:buChar char="•"/>
                </a:pPr>
                <a:r>
                  <a:rPr lang="en-GB" sz="2400" dirty="0"/>
                  <a:t>Fully-Connected linear layer outputs predicted Q-Values for each action </a:t>
                </a:r>
                <a14:m>
                  <m:oMath xmlns:m="http://schemas.openxmlformats.org/officeDocument/2006/math">
                    <m:d>
                      <m:dPr>
                        <m:begChr m:val="|"/>
                        <m:endChr m:val="|"/>
                        <m:ctrlPr>
                          <a:rPr lang="en-GB" sz="2400" i="1">
                            <a:latin typeface="Cambria Math" panose="02040503050406030204" pitchFamily="18" charset="0"/>
                          </a:rPr>
                        </m:ctrlPr>
                      </m:dPr>
                      <m:e>
                        <m:r>
                          <a:rPr lang="en-GB" sz="2400" i="1">
                            <a:latin typeface="Cambria Math" panose="02040503050406030204" pitchFamily="18" charset="0"/>
                          </a:rPr>
                          <m:t>𝐴</m:t>
                        </m:r>
                      </m:e>
                    </m:d>
                    <m:r>
                      <a:rPr lang="en-GB" sz="2400" i="1">
                        <a:latin typeface="Cambria Math" panose="02040503050406030204" pitchFamily="18" charset="0"/>
                      </a:rPr>
                      <m:t>=[4,18]</m:t>
                    </m:r>
                  </m:oMath>
                </a14:m>
                <a:endParaRPr lang="en-GB" sz="2400" dirty="0"/>
              </a:p>
            </p:txBody>
          </p:sp>
        </mc:Choice>
        <mc:Fallback xmlns="">
          <p:sp>
            <p:nvSpPr>
              <p:cNvPr id="4" name="Rectangle 3">
                <a:extLst>
                  <a:ext uri="{FF2B5EF4-FFF2-40B4-BE49-F238E27FC236}">
                    <a16:creationId xmlns:a16="http://schemas.microsoft.com/office/drawing/2014/main" id="{6167CD22-3173-44BF-A8DF-31B78D9EDD93}"/>
                  </a:ext>
                </a:extLst>
              </p:cNvPr>
              <p:cNvSpPr>
                <a:spLocks noRot="1" noChangeAspect="1" noMove="1" noResize="1" noEditPoints="1" noAdjustHandles="1" noChangeArrowheads="1" noChangeShapeType="1" noTextEdit="1"/>
              </p:cNvSpPr>
              <p:nvPr/>
            </p:nvSpPr>
            <p:spPr>
              <a:xfrm>
                <a:off x="770021" y="4017986"/>
                <a:ext cx="11181347" cy="2308324"/>
              </a:xfrm>
              <a:prstGeom prst="rect">
                <a:avLst/>
              </a:prstGeom>
              <a:blipFill>
                <a:blip r:embed="rId4"/>
                <a:stretch>
                  <a:fillRect l="-708" t="-2111" b="-50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684EF82B-650A-48F0-8E08-4EABA45F0B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 y="1657309"/>
            <a:ext cx="3089324" cy="1967535"/>
          </a:xfrm>
          <a:prstGeom prst="rect">
            <a:avLst/>
          </a:prstGeom>
        </p:spPr>
      </p:pic>
      <p:grpSp>
        <p:nvGrpSpPr>
          <p:cNvPr id="11" name="Group 10">
            <a:extLst>
              <a:ext uri="{FF2B5EF4-FFF2-40B4-BE49-F238E27FC236}">
                <a16:creationId xmlns:a16="http://schemas.microsoft.com/office/drawing/2014/main" id="{7DE24284-BD02-4DA9-A1F5-AF89C5F23685}"/>
              </a:ext>
            </a:extLst>
          </p:cNvPr>
          <p:cNvGrpSpPr/>
          <p:nvPr/>
        </p:nvGrpSpPr>
        <p:grpSpPr>
          <a:xfrm>
            <a:off x="4872133" y="2159280"/>
            <a:ext cx="1534663" cy="1110690"/>
            <a:chOff x="4633662" y="2973244"/>
            <a:chExt cx="1534663" cy="1110690"/>
          </a:xfrm>
        </p:grpSpPr>
        <p:pic>
          <p:nvPicPr>
            <p:cNvPr id="7" name="Picture 6">
              <a:extLst>
                <a:ext uri="{FF2B5EF4-FFF2-40B4-BE49-F238E27FC236}">
                  <a16:creationId xmlns:a16="http://schemas.microsoft.com/office/drawing/2014/main" id="{64CE5D70-58A0-46B8-83B7-6DDBE02F55EF}"/>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633662" y="2973244"/>
              <a:ext cx="1023109" cy="651600"/>
            </a:xfrm>
            <a:prstGeom prst="rect">
              <a:avLst/>
            </a:prstGeom>
          </p:spPr>
        </p:pic>
        <p:pic>
          <p:nvPicPr>
            <p:cNvPr id="8" name="Picture 7">
              <a:extLst>
                <a:ext uri="{FF2B5EF4-FFF2-40B4-BE49-F238E27FC236}">
                  <a16:creationId xmlns:a16="http://schemas.microsoft.com/office/drawing/2014/main" id="{78AA0C4E-CD60-48BF-BB8A-A855AA015B29}"/>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786062" y="3125644"/>
              <a:ext cx="1023109" cy="651600"/>
            </a:xfrm>
            <a:prstGeom prst="rect">
              <a:avLst/>
            </a:prstGeom>
          </p:spPr>
        </p:pic>
        <p:pic>
          <p:nvPicPr>
            <p:cNvPr id="9" name="Picture 8">
              <a:extLst>
                <a:ext uri="{FF2B5EF4-FFF2-40B4-BE49-F238E27FC236}">
                  <a16:creationId xmlns:a16="http://schemas.microsoft.com/office/drawing/2014/main" id="{BC4E076C-9E23-4EB7-9256-8A8616DB48BF}"/>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938462" y="3278044"/>
              <a:ext cx="1023109" cy="651600"/>
            </a:xfrm>
            <a:prstGeom prst="rect">
              <a:avLst/>
            </a:prstGeom>
          </p:spPr>
        </p:pic>
        <p:pic>
          <p:nvPicPr>
            <p:cNvPr id="10" name="Picture 9">
              <a:extLst>
                <a:ext uri="{FF2B5EF4-FFF2-40B4-BE49-F238E27FC236}">
                  <a16:creationId xmlns:a16="http://schemas.microsoft.com/office/drawing/2014/main" id="{0369B67F-DAEB-4792-9463-0D66C749CDC3}"/>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5145216" y="3432334"/>
              <a:ext cx="1023109" cy="651600"/>
            </a:xfrm>
            <a:prstGeom prst="rect">
              <a:avLst/>
            </a:prstGeom>
          </p:spPr>
        </p:pic>
      </p:grpSp>
      <p:cxnSp>
        <p:nvCxnSpPr>
          <p:cNvPr id="13" name="Straight Arrow Connector 12">
            <a:extLst>
              <a:ext uri="{FF2B5EF4-FFF2-40B4-BE49-F238E27FC236}">
                <a16:creationId xmlns:a16="http://schemas.microsoft.com/office/drawing/2014/main" id="{EA9EB4C9-8EF2-4FEF-8D91-F0E1F4D5D08C}"/>
              </a:ext>
            </a:extLst>
          </p:cNvPr>
          <p:cNvCxnSpPr/>
          <p:nvPr/>
        </p:nvCxnSpPr>
        <p:spPr>
          <a:xfrm>
            <a:off x="3994801" y="2618370"/>
            <a:ext cx="74295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7791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A1BA-CDD0-461B-8AEB-5C1BF1BE5E68}"/>
              </a:ext>
            </a:extLst>
          </p:cNvPr>
          <p:cNvSpPr>
            <a:spLocks noGrp="1"/>
          </p:cNvSpPr>
          <p:nvPr>
            <p:ph type="title"/>
          </p:nvPr>
        </p:nvSpPr>
        <p:spPr>
          <a:xfrm>
            <a:off x="838200" y="365126"/>
            <a:ext cx="2317124" cy="806852"/>
          </a:xfrm>
        </p:spPr>
        <p:txBody>
          <a:bodyPr/>
          <a:lstStyle/>
          <a:p>
            <a:r>
              <a:rPr lang="en-GB" dirty="0"/>
              <a:t>Training</a:t>
            </a:r>
          </a:p>
        </p:txBody>
      </p:sp>
      <p:sp>
        <p:nvSpPr>
          <p:cNvPr id="5" name="TextBox 4">
            <a:extLst>
              <a:ext uri="{FF2B5EF4-FFF2-40B4-BE49-F238E27FC236}">
                <a16:creationId xmlns:a16="http://schemas.microsoft.com/office/drawing/2014/main" id="{14252F3F-528F-41ED-91F8-70144BDEF06C}"/>
              </a:ext>
            </a:extLst>
          </p:cNvPr>
          <p:cNvSpPr txBox="1"/>
          <p:nvPr/>
        </p:nvSpPr>
        <p:spPr>
          <a:xfrm>
            <a:off x="1176064" y="1816275"/>
            <a:ext cx="8963697" cy="387798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GB" sz="2400" dirty="0"/>
              <a:t>Normalised rewards across all games [1,0,-1]</a:t>
            </a:r>
          </a:p>
          <a:p>
            <a:pPr marL="342900" indent="-342900">
              <a:spcAft>
                <a:spcPts val="600"/>
              </a:spcAft>
              <a:buFont typeface="Arial" panose="020B0604020202020204" pitchFamily="34" charset="0"/>
              <a:buChar char="•"/>
            </a:pPr>
            <a:r>
              <a:rPr lang="en-GB" sz="2400" dirty="0"/>
              <a:t>Trained for 10 million frames with replay memory of 1 million most recent frames. </a:t>
            </a:r>
          </a:p>
          <a:p>
            <a:pPr marL="342900" indent="-342900">
              <a:spcAft>
                <a:spcPts val="600"/>
              </a:spcAft>
              <a:buFont typeface="Arial" panose="020B0604020202020204" pitchFamily="34" charset="0"/>
              <a:buChar char="•"/>
            </a:pPr>
            <a:r>
              <a:rPr lang="en-GB" sz="2400" dirty="0"/>
              <a:t>Minibatches of size 32.</a:t>
            </a:r>
          </a:p>
          <a:p>
            <a:pPr marL="342900" indent="-342900">
              <a:spcAft>
                <a:spcPts val="600"/>
              </a:spcAft>
              <a:buFont typeface="Arial" panose="020B0604020202020204" pitchFamily="34" charset="0"/>
              <a:buChar char="•"/>
            </a:pPr>
            <a:r>
              <a:rPr lang="en-GB" sz="2400" dirty="0"/>
              <a:t>Using a greedy policy during training. Greediness annealed linearly from 1 to 0.1 over the first million frames. </a:t>
            </a:r>
          </a:p>
          <a:p>
            <a:pPr marL="342900" indent="-342900">
              <a:spcAft>
                <a:spcPts val="600"/>
              </a:spcAft>
              <a:buFont typeface="Arial" panose="020B0604020202020204" pitchFamily="34" charset="0"/>
              <a:buChar char="•"/>
            </a:pPr>
            <a:r>
              <a:rPr lang="en-GB" sz="2400" dirty="0"/>
              <a:t>Frame skipping technique, agent sees and acts every kth frame</a:t>
            </a:r>
          </a:p>
          <a:p>
            <a:pPr marL="800100" lvl="1" indent="-342900">
              <a:spcAft>
                <a:spcPts val="600"/>
              </a:spcAft>
              <a:buFont typeface="Arial" panose="020B0604020202020204" pitchFamily="34" charset="0"/>
              <a:buChar char="•"/>
            </a:pPr>
            <a:r>
              <a:rPr lang="en-GB" sz="2400" dirty="0"/>
              <a:t>K = 3 for Space Invaders</a:t>
            </a:r>
          </a:p>
          <a:p>
            <a:pPr marL="800100" lvl="1" indent="-342900">
              <a:spcAft>
                <a:spcPts val="600"/>
              </a:spcAft>
              <a:buFont typeface="Arial" panose="020B0604020202020204" pitchFamily="34" charset="0"/>
              <a:buChar char="•"/>
            </a:pPr>
            <a:r>
              <a:rPr lang="en-GB" sz="2400" dirty="0"/>
              <a:t>K = 4 for all other games</a:t>
            </a:r>
          </a:p>
        </p:txBody>
      </p:sp>
    </p:spTree>
    <p:custDataLst>
      <p:tags r:id="rId1"/>
    </p:custDataLst>
    <p:extLst>
      <p:ext uri="{BB962C8B-B14F-4D97-AF65-F5344CB8AC3E}">
        <p14:creationId xmlns:p14="http://schemas.microsoft.com/office/powerpoint/2010/main" val="428903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AB0D-56CB-453E-9B99-068794DC9B07}"/>
              </a:ext>
            </a:extLst>
          </p:cNvPr>
          <p:cNvSpPr>
            <a:spLocks noGrp="1"/>
          </p:cNvSpPr>
          <p:nvPr>
            <p:ph type="title"/>
          </p:nvPr>
        </p:nvSpPr>
        <p:spPr>
          <a:xfrm>
            <a:off x="838199" y="365125"/>
            <a:ext cx="4983051" cy="819731"/>
          </a:xfrm>
        </p:spPr>
        <p:txBody>
          <a:bodyPr>
            <a:normAutofit fontScale="90000"/>
          </a:bodyPr>
          <a:lstStyle/>
          <a:p>
            <a:r>
              <a:rPr lang="en-GB" dirty="0">
                <a:ln w="0"/>
                <a:effectLst>
                  <a:outerShdw blurRad="38100" dist="19050" dir="2700000" algn="tl" rotWithShape="0">
                    <a:schemeClr val="dk1">
                      <a:alpha val="40000"/>
                    </a:schemeClr>
                  </a:outerShdw>
                </a:effectLst>
              </a:rPr>
              <a:t>Experiments &amp; Results</a:t>
            </a:r>
          </a:p>
        </p:txBody>
      </p:sp>
      <p:pic>
        <p:nvPicPr>
          <p:cNvPr id="4" name="Picture 3">
            <a:extLst>
              <a:ext uri="{FF2B5EF4-FFF2-40B4-BE49-F238E27FC236}">
                <a16:creationId xmlns:a16="http://schemas.microsoft.com/office/drawing/2014/main" id="{D3E9761B-1E55-4F13-8D6C-474C1B8B94C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94688" y="4087143"/>
            <a:ext cx="9354555" cy="1853641"/>
          </a:xfrm>
          <a:prstGeom prst="rect">
            <a:avLst/>
          </a:prstGeom>
        </p:spPr>
      </p:pic>
      <p:sp>
        <p:nvSpPr>
          <p:cNvPr id="5" name="TextBox 4">
            <a:extLst>
              <a:ext uri="{FF2B5EF4-FFF2-40B4-BE49-F238E27FC236}">
                <a16:creationId xmlns:a16="http://schemas.microsoft.com/office/drawing/2014/main" id="{04794AE9-7B1F-4CB2-AF41-30D12854D8BC}"/>
              </a:ext>
            </a:extLst>
          </p:cNvPr>
          <p:cNvSpPr txBox="1"/>
          <p:nvPr/>
        </p:nvSpPr>
        <p:spPr>
          <a:xfrm>
            <a:off x="2364205" y="5940784"/>
            <a:ext cx="7170821" cy="369332"/>
          </a:xfrm>
          <a:prstGeom prst="rect">
            <a:avLst/>
          </a:prstGeom>
          <a:noFill/>
        </p:spPr>
        <p:txBody>
          <a:bodyPr wrap="square" rtlCol="0">
            <a:spAutoFit/>
          </a:bodyPr>
          <a:lstStyle/>
          <a:p>
            <a:pPr algn="ctr"/>
            <a:r>
              <a:rPr lang="en-GB" b="1" dirty="0"/>
              <a:t>Visualisation of Q-Value change throughout game of Seaquest.</a:t>
            </a:r>
          </a:p>
        </p:txBody>
      </p:sp>
      <p:grpSp>
        <p:nvGrpSpPr>
          <p:cNvPr id="13" name="Group 12">
            <a:extLst>
              <a:ext uri="{FF2B5EF4-FFF2-40B4-BE49-F238E27FC236}">
                <a16:creationId xmlns:a16="http://schemas.microsoft.com/office/drawing/2014/main" id="{6CB33568-3168-442A-A5DA-C751A3E1D132}"/>
              </a:ext>
            </a:extLst>
          </p:cNvPr>
          <p:cNvGrpSpPr/>
          <p:nvPr/>
        </p:nvGrpSpPr>
        <p:grpSpPr>
          <a:xfrm>
            <a:off x="468690" y="1345277"/>
            <a:ext cx="5352560" cy="2278652"/>
            <a:chOff x="468690" y="1345277"/>
            <a:chExt cx="5352560" cy="2278652"/>
          </a:xfrm>
        </p:grpSpPr>
        <p:pic>
          <p:nvPicPr>
            <p:cNvPr id="7" name="Picture 6">
              <a:extLst>
                <a:ext uri="{FF2B5EF4-FFF2-40B4-BE49-F238E27FC236}">
                  <a16:creationId xmlns:a16="http://schemas.microsoft.com/office/drawing/2014/main" id="{A144219E-4E55-42AF-94A3-A869061D9D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90" y="1345277"/>
              <a:ext cx="5352560" cy="2134575"/>
            </a:xfrm>
            <a:prstGeom prst="rect">
              <a:avLst/>
            </a:prstGeom>
          </p:spPr>
        </p:pic>
        <p:sp>
          <p:nvSpPr>
            <p:cNvPr id="8" name="TextBox 7">
              <a:extLst>
                <a:ext uri="{FF2B5EF4-FFF2-40B4-BE49-F238E27FC236}">
                  <a16:creationId xmlns:a16="http://schemas.microsoft.com/office/drawing/2014/main" id="{C3ED4FD8-28DD-485B-AB3D-106051257773}"/>
                </a:ext>
              </a:extLst>
            </p:cNvPr>
            <p:cNvSpPr txBox="1"/>
            <p:nvPr/>
          </p:nvSpPr>
          <p:spPr>
            <a:xfrm>
              <a:off x="1116443" y="3254597"/>
              <a:ext cx="4426562" cy="369332"/>
            </a:xfrm>
            <a:prstGeom prst="rect">
              <a:avLst/>
            </a:prstGeom>
            <a:noFill/>
          </p:spPr>
          <p:txBody>
            <a:bodyPr wrap="square" rtlCol="0">
              <a:spAutoFit/>
            </a:bodyPr>
            <a:lstStyle/>
            <a:p>
              <a:pPr algn="ctr"/>
              <a:r>
                <a:rPr lang="en-GB" b="1" dirty="0"/>
                <a:t>Reward improvement over training (Noisy). </a:t>
              </a:r>
            </a:p>
          </p:txBody>
        </p:sp>
      </p:grpSp>
      <p:grpSp>
        <p:nvGrpSpPr>
          <p:cNvPr id="12" name="Group 11">
            <a:extLst>
              <a:ext uri="{FF2B5EF4-FFF2-40B4-BE49-F238E27FC236}">
                <a16:creationId xmlns:a16="http://schemas.microsoft.com/office/drawing/2014/main" id="{EE809805-1EA9-461E-84B8-62B0BE1F0A60}"/>
              </a:ext>
            </a:extLst>
          </p:cNvPr>
          <p:cNvGrpSpPr/>
          <p:nvPr/>
        </p:nvGrpSpPr>
        <p:grpSpPr>
          <a:xfrm>
            <a:off x="6370752" y="1184856"/>
            <a:ext cx="5198705" cy="2244144"/>
            <a:chOff x="6370752" y="1184856"/>
            <a:chExt cx="5198705" cy="2244144"/>
          </a:xfrm>
        </p:grpSpPr>
        <p:pic>
          <p:nvPicPr>
            <p:cNvPr id="11" name="Picture 10">
              <a:extLst>
                <a:ext uri="{FF2B5EF4-FFF2-40B4-BE49-F238E27FC236}">
                  <a16:creationId xmlns:a16="http://schemas.microsoft.com/office/drawing/2014/main" id="{CB2274E4-E057-4CCB-A79A-931D11C6FB2F}"/>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70752" y="1184856"/>
              <a:ext cx="5198705" cy="2080747"/>
            </a:xfrm>
            <a:prstGeom prst="rect">
              <a:avLst/>
            </a:prstGeom>
          </p:spPr>
        </p:pic>
        <p:sp>
          <p:nvSpPr>
            <p:cNvPr id="9" name="TextBox 8">
              <a:extLst>
                <a:ext uri="{FF2B5EF4-FFF2-40B4-BE49-F238E27FC236}">
                  <a16:creationId xmlns:a16="http://schemas.microsoft.com/office/drawing/2014/main" id="{80377AAC-F736-4B74-B974-6CB79EB20063}"/>
                </a:ext>
              </a:extLst>
            </p:cNvPr>
            <p:cNvSpPr txBox="1"/>
            <p:nvPr/>
          </p:nvSpPr>
          <p:spPr>
            <a:xfrm>
              <a:off x="7076532" y="3059668"/>
              <a:ext cx="4203032" cy="369332"/>
            </a:xfrm>
            <a:prstGeom prst="rect">
              <a:avLst/>
            </a:prstGeom>
            <a:noFill/>
          </p:spPr>
          <p:txBody>
            <a:bodyPr wrap="square" rtlCol="0">
              <a:spAutoFit/>
            </a:bodyPr>
            <a:lstStyle/>
            <a:p>
              <a:pPr algn="ctr"/>
              <a:r>
                <a:rPr lang="en-GB" b="1" dirty="0"/>
                <a:t>Q-Value improvement over training. </a:t>
              </a:r>
            </a:p>
          </p:txBody>
        </p:sp>
      </p:grpSp>
    </p:spTree>
    <p:custDataLst>
      <p:tags r:id="rId1"/>
    </p:custDataLst>
    <p:extLst>
      <p:ext uri="{BB962C8B-B14F-4D97-AF65-F5344CB8AC3E}">
        <p14:creationId xmlns:p14="http://schemas.microsoft.com/office/powerpoint/2010/main" val="3979658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0</TotalTime>
  <Words>1228</Words>
  <Application>Microsoft Office PowerPoint</Application>
  <PresentationFormat>Widescreen</PresentationFormat>
  <Paragraphs>136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Playing Atari with Deep Reinforcement Learning</vt:lpstr>
      <vt:lpstr>Overview</vt:lpstr>
      <vt:lpstr>The Reinforcement Learning Problem</vt:lpstr>
      <vt:lpstr>Atari 2600 in Arcade Learning Environment</vt:lpstr>
      <vt:lpstr>Q-Network</vt:lpstr>
      <vt:lpstr>DQN with Experience Replay</vt:lpstr>
      <vt:lpstr>Pre-processing &amp; Model Architecture</vt:lpstr>
      <vt:lpstr>Training</vt:lpstr>
      <vt:lpstr>Experiments &amp; Results</vt:lpstr>
      <vt:lpstr>Experiments &amp; Results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 [mwj7]</cp:lastModifiedBy>
  <cp:revision>355</cp:revision>
  <dcterms:created xsi:type="dcterms:W3CDTF">2020-02-12T11:20:01Z</dcterms:created>
  <dcterms:modified xsi:type="dcterms:W3CDTF">2020-03-22T18:06:09Z</dcterms:modified>
</cp:coreProperties>
</file>