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4795" autoAdjust="0"/>
  </p:normalViewPr>
  <p:slideViewPr>
    <p:cSldViewPr snapToGrid="0">
      <p:cViewPr varScale="1">
        <p:scale>
          <a:sx n="60" d="100"/>
          <a:sy n="60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B2DE-9C7A-410D-BB33-96FD23F82A93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41D8C-D68C-4D87-9D56-7F243B38E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55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MDP</a:t>
            </a:r>
          </a:p>
          <a:p>
            <a:r>
              <a:rPr lang="en-GB" dirty="0"/>
              <a:t>Q Learning. State the authors are using a deep network to approximate the Q(</a:t>
            </a:r>
            <a:r>
              <a:rPr lang="en-GB" dirty="0" err="1"/>
              <a:t>s,a</a:t>
            </a:r>
            <a:r>
              <a:rPr lang="en-GB" dirty="0"/>
              <a:t>) function.</a:t>
            </a:r>
          </a:p>
          <a:p>
            <a:endParaRPr lang="en-GB" dirty="0"/>
          </a:p>
          <a:p>
            <a:r>
              <a:rPr lang="en-GB" dirty="0"/>
              <a:t>Mention success of TD-Backgammon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41D8C-D68C-4D87-9D56-7F243B38E3D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40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Because it is impossible to fully</a:t>
            </a:r>
            <a:r>
              <a:rPr lang="en-GB" baseline="0" dirty="0"/>
              <a:t> </a:t>
            </a:r>
            <a:r>
              <a:rPr lang="en-GB" dirty="0"/>
              <a:t>understand</a:t>
            </a:r>
            <a:r>
              <a:rPr lang="en-GB" baseline="0" dirty="0"/>
              <a:t> current situation from only the current screen. </a:t>
            </a:r>
          </a:p>
          <a:p>
            <a:r>
              <a:rPr lang="en-GB" baseline="0" dirty="0"/>
              <a:t>(Not sure of direction or speed …etc.)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41D8C-D68C-4D87-9D56-7F243B38E3D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533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Q(</a:t>
            </a:r>
            <a:r>
              <a:rPr lang="en-GB" dirty="0" err="1"/>
              <a:t>s,a</a:t>
            </a:r>
            <a:r>
              <a:rPr lang="en-GB" dirty="0"/>
              <a:t>)</a:t>
            </a:r>
          </a:p>
          <a:p>
            <a:r>
              <a:rPr lang="en-GB" dirty="0"/>
              <a:t>Richard Bellman - Bellman Equation – foundation of dynamic programming</a:t>
            </a:r>
          </a:p>
          <a:p>
            <a:r>
              <a:rPr lang="en-GB" dirty="0"/>
              <a:t>Q-Learning</a:t>
            </a:r>
          </a:p>
          <a:p>
            <a:endParaRPr lang="en-GB" dirty="0"/>
          </a:p>
          <a:p>
            <a:r>
              <a:rPr lang="en-GB" dirty="0"/>
              <a:t>Replace</a:t>
            </a:r>
            <a:r>
              <a:rPr lang="en-GB" baseline="0" dirty="0"/>
              <a:t> value iteration with non-linear function approximator (NN). </a:t>
            </a:r>
            <a:r>
              <a:rPr lang="en-GB" dirty="0"/>
              <a:t>Theta are parameters (weights) of network</a:t>
            </a:r>
          </a:p>
          <a:p>
            <a:endParaRPr lang="en-GB" dirty="0"/>
          </a:p>
          <a:p>
            <a:r>
              <a:rPr lang="en-GB" dirty="0"/>
              <a:t>Mention this is model-free RL because we are not using the rest of the model just approximating q-values</a:t>
            </a:r>
          </a:p>
          <a:p>
            <a:r>
              <a:rPr lang="en-GB" dirty="0"/>
              <a:t>Solves RL problem from the emulator without explicitly constructing an estimate of the emulator.</a:t>
            </a:r>
          </a:p>
          <a:p>
            <a:endParaRPr lang="en-GB" dirty="0"/>
          </a:p>
          <a:p>
            <a:r>
              <a:rPr lang="en-GB" dirty="0"/>
              <a:t>Learns about the greedy strategy (to select the action to maximise q-value) while following the behaviour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41D8C-D68C-4D87-9D56-7F243B38E3D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60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Deep </a:t>
            </a:r>
            <a:r>
              <a:rPr lang="en-GB" dirty="0" err="1"/>
              <a:t>nn</a:t>
            </a:r>
            <a:r>
              <a:rPr lang="en-GB" dirty="0"/>
              <a:t> can extract features to learn better representations that can be achieved through handcrafting features.</a:t>
            </a:r>
          </a:p>
          <a:p>
            <a:r>
              <a:rPr lang="en-GB" dirty="0"/>
              <a:t>TD-Gammon</a:t>
            </a:r>
            <a:r>
              <a:rPr lang="en-GB" baseline="0" dirty="0"/>
              <a:t> architecture is some inspiration because it used NN to estimate Value function.</a:t>
            </a:r>
          </a:p>
          <a:p>
            <a:endParaRPr lang="en-GB" baseline="0" dirty="0"/>
          </a:p>
          <a:p>
            <a:r>
              <a:rPr lang="en-GB" baseline="0" dirty="0"/>
              <a:t>Authors use Experience Replay</a:t>
            </a:r>
          </a:p>
          <a:p>
            <a:endParaRPr lang="en-GB" baseline="0" dirty="0"/>
          </a:p>
          <a:p>
            <a:r>
              <a:rPr lang="en-GB" baseline="0" dirty="0"/>
              <a:t>Perform Q-learning updates to mini-batches in the inner loop of the algorithm.</a:t>
            </a:r>
          </a:p>
          <a:p>
            <a:endParaRPr lang="en-GB" baseline="0" dirty="0"/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41D8C-D68C-4D87-9D56-7F243B38E3D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321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Final cropping step only needed because authors use GPU implementation that requires square inputs.</a:t>
            </a:r>
          </a:p>
          <a:p>
            <a:endParaRPr lang="en-GB" dirty="0"/>
          </a:p>
          <a:p>
            <a:r>
              <a:rPr lang="en-GB" dirty="0"/>
              <a:t>Advantage is ability to compute Q-values for all possible actions for a state with only one forward pass through the network.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41D8C-D68C-4D87-9D56-7F243B38E3D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118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7 Games:  Beam Rider, Breakout, </a:t>
            </a:r>
            <a:r>
              <a:rPr lang="en-GB" dirty="0" err="1"/>
              <a:t>Enduro</a:t>
            </a:r>
            <a:r>
              <a:rPr lang="en-GB" dirty="0"/>
              <a:t>, Pong, Q*</a:t>
            </a:r>
            <a:r>
              <a:rPr lang="en-GB" dirty="0" err="1"/>
              <a:t>bert</a:t>
            </a:r>
            <a:r>
              <a:rPr lang="en-GB" dirty="0"/>
              <a:t>, Seaquest, Space Invaders</a:t>
            </a:r>
          </a:p>
          <a:p>
            <a:endParaRPr lang="en-GB" dirty="0"/>
          </a:p>
          <a:p>
            <a:r>
              <a:rPr lang="en-GB" dirty="0"/>
              <a:t>Positive rewards </a:t>
            </a:r>
            <a:r>
              <a:rPr lang="en-GB" dirty="0" err="1"/>
              <a:t>goto</a:t>
            </a:r>
            <a:r>
              <a:rPr lang="en-GB" dirty="0"/>
              <a:t> 1, negative rewards </a:t>
            </a:r>
            <a:r>
              <a:rPr lang="en-GB" dirty="0" err="1"/>
              <a:t>goto</a:t>
            </a:r>
            <a:r>
              <a:rPr lang="en-GB" dirty="0"/>
              <a:t> -1 &amp; zero rewards remain at zero. </a:t>
            </a:r>
          </a:p>
          <a:p>
            <a:r>
              <a:rPr lang="en-GB" dirty="0"/>
              <a:t>This limits the scale of the error derivatives making it easier to same learning rate hyperparameter across games.</a:t>
            </a:r>
          </a:p>
          <a:p>
            <a:r>
              <a:rPr lang="en-GB" dirty="0"/>
              <a:t>Note: this could limit agent performance since there is no differentiation between rewards of different magnitude.</a:t>
            </a:r>
          </a:p>
          <a:p>
            <a:endParaRPr lang="en-GB" dirty="0"/>
          </a:p>
          <a:p>
            <a:r>
              <a:rPr lang="en-GB" dirty="0"/>
              <a:t>Frame skipping technique, agent sees every kth frame with last action being repeated on frames it doesn’t see.</a:t>
            </a:r>
          </a:p>
          <a:p>
            <a:r>
              <a:rPr lang="en-GB" dirty="0"/>
              <a:t>Easier skip emulator forward than select action for each frame, this allows k times more games to be played.</a:t>
            </a:r>
          </a:p>
          <a:p>
            <a:r>
              <a:rPr lang="en-GB" dirty="0"/>
              <a:t>K=4 for games except for Space Invaders where k=3 (to make the lasers visible to the agent)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41D8C-D68C-4D87-9D56-7F243B38E3D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962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Since the evaluation metric (loss function) is the total reward collected the authors compute it over training.</a:t>
            </a:r>
          </a:p>
          <a:p>
            <a:r>
              <a:rPr lang="en-GB" dirty="0"/>
              <a:t>However it doesn’t give the impression of learning progress because the signal is noisy. (because small, weight changes result in large changes to the game states visited)</a:t>
            </a:r>
          </a:p>
          <a:p>
            <a:endParaRPr lang="en-GB" dirty="0"/>
          </a:p>
          <a:p>
            <a:r>
              <a:rPr lang="en-GB" dirty="0"/>
              <a:t>Q-Value is more stable metric (right), this is reward obtained from current state.</a:t>
            </a:r>
          </a:p>
          <a:p>
            <a:r>
              <a:rPr lang="en-GB" dirty="0"/>
              <a:t>The values for all 4 plots are averaged over a fixed set of states collected at the beginning training. The Q-Value is taken from each state by maximising over its actions.</a:t>
            </a:r>
          </a:p>
          <a:p>
            <a:endParaRPr lang="en-GB" dirty="0"/>
          </a:p>
          <a:p>
            <a:r>
              <a:rPr lang="en-GB" dirty="0"/>
              <a:t>The smooth improvement to predicted Q-value shows the method is able to train large neural networks using an RL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41D8C-D68C-4D87-9D56-7F243B38E3D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143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the learned methods we report average score obtained following an e-greed policy with e=0.05</a:t>
            </a:r>
          </a:p>
          <a:p>
            <a:r>
              <a:rPr lang="en-GB" dirty="0"/>
              <a:t>DQN is better despite no prior knowledge about the inputs/representations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NHEAT HERE</a:t>
            </a:r>
          </a:p>
          <a:p>
            <a:endParaRPr lang="en-GB" dirty="0"/>
          </a:p>
          <a:p>
            <a:r>
              <a:rPr lang="en-GB" dirty="0"/>
              <a:t>Better than human expert on Breakout, </a:t>
            </a:r>
            <a:r>
              <a:rPr lang="en-GB" dirty="0" err="1"/>
              <a:t>Enduro</a:t>
            </a:r>
            <a:r>
              <a:rPr lang="en-GB" dirty="0"/>
              <a:t>, Pong and close on Beam Rider</a:t>
            </a:r>
          </a:p>
          <a:p>
            <a:r>
              <a:rPr lang="en-GB" dirty="0"/>
              <a:t>Far from human performance on Q*</a:t>
            </a:r>
            <a:r>
              <a:rPr lang="en-GB" dirty="0" err="1"/>
              <a:t>bert</a:t>
            </a:r>
            <a:r>
              <a:rPr lang="en-GB" dirty="0"/>
              <a:t>, Seaquest and Space Invaders.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41D8C-D68C-4D87-9D56-7F243B38E3D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09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41D8C-D68C-4D87-9D56-7F243B38E3D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51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1F8F-1574-4414-99A2-D994ED7A2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84629-6A53-466E-B419-66E0E8583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51CA2-4534-48C7-9C6F-2B0AFCFD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170C7-865C-4528-A81C-477AF166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5E5CF-0FCF-4475-8C2F-C9436F8D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98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2DD5-5D92-4037-A5AD-F1CFF323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233F5-DB94-401C-9AF7-A401CA2E7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AB70A-65AB-4E57-AC26-DCEB8055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DCE0-62FC-439D-99A6-09A81E9D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55BC1-9786-4FAB-BE41-8C3FA301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68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EAD69-5C6D-4500-B27C-F6B775372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88AF4-6D68-4DE6-89E2-02AD045EE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D43A7-17C2-4FB7-85F9-A820F890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13F86-3071-445A-B783-D203777F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45A46-DF07-4AC7-A86B-EE7FB3BB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23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229E-4032-4ABD-A5E6-92F17DA6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26B7-C68E-4C6E-B835-9749F0BD6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43D9D-E094-4AFE-86C3-220C8F91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36AC7-BAB4-4126-A76D-9E21F407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AB1B6-96B9-4118-8D27-9535650F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6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2533-12DF-473A-BBB0-D144CDAC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E30C3-EDE9-47FA-A774-F8632C98E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2F410-0407-40EB-9185-4470B5CF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C6B83-3934-4C48-9EFA-49F3A99C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97B68-4A04-4758-A46E-8D2D8445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51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B191-BB77-4F9E-8173-F1841281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2F27-6AF2-4F0B-B188-9CC704273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879D1-0A4D-4E1A-B3AB-6D17F23FD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71DF7-168B-46DF-BA50-80EA0C84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CFF46-C1DB-486F-A306-78B5C90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87743-CD01-4B7C-A1AF-D010EA0B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78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6855-E60B-44DB-A0D0-125AC5A2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8A3F5-3D5E-4F07-BA4E-F79802109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7FF1D-85BB-48FF-9D99-739D744A0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341BA-A3A0-48D0-91F4-A53B1BB83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A5CB7-4347-45BC-9B16-DECDD4506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71E9D-DC6C-478C-80AC-7D265140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075DD-6B8A-4A74-82EC-863E96D6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18B39-EE78-4C34-AF35-4DB5ED72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30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95B6-CA94-45B4-A2DE-0A30B507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5D572-235F-4B78-BCBB-8B68DED0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F4CF0-6064-4844-BF96-0EE83290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B4C39-6572-4D00-84BD-B483A32C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45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B8839-5C57-4E0A-882B-D310407B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455B0-F8FB-4E0E-9DA3-7F674E1E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D9FBA-AEF1-415B-A2B3-FD3554E0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27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8B40-5DEF-43BD-A9D6-E1D05CCA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2852-1E4D-4EA5-A68B-8B5CD26BD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DB760-7FA9-48B3-83CD-BE2A38A22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10C89-FF52-48C7-BD9F-85F9A3A4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A06F2-7502-4F5E-B984-06F6EC9E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2CD31-2D2E-44BE-BC11-67F58EE8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52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7E33-862E-44E0-AFD4-C7A5E577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4C804-98F2-4053-A300-0B939396E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B716F-5BD9-4DBC-AAA3-2219525B8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564C7-F309-490E-A8AE-297535F1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D4F04-86CB-4303-944F-68965408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3F683-56AD-4F85-ACC8-E85A1350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62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chemeClr val="accent3">
                <a:lumMod val="0"/>
                <a:lumOff val="100000"/>
              </a:schemeClr>
            </a:gs>
            <a:gs pos="74000">
              <a:schemeClr val="bg1"/>
            </a:gs>
            <a:gs pos="100000">
              <a:schemeClr val="accent5">
                <a:lumMod val="60000"/>
                <a:lumOff val="40000"/>
              </a:schemeClr>
            </a:gs>
            <a:gs pos="0">
              <a:schemeClr val="accent2">
                <a:lumMod val="75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491E1-57C8-4171-B8CD-3EFC4D93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58F08-5796-429C-BCC8-E2B681FAF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1BB22-6D74-4676-8977-3208B975A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CD417-9FA5-4093-9E64-8EEA39F65FF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3DC54-DB0A-47F3-98C5-2F384C92D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DDB4A-668F-42EB-94A9-DDC304BEE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69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3A69-3BDD-4BB5-8ACD-03EFB3ADC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4447"/>
            <a:ext cx="9144000" cy="2387600"/>
          </a:xfrm>
        </p:spPr>
        <p:txBody>
          <a:bodyPr>
            <a:normAutofit/>
          </a:bodyPr>
          <a:lstStyle/>
          <a:p>
            <a:r>
              <a:rPr lang="en-GB" b="1" dirty="0"/>
              <a:t>Playing Atari with Deep Reinforcement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10378-5299-4368-9F86-798735D225FE}"/>
              </a:ext>
            </a:extLst>
          </p:cNvPr>
          <p:cNvSpPr txBox="1"/>
          <p:nvPr/>
        </p:nvSpPr>
        <p:spPr>
          <a:xfrm>
            <a:off x="258932" y="6128409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Presenter: Morgan Jones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1D2FC-4E28-4496-BF33-865EEF5B5511}"/>
              </a:ext>
            </a:extLst>
          </p:cNvPr>
          <p:cNvSpPr txBox="1"/>
          <p:nvPr/>
        </p:nvSpPr>
        <p:spPr>
          <a:xfrm>
            <a:off x="1315453" y="3737811"/>
            <a:ext cx="9352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Volodymyr </a:t>
            </a:r>
            <a:r>
              <a:rPr lang="en-GB" sz="2400" dirty="0" err="1"/>
              <a:t>Mnih</a:t>
            </a:r>
            <a:r>
              <a:rPr lang="en-GB" sz="2400" dirty="0"/>
              <a:t>, </a:t>
            </a:r>
            <a:r>
              <a:rPr lang="en-GB" sz="2400" dirty="0" err="1"/>
              <a:t>Koray</a:t>
            </a:r>
            <a:r>
              <a:rPr lang="en-GB" sz="2400" dirty="0"/>
              <a:t> </a:t>
            </a:r>
            <a:r>
              <a:rPr lang="en-GB" sz="2400" dirty="0" err="1"/>
              <a:t>Kavukcuoglu</a:t>
            </a:r>
            <a:r>
              <a:rPr lang="en-GB" sz="2400" dirty="0"/>
              <a:t>, David Silver, Alex Graves, </a:t>
            </a:r>
            <a:r>
              <a:rPr lang="en-GB" sz="2400" dirty="0" err="1"/>
              <a:t>Ioannis</a:t>
            </a:r>
            <a:r>
              <a:rPr lang="en-GB" sz="2400" dirty="0"/>
              <a:t> </a:t>
            </a:r>
            <a:r>
              <a:rPr lang="en-GB" sz="2400" dirty="0" err="1"/>
              <a:t>Antonoglou</a:t>
            </a:r>
            <a:r>
              <a:rPr lang="en-GB" sz="2400" dirty="0"/>
              <a:t>, </a:t>
            </a:r>
            <a:r>
              <a:rPr lang="en-GB" sz="2400" dirty="0" err="1"/>
              <a:t>Daan</a:t>
            </a:r>
            <a:r>
              <a:rPr lang="en-GB" sz="2400" dirty="0"/>
              <a:t> </a:t>
            </a:r>
            <a:r>
              <a:rPr lang="en-GB" sz="2400" dirty="0" err="1"/>
              <a:t>Wierstra</a:t>
            </a:r>
            <a:r>
              <a:rPr lang="en-GB" sz="2400" dirty="0"/>
              <a:t>, Martin </a:t>
            </a:r>
            <a:r>
              <a:rPr lang="en-GB" sz="2400" dirty="0" err="1"/>
              <a:t>Riedmiller</a:t>
            </a:r>
            <a:endParaRPr lang="en-GB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009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AB0D-56CB-453E-9B99-068794DC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983051" cy="819731"/>
          </a:xfrm>
        </p:spPr>
        <p:txBody>
          <a:bodyPr>
            <a:normAutofit fontScale="90000"/>
          </a:bodyPr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Experiments &amp; Results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6990C6-A05A-4F58-8281-D4165BF0E3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3" y="1843605"/>
            <a:ext cx="11630474" cy="35144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895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622F16-DA8F-4FF6-B7A1-55AB8BD5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37" y="509504"/>
            <a:ext cx="2707106" cy="934285"/>
          </a:xfrm>
        </p:spPr>
        <p:txBody>
          <a:bodyPr>
            <a:normAutofit/>
          </a:bodyPr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Summary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6E077-1492-45F7-BE20-7C94354A66EE}"/>
              </a:ext>
            </a:extLst>
          </p:cNvPr>
          <p:cNvSpPr txBox="1"/>
          <p:nvPr/>
        </p:nvSpPr>
        <p:spPr>
          <a:xfrm>
            <a:off x="1171074" y="1443789"/>
            <a:ext cx="6545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start of Deep Reinforcement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State-of-the-art at playing 6 Atari Games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591B93-EB69-494C-8DF0-47964B049512}"/>
              </a:ext>
            </a:extLst>
          </p:cNvPr>
          <p:cNvSpPr txBox="1">
            <a:spLocks/>
          </p:cNvSpPr>
          <p:nvPr/>
        </p:nvSpPr>
        <p:spPr>
          <a:xfrm>
            <a:off x="661736" y="2378074"/>
            <a:ext cx="3348789" cy="934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Resulting Work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352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299C-2733-4A9B-82F9-50F7DF9F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1518" cy="1325563"/>
          </a:xfrm>
        </p:spPr>
        <p:txBody>
          <a:bodyPr/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50CF5-B0F1-475B-9F38-82DF50000C67}"/>
              </a:ext>
            </a:extLst>
          </p:cNvPr>
          <p:cNvSpPr txBox="1"/>
          <p:nvPr/>
        </p:nvSpPr>
        <p:spPr>
          <a:xfrm>
            <a:off x="1275008" y="1690688"/>
            <a:ext cx="769727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RL Background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Atari 2600 Testbed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Action-Value Function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Deep Reinforcement Learning (DQN)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Experiments &amp; Results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Summary &amp; Resulting work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816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6EC60F-8D75-429B-917D-31E913CB65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696075" cy="3040554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Model for RL typically Markov Decision Process (MDP)</a:t>
                </a:r>
              </a:p>
              <a:p>
                <a:r>
                  <a:rPr lang="en-GB" dirty="0"/>
                  <a:t>Policy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maps states to actions</a:t>
                </a:r>
              </a:p>
              <a:p>
                <a:r>
                  <a:rPr lang="en-GB" dirty="0"/>
                  <a:t>State transitions return immediate rewards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Goal of RL is to either:</a:t>
                </a:r>
              </a:p>
              <a:p>
                <a:pPr lvl="1"/>
                <a:r>
                  <a:rPr lang="en-GB" dirty="0"/>
                  <a:t>Learn a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dirty="0"/>
                  <a:t> that maximises expected return</a:t>
                </a:r>
              </a:p>
              <a:p>
                <a:pPr lvl="1"/>
                <a:r>
                  <a:rPr lang="en-GB" dirty="0"/>
                  <a:t>Learn the optimal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or </a:t>
                </a:r>
                <a:r>
                  <a:rPr lang="en-GB" b="1" dirty="0"/>
                  <a:t>Action-Value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function for each state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6EC60F-8D75-429B-917D-31E913CB65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696075" cy="3040554"/>
              </a:xfrm>
              <a:blipFill>
                <a:blip r:embed="rId4"/>
                <a:stretch>
                  <a:fillRect l="-969" t="-3206" r="-2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../_images/rl_diagram_transparent_b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702" y="4731242"/>
            <a:ext cx="5429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DA8299C-2733-4A9B-82F9-50F7DF9F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37" y="365125"/>
            <a:ext cx="8883316" cy="1325563"/>
          </a:xfrm>
        </p:spPr>
        <p:txBody>
          <a:bodyPr>
            <a:normAutofit/>
          </a:bodyPr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Reinforcement Learning Problem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732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D497-BB34-448B-8B04-646327A2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852" y="780971"/>
            <a:ext cx="9877926" cy="789907"/>
          </a:xfrm>
        </p:spPr>
        <p:txBody>
          <a:bodyPr/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Atari 2600 in Arcade Learning Environment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96615" y="3946098"/>
            <a:ext cx="10058400" cy="2005888"/>
            <a:chOff x="1295400" y="4892581"/>
            <a:chExt cx="10058400" cy="20058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543"/>
            <a:stretch/>
          </p:blipFill>
          <p:spPr>
            <a:xfrm>
              <a:off x="1295400" y="4892581"/>
              <a:ext cx="10058400" cy="163655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887579" y="6529137"/>
              <a:ext cx="7170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Five Atari Games: Pong, Breakout, Space Invaders, Seaquest, Beam Rider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120060" y="2158323"/>
            <a:ext cx="84050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Challenging testbed for RL &amp; interesting set of tasks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High Dimensional Visual Input (210x160 RGB @ 60Hz)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i="1" dirty="0"/>
              <a:t>Note</a:t>
            </a:r>
            <a:r>
              <a:rPr lang="en-GB" sz="2400" dirty="0"/>
              <a:t>: Each state is sequence of actions &amp; observations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742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E07B-077D-4D70-A059-45265C1F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1" y="509505"/>
            <a:ext cx="3108157" cy="741780"/>
          </a:xfrm>
        </p:spPr>
        <p:txBody>
          <a:bodyPr/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Q-Network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82" y="1804620"/>
            <a:ext cx="9955014" cy="1676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79033" y="3158087"/>
                <a:ext cx="4741556" cy="724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GB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)≈</m:t>
                      </m:r>
                      <m:r>
                        <a:rPr lang="en-GB" sz="40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4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4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40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GB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033" y="3158087"/>
                <a:ext cx="4741556" cy="724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362518" y="897342"/>
            <a:ext cx="5550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Traditionally value iteration algorithms converge to optimal action-value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4498" y="3687562"/>
            <a:ext cx="4134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Use neural network function approximator instead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31894" y="1403686"/>
            <a:ext cx="1788695" cy="796931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126301" y="3612033"/>
            <a:ext cx="1012436" cy="270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BB1E18-F431-4D5C-A77D-B450A4023FBD}"/>
              </a:ext>
            </a:extLst>
          </p:cNvPr>
          <p:cNvSpPr txBox="1"/>
          <p:nvPr/>
        </p:nvSpPr>
        <p:spPr>
          <a:xfrm>
            <a:off x="8137802" y="5960658"/>
            <a:ext cx="4042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Model-free &amp; Off Policy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967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2431-4187-4788-9D6C-527E40F3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63" y="493463"/>
            <a:ext cx="6685547" cy="757822"/>
          </a:xfrm>
        </p:spPr>
        <p:txBody>
          <a:bodyPr/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DQN with Experience Replay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26" y="1407076"/>
            <a:ext cx="8590547" cy="4557399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F76A68-9D1D-4B90-B63F-47DD15B1C40E}"/>
                  </a:ext>
                </a:extLst>
              </p:cNvPr>
              <p:cNvSpPr txBox="1"/>
              <p:nvPr/>
            </p:nvSpPr>
            <p:spPr>
              <a:xfrm>
                <a:off x="6877319" y="5964475"/>
                <a:ext cx="50356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0" dirty="0"/>
                  <a:t>Agents experiences stored at each time step into dataset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F76A68-9D1D-4B90-B63F-47DD15B1C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319" y="5964475"/>
                <a:ext cx="5035639" cy="646331"/>
              </a:xfrm>
              <a:prstGeom prst="rect">
                <a:avLst/>
              </a:prstGeom>
              <a:blipFill>
                <a:blip r:embed="rId5"/>
                <a:stretch>
                  <a:fillRect l="-969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63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B3A7-6084-4FDE-B954-9EE3C1F6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094" y="506792"/>
            <a:ext cx="8562474" cy="1325563"/>
          </a:xfrm>
        </p:spPr>
        <p:txBody>
          <a:bodyPr/>
          <a:lstStyle/>
          <a:p>
            <a:r>
              <a:rPr lang="en-GB" dirty="0"/>
              <a:t>Pre-processing &amp; Model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0D7E1-ABEC-4FBC-84D6-327B354E9866}"/>
              </a:ext>
            </a:extLst>
          </p:cNvPr>
          <p:cNvSpPr txBox="1"/>
          <p:nvPr/>
        </p:nvSpPr>
        <p:spPr>
          <a:xfrm>
            <a:off x="6096000" y="2055184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Pre-Processing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RGB -&gt; Grey-Scale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210x160 is Down-Sampled to 110x84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84x84 cropped region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67CD22-3173-44BF-A8DF-31B78D9EDD93}"/>
                  </a:ext>
                </a:extLst>
              </p:cNvPr>
              <p:cNvSpPr/>
              <p:nvPr/>
            </p:nvSpPr>
            <p:spPr>
              <a:xfrm>
                <a:off x="770021" y="4017986"/>
                <a:ext cx="11181347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ea typeface="Cambria Math" panose="02040503050406030204" pitchFamily="18" charset="0"/>
                  </a:rPr>
                  <a:t>Function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stacks 4 processed histories for input to the Q-network (84 x 84 x 4)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 Hidden Layers: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2400" dirty="0"/>
                  <a:t>16 8x8 filters with stride 4 then </a:t>
                </a:r>
                <a:r>
                  <a:rPr lang="en-GB" sz="2400" dirty="0" err="1"/>
                  <a:t>ReLU</a:t>
                </a:r>
                <a:r>
                  <a:rPr lang="en-GB" sz="2400" dirty="0"/>
                  <a:t> activation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2400" dirty="0"/>
                  <a:t>32 4x4 filters with stride 2 the </a:t>
                </a:r>
                <a:r>
                  <a:rPr lang="en-GB" sz="2400" dirty="0" err="1"/>
                  <a:t>ReLU</a:t>
                </a:r>
                <a:r>
                  <a:rPr lang="en-GB" sz="2400" dirty="0"/>
                  <a:t> activation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2400" dirty="0"/>
                  <a:t>Fully connected layer with 256 rectifier units.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Fully-Connected linear layer outputs predicted Q-Values for each action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=[4,18]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67CD22-3173-44BF-A8DF-31B78D9ED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21" y="4017986"/>
                <a:ext cx="11181347" cy="2308324"/>
              </a:xfrm>
              <a:prstGeom prst="rect">
                <a:avLst/>
              </a:prstGeom>
              <a:blipFill>
                <a:blip r:embed="rId4"/>
                <a:stretch>
                  <a:fillRect l="-708" t="-2111" b="-50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7791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A1BA-CDD0-461B-8AEB-5C1BF1BE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317124" cy="806852"/>
          </a:xfrm>
        </p:spPr>
        <p:txBody>
          <a:bodyPr/>
          <a:lstStyle/>
          <a:p>
            <a:r>
              <a:rPr lang="en-GB" dirty="0"/>
              <a:t>Training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CC9D0-17DE-4854-8482-B2A959A5B8A4}"/>
              </a:ext>
            </a:extLst>
          </p:cNvPr>
          <p:cNvSpPr txBox="1"/>
          <p:nvPr/>
        </p:nvSpPr>
        <p:spPr>
          <a:xfrm>
            <a:off x="1197735" y="2009104"/>
            <a:ext cx="663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Same agent (architecture, algorithm, hyperparameters) on 7 Atari games but normalised rewards across all games [1,0,-1]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52F3F-528F-41ED-91F8-70144BDEF06C}"/>
              </a:ext>
            </a:extLst>
          </p:cNvPr>
          <p:cNvSpPr txBox="1"/>
          <p:nvPr/>
        </p:nvSpPr>
        <p:spPr>
          <a:xfrm>
            <a:off x="1596979" y="3116687"/>
            <a:ext cx="8963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Trained for a total 10 million frames with a replay memory of 1 million most recent frames. </a:t>
            </a:r>
          </a:p>
          <a:p>
            <a:r>
              <a:rPr lang="en-GB" dirty="0"/>
              <a:t>Training with minibatches of size 32. Using a greedy/exploitation policy during training. Learning rate annealed linearly from 1 to 0.1 over the first million frames.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B0BB1-67E2-485B-BA7A-E817FF08EC85}"/>
              </a:ext>
            </a:extLst>
          </p:cNvPr>
          <p:cNvSpPr txBox="1"/>
          <p:nvPr/>
        </p:nvSpPr>
        <p:spPr>
          <a:xfrm>
            <a:off x="2258096" y="4501269"/>
            <a:ext cx="767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Frame skipping technique, agent sees and acts every kth frame (k=4)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03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AB0D-56CB-453E-9B99-068794DC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983051" cy="819731"/>
          </a:xfrm>
        </p:spPr>
        <p:txBody>
          <a:bodyPr>
            <a:normAutofit fontScale="90000"/>
          </a:bodyPr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Experiments &amp;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9761B-1E55-4F13-8D6C-474C1B8B94C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88" y="4087143"/>
            <a:ext cx="9354555" cy="18536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794AE9-7B1F-4CB2-AF41-30D12854D8BC}"/>
              </a:ext>
            </a:extLst>
          </p:cNvPr>
          <p:cNvSpPr txBox="1"/>
          <p:nvPr/>
        </p:nvSpPr>
        <p:spPr>
          <a:xfrm>
            <a:off x="2364205" y="5940784"/>
            <a:ext cx="717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Visualisation of Q-Value change throughout game of Seaquest.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B33568-3168-442A-A5DA-C751A3E1D132}"/>
              </a:ext>
            </a:extLst>
          </p:cNvPr>
          <p:cNvGrpSpPr/>
          <p:nvPr/>
        </p:nvGrpSpPr>
        <p:grpSpPr>
          <a:xfrm>
            <a:off x="468690" y="1345277"/>
            <a:ext cx="5352560" cy="2278652"/>
            <a:chOff x="468690" y="1345277"/>
            <a:chExt cx="5352560" cy="22786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44219E-4E55-42AF-94A3-A869061D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90" y="1345277"/>
              <a:ext cx="5352560" cy="21345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ED4FD8-28DD-485B-AB3D-106051257773}"/>
                </a:ext>
              </a:extLst>
            </p:cNvPr>
            <p:cNvSpPr txBox="1"/>
            <p:nvPr/>
          </p:nvSpPr>
          <p:spPr>
            <a:xfrm>
              <a:off x="1116443" y="3254597"/>
              <a:ext cx="4426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Reward improvement over training (Noisy).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809805-1EA9-461E-84B8-62B0BE1F0A60}"/>
              </a:ext>
            </a:extLst>
          </p:cNvPr>
          <p:cNvGrpSpPr/>
          <p:nvPr/>
        </p:nvGrpSpPr>
        <p:grpSpPr>
          <a:xfrm>
            <a:off x="6370752" y="1184856"/>
            <a:ext cx="5198705" cy="2244144"/>
            <a:chOff x="6370752" y="1184856"/>
            <a:chExt cx="5198705" cy="224414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B2274E4-E057-4CCB-A79A-931D11C6F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752" y="1184856"/>
              <a:ext cx="5198705" cy="208074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377AAC-F736-4B74-B974-6CB79EB20063}"/>
                </a:ext>
              </a:extLst>
            </p:cNvPr>
            <p:cNvSpPr txBox="1"/>
            <p:nvPr/>
          </p:nvSpPr>
          <p:spPr>
            <a:xfrm>
              <a:off x="7076532" y="3059668"/>
              <a:ext cx="4203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Q-Value improvement over training.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796589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0</TotalTime>
  <Words>992</Words>
  <Application>Microsoft Office PowerPoint</Application>
  <PresentationFormat>Widescreen</PresentationFormat>
  <Paragraphs>113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Playing Atari with Deep Reinforcement Learning</vt:lpstr>
      <vt:lpstr>Overview</vt:lpstr>
      <vt:lpstr>The Reinforcement Learning Problem</vt:lpstr>
      <vt:lpstr>Atari 2600 in Arcade Learning Environment</vt:lpstr>
      <vt:lpstr>Q-Network</vt:lpstr>
      <vt:lpstr>DQN with Experience Replay</vt:lpstr>
      <vt:lpstr>Pre-processing &amp; Model Architecture</vt:lpstr>
      <vt:lpstr>Training</vt:lpstr>
      <vt:lpstr>Experiments &amp; Results</vt:lpstr>
      <vt:lpstr>Experiments &amp; Results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data-driven approach to referable diabetic retinopathy detection</dc:title>
  <dc:creator>Morgan Jones [mwj7]</dc:creator>
  <cp:lastModifiedBy>Morgan Jones [mwj7]</cp:lastModifiedBy>
  <cp:revision>320</cp:revision>
  <dcterms:created xsi:type="dcterms:W3CDTF">2020-02-12T11:20:01Z</dcterms:created>
  <dcterms:modified xsi:type="dcterms:W3CDTF">2020-03-22T10:57:04Z</dcterms:modified>
</cp:coreProperties>
</file>