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 autoAdjust="0"/>
    <p:restoredTop sz="94727"/>
  </p:normalViewPr>
  <p:slideViewPr>
    <p:cSldViewPr snapToGrid="0">
      <p:cViewPr varScale="1">
        <p:scale>
          <a:sx n="66" d="100"/>
          <a:sy n="66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A724B-906C-44CE-8B57-5E7A88BEB6F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B8BA3A-16EC-4DC1-AFF3-0BEA19538310}">
      <dgm:prSet/>
      <dgm:spPr/>
      <dgm:t>
        <a:bodyPr/>
        <a:lstStyle/>
        <a:p>
          <a:r>
            <a:rPr lang="en-AU"/>
            <a:t>Gathered global data and filtered down to South American countries</a:t>
          </a:r>
          <a:endParaRPr lang="en-US"/>
        </a:p>
      </dgm:t>
    </dgm:pt>
    <dgm:pt modelId="{8238D94A-AC0A-4F2F-BC8E-0CE435506758}" type="parTrans" cxnId="{A3D80159-DD88-4004-A18E-EBBA4508ED11}">
      <dgm:prSet/>
      <dgm:spPr/>
      <dgm:t>
        <a:bodyPr/>
        <a:lstStyle/>
        <a:p>
          <a:endParaRPr lang="en-US"/>
        </a:p>
      </dgm:t>
    </dgm:pt>
    <dgm:pt modelId="{5C4AF9D2-B64B-4D1B-94D5-22F7797F6B67}" type="sibTrans" cxnId="{A3D80159-DD88-4004-A18E-EBBA4508ED11}">
      <dgm:prSet/>
      <dgm:spPr/>
      <dgm:t>
        <a:bodyPr/>
        <a:lstStyle/>
        <a:p>
          <a:endParaRPr lang="en-US"/>
        </a:p>
      </dgm:t>
    </dgm:pt>
    <dgm:pt modelId="{AC5384FF-A2E5-4ED5-B8E0-D346BC7E052A}">
      <dgm:prSet/>
      <dgm:spPr/>
      <dgm:t>
        <a:bodyPr/>
        <a:lstStyle/>
        <a:p>
          <a:r>
            <a:rPr lang="en-AU"/>
            <a:t>Lack of data on the link between reforestation and biodiversity</a:t>
          </a:r>
          <a:endParaRPr lang="en-US"/>
        </a:p>
      </dgm:t>
    </dgm:pt>
    <dgm:pt modelId="{996BE01B-E408-4CFF-87D6-3632D1F92122}" type="parTrans" cxnId="{C02E5986-E9FB-43D4-BDFE-1652EA7C0BDA}">
      <dgm:prSet/>
      <dgm:spPr/>
      <dgm:t>
        <a:bodyPr/>
        <a:lstStyle/>
        <a:p>
          <a:endParaRPr lang="en-US"/>
        </a:p>
      </dgm:t>
    </dgm:pt>
    <dgm:pt modelId="{A6DA1E04-E65E-4F72-9134-64ABEF9CDA26}" type="sibTrans" cxnId="{C02E5986-E9FB-43D4-BDFE-1652EA7C0BDA}">
      <dgm:prSet/>
      <dgm:spPr/>
      <dgm:t>
        <a:bodyPr/>
        <a:lstStyle/>
        <a:p>
          <a:endParaRPr lang="en-US"/>
        </a:p>
      </dgm:t>
    </dgm:pt>
    <dgm:pt modelId="{AD4BD460-A142-4DF6-89B6-85BFAD94FF1F}">
      <dgm:prSet/>
      <dgm:spPr/>
      <dgm:t>
        <a:bodyPr/>
        <a:lstStyle/>
        <a:p>
          <a:r>
            <a:rPr lang="en-AU"/>
            <a:t>Limited and small datasets on deforestation</a:t>
          </a:r>
          <a:endParaRPr lang="en-US"/>
        </a:p>
      </dgm:t>
    </dgm:pt>
    <dgm:pt modelId="{54FC39D8-1F74-41B5-AEFD-F888925F9807}" type="parTrans" cxnId="{64837613-5B67-45F4-A176-D044EE0461DC}">
      <dgm:prSet/>
      <dgm:spPr/>
      <dgm:t>
        <a:bodyPr/>
        <a:lstStyle/>
        <a:p>
          <a:endParaRPr lang="en-US"/>
        </a:p>
      </dgm:t>
    </dgm:pt>
    <dgm:pt modelId="{4C688C98-E628-441F-817A-94CB0E57542D}" type="sibTrans" cxnId="{64837613-5B67-45F4-A176-D044EE0461DC}">
      <dgm:prSet/>
      <dgm:spPr/>
      <dgm:t>
        <a:bodyPr/>
        <a:lstStyle/>
        <a:p>
          <a:endParaRPr lang="en-US"/>
        </a:p>
      </dgm:t>
    </dgm:pt>
    <dgm:pt modelId="{F4B1A514-03CB-473E-81D8-44EB18AEDB02}">
      <dgm:prSet/>
      <dgm:spPr/>
      <dgm:t>
        <a:bodyPr/>
        <a:lstStyle/>
        <a:p>
          <a:r>
            <a:rPr lang="en-AU"/>
            <a:t>Increase in size in forest area in North American, Australia/Oceania</a:t>
          </a:r>
          <a:endParaRPr lang="en-US"/>
        </a:p>
      </dgm:t>
    </dgm:pt>
    <dgm:pt modelId="{66E3F61B-33D8-436C-A9D0-53BC76F719A2}" type="parTrans" cxnId="{F509FE8B-6C85-4255-A556-721F9A9A50B4}">
      <dgm:prSet/>
      <dgm:spPr/>
      <dgm:t>
        <a:bodyPr/>
        <a:lstStyle/>
        <a:p>
          <a:endParaRPr lang="en-US"/>
        </a:p>
      </dgm:t>
    </dgm:pt>
    <dgm:pt modelId="{999AB5B8-8C2A-430F-8395-96A4A9A6E35E}" type="sibTrans" cxnId="{F509FE8B-6C85-4255-A556-721F9A9A50B4}">
      <dgm:prSet/>
      <dgm:spPr/>
      <dgm:t>
        <a:bodyPr/>
        <a:lstStyle/>
        <a:p>
          <a:endParaRPr lang="en-US"/>
        </a:p>
      </dgm:t>
    </dgm:pt>
    <dgm:pt modelId="{FF8E4819-E8C8-4CD0-8664-B76345E0F3BC}">
      <dgm:prSet/>
      <dgm:spPr/>
      <dgm:t>
        <a:bodyPr/>
        <a:lstStyle/>
        <a:p>
          <a:r>
            <a:rPr lang="en-AU"/>
            <a:t>Marked difference in deforestation rates in Brazil compared to other South American countries</a:t>
          </a:r>
          <a:endParaRPr lang="en-US"/>
        </a:p>
      </dgm:t>
    </dgm:pt>
    <dgm:pt modelId="{77D98708-CBD3-4DF1-B9FD-7680ADEBFD01}" type="parTrans" cxnId="{99298B17-2585-42D1-8C4C-8DA7E56083D7}">
      <dgm:prSet/>
      <dgm:spPr/>
      <dgm:t>
        <a:bodyPr/>
        <a:lstStyle/>
        <a:p>
          <a:endParaRPr lang="en-US"/>
        </a:p>
      </dgm:t>
    </dgm:pt>
    <dgm:pt modelId="{8610FAB6-9614-4243-B895-2C863E5EA8DC}" type="sibTrans" cxnId="{99298B17-2585-42D1-8C4C-8DA7E56083D7}">
      <dgm:prSet/>
      <dgm:spPr/>
      <dgm:t>
        <a:bodyPr/>
        <a:lstStyle/>
        <a:p>
          <a:endParaRPr lang="en-US"/>
        </a:p>
      </dgm:t>
    </dgm:pt>
    <dgm:pt modelId="{7955224F-6E4B-9548-8D4B-53AAF4C9AEAF}" type="pres">
      <dgm:prSet presAssocID="{63CA724B-906C-44CE-8B57-5E7A88BEB6F6}" presName="diagram" presStyleCnt="0">
        <dgm:presLayoutVars>
          <dgm:dir/>
          <dgm:resizeHandles val="exact"/>
        </dgm:presLayoutVars>
      </dgm:prSet>
      <dgm:spPr/>
    </dgm:pt>
    <dgm:pt modelId="{EE7BC0BE-CA47-3540-9B8D-89D9D8A39534}" type="pres">
      <dgm:prSet presAssocID="{E7B8BA3A-16EC-4DC1-AFF3-0BEA19538310}" presName="node" presStyleLbl="node1" presStyleIdx="0" presStyleCnt="5">
        <dgm:presLayoutVars>
          <dgm:bulletEnabled val="1"/>
        </dgm:presLayoutVars>
      </dgm:prSet>
      <dgm:spPr/>
    </dgm:pt>
    <dgm:pt modelId="{9A6C753E-5442-664C-A032-6CA0A4298740}" type="pres">
      <dgm:prSet presAssocID="{5C4AF9D2-B64B-4D1B-94D5-22F7797F6B67}" presName="sibTrans" presStyleCnt="0"/>
      <dgm:spPr/>
    </dgm:pt>
    <dgm:pt modelId="{7CC52126-8093-2045-9935-DCB3E52AF6C7}" type="pres">
      <dgm:prSet presAssocID="{AC5384FF-A2E5-4ED5-B8E0-D346BC7E052A}" presName="node" presStyleLbl="node1" presStyleIdx="1" presStyleCnt="5">
        <dgm:presLayoutVars>
          <dgm:bulletEnabled val="1"/>
        </dgm:presLayoutVars>
      </dgm:prSet>
      <dgm:spPr/>
    </dgm:pt>
    <dgm:pt modelId="{E9C836E8-84C9-AC48-A671-6F67151439AA}" type="pres">
      <dgm:prSet presAssocID="{A6DA1E04-E65E-4F72-9134-64ABEF9CDA26}" presName="sibTrans" presStyleCnt="0"/>
      <dgm:spPr/>
    </dgm:pt>
    <dgm:pt modelId="{25A56BBC-7DAB-9248-8D8E-E6710E33BF70}" type="pres">
      <dgm:prSet presAssocID="{AD4BD460-A142-4DF6-89B6-85BFAD94FF1F}" presName="node" presStyleLbl="node1" presStyleIdx="2" presStyleCnt="5">
        <dgm:presLayoutVars>
          <dgm:bulletEnabled val="1"/>
        </dgm:presLayoutVars>
      </dgm:prSet>
      <dgm:spPr/>
    </dgm:pt>
    <dgm:pt modelId="{71936582-78C2-144E-8F41-ED5B1B7C5EDD}" type="pres">
      <dgm:prSet presAssocID="{4C688C98-E628-441F-817A-94CB0E57542D}" presName="sibTrans" presStyleCnt="0"/>
      <dgm:spPr/>
    </dgm:pt>
    <dgm:pt modelId="{247A446F-E2C3-9746-A0BE-68D3BCAA5990}" type="pres">
      <dgm:prSet presAssocID="{F4B1A514-03CB-473E-81D8-44EB18AEDB02}" presName="node" presStyleLbl="node1" presStyleIdx="3" presStyleCnt="5">
        <dgm:presLayoutVars>
          <dgm:bulletEnabled val="1"/>
        </dgm:presLayoutVars>
      </dgm:prSet>
      <dgm:spPr/>
    </dgm:pt>
    <dgm:pt modelId="{236452C3-EF03-004F-9482-B16618F9C390}" type="pres">
      <dgm:prSet presAssocID="{999AB5B8-8C2A-430F-8395-96A4A9A6E35E}" presName="sibTrans" presStyleCnt="0"/>
      <dgm:spPr/>
    </dgm:pt>
    <dgm:pt modelId="{D6B2F995-AA5A-5E48-9041-F33B63541D2B}" type="pres">
      <dgm:prSet presAssocID="{FF8E4819-E8C8-4CD0-8664-B76345E0F3BC}" presName="node" presStyleLbl="node1" presStyleIdx="4" presStyleCnt="5">
        <dgm:presLayoutVars>
          <dgm:bulletEnabled val="1"/>
        </dgm:presLayoutVars>
      </dgm:prSet>
      <dgm:spPr/>
    </dgm:pt>
  </dgm:ptLst>
  <dgm:cxnLst>
    <dgm:cxn modelId="{64837613-5B67-45F4-A176-D044EE0461DC}" srcId="{63CA724B-906C-44CE-8B57-5E7A88BEB6F6}" destId="{AD4BD460-A142-4DF6-89B6-85BFAD94FF1F}" srcOrd="2" destOrd="0" parTransId="{54FC39D8-1F74-41B5-AEFD-F888925F9807}" sibTransId="{4C688C98-E628-441F-817A-94CB0E57542D}"/>
    <dgm:cxn modelId="{99298B17-2585-42D1-8C4C-8DA7E56083D7}" srcId="{63CA724B-906C-44CE-8B57-5E7A88BEB6F6}" destId="{FF8E4819-E8C8-4CD0-8664-B76345E0F3BC}" srcOrd="4" destOrd="0" parTransId="{77D98708-CBD3-4DF1-B9FD-7680ADEBFD01}" sibTransId="{8610FAB6-9614-4243-B895-2C863E5EA8DC}"/>
    <dgm:cxn modelId="{55C51844-FAFF-A346-8A21-BC95CAD3D781}" type="presOf" srcId="{F4B1A514-03CB-473E-81D8-44EB18AEDB02}" destId="{247A446F-E2C3-9746-A0BE-68D3BCAA5990}" srcOrd="0" destOrd="0" presId="urn:microsoft.com/office/officeart/2005/8/layout/default"/>
    <dgm:cxn modelId="{A3D80159-DD88-4004-A18E-EBBA4508ED11}" srcId="{63CA724B-906C-44CE-8B57-5E7A88BEB6F6}" destId="{E7B8BA3A-16EC-4DC1-AFF3-0BEA19538310}" srcOrd="0" destOrd="0" parTransId="{8238D94A-AC0A-4F2F-BC8E-0CE435506758}" sibTransId="{5C4AF9D2-B64B-4D1B-94D5-22F7797F6B67}"/>
    <dgm:cxn modelId="{1B265569-ECC6-6543-A288-D205EFEEAAEE}" type="presOf" srcId="{FF8E4819-E8C8-4CD0-8664-B76345E0F3BC}" destId="{D6B2F995-AA5A-5E48-9041-F33B63541D2B}" srcOrd="0" destOrd="0" presId="urn:microsoft.com/office/officeart/2005/8/layout/default"/>
    <dgm:cxn modelId="{C02E5986-E9FB-43D4-BDFE-1652EA7C0BDA}" srcId="{63CA724B-906C-44CE-8B57-5E7A88BEB6F6}" destId="{AC5384FF-A2E5-4ED5-B8E0-D346BC7E052A}" srcOrd="1" destOrd="0" parTransId="{996BE01B-E408-4CFF-87D6-3632D1F92122}" sibTransId="{A6DA1E04-E65E-4F72-9134-64ABEF9CDA26}"/>
    <dgm:cxn modelId="{F509FE8B-6C85-4255-A556-721F9A9A50B4}" srcId="{63CA724B-906C-44CE-8B57-5E7A88BEB6F6}" destId="{F4B1A514-03CB-473E-81D8-44EB18AEDB02}" srcOrd="3" destOrd="0" parTransId="{66E3F61B-33D8-436C-A9D0-53BC76F719A2}" sibTransId="{999AB5B8-8C2A-430F-8395-96A4A9A6E35E}"/>
    <dgm:cxn modelId="{99EFBC9D-7006-3843-B8AC-735EC90134B1}" type="presOf" srcId="{AC5384FF-A2E5-4ED5-B8E0-D346BC7E052A}" destId="{7CC52126-8093-2045-9935-DCB3E52AF6C7}" srcOrd="0" destOrd="0" presId="urn:microsoft.com/office/officeart/2005/8/layout/default"/>
    <dgm:cxn modelId="{510A0CAC-A99A-0547-A22E-DCDA01785C52}" type="presOf" srcId="{AD4BD460-A142-4DF6-89B6-85BFAD94FF1F}" destId="{25A56BBC-7DAB-9248-8D8E-E6710E33BF70}" srcOrd="0" destOrd="0" presId="urn:microsoft.com/office/officeart/2005/8/layout/default"/>
    <dgm:cxn modelId="{AC07ECB4-7575-9E47-9CF2-0DCC66B0DA1A}" type="presOf" srcId="{63CA724B-906C-44CE-8B57-5E7A88BEB6F6}" destId="{7955224F-6E4B-9548-8D4B-53AAF4C9AEAF}" srcOrd="0" destOrd="0" presId="urn:microsoft.com/office/officeart/2005/8/layout/default"/>
    <dgm:cxn modelId="{10D125D6-63D9-0E4D-AB53-F0487BAD2C97}" type="presOf" srcId="{E7B8BA3A-16EC-4DC1-AFF3-0BEA19538310}" destId="{EE7BC0BE-CA47-3540-9B8D-89D9D8A39534}" srcOrd="0" destOrd="0" presId="urn:microsoft.com/office/officeart/2005/8/layout/default"/>
    <dgm:cxn modelId="{C45B36EC-7446-6642-AC9D-03EC5D431E57}" type="presParOf" srcId="{7955224F-6E4B-9548-8D4B-53AAF4C9AEAF}" destId="{EE7BC0BE-CA47-3540-9B8D-89D9D8A39534}" srcOrd="0" destOrd="0" presId="urn:microsoft.com/office/officeart/2005/8/layout/default"/>
    <dgm:cxn modelId="{90AE11E9-20C6-4940-9107-AF5EF2184A78}" type="presParOf" srcId="{7955224F-6E4B-9548-8D4B-53AAF4C9AEAF}" destId="{9A6C753E-5442-664C-A032-6CA0A4298740}" srcOrd="1" destOrd="0" presId="urn:microsoft.com/office/officeart/2005/8/layout/default"/>
    <dgm:cxn modelId="{6C21C118-7A2B-5E46-B941-D66B96AF2DD6}" type="presParOf" srcId="{7955224F-6E4B-9548-8D4B-53AAF4C9AEAF}" destId="{7CC52126-8093-2045-9935-DCB3E52AF6C7}" srcOrd="2" destOrd="0" presId="urn:microsoft.com/office/officeart/2005/8/layout/default"/>
    <dgm:cxn modelId="{1AE99F44-F7B3-0B40-93B6-7E33CF0A5CEA}" type="presParOf" srcId="{7955224F-6E4B-9548-8D4B-53AAF4C9AEAF}" destId="{E9C836E8-84C9-AC48-A671-6F67151439AA}" srcOrd="3" destOrd="0" presId="urn:microsoft.com/office/officeart/2005/8/layout/default"/>
    <dgm:cxn modelId="{9B0EF9D9-D104-A243-BB8B-D54DD2412BB3}" type="presParOf" srcId="{7955224F-6E4B-9548-8D4B-53AAF4C9AEAF}" destId="{25A56BBC-7DAB-9248-8D8E-E6710E33BF70}" srcOrd="4" destOrd="0" presId="urn:microsoft.com/office/officeart/2005/8/layout/default"/>
    <dgm:cxn modelId="{7D80AD38-8817-BC47-B356-E3717DCD608D}" type="presParOf" srcId="{7955224F-6E4B-9548-8D4B-53AAF4C9AEAF}" destId="{71936582-78C2-144E-8F41-ED5B1B7C5EDD}" srcOrd="5" destOrd="0" presId="urn:microsoft.com/office/officeart/2005/8/layout/default"/>
    <dgm:cxn modelId="{07013AAC-018A-DF49-B70A-B6ABF8487FA7}" type="presParOf" srcId="{7955224F-6E4B-9548-8D4B-53AAF4C9AEAF}" destId="{247A446F-E2C3-9746-A0BE-68D3BCAA5990}" srcOrd="6" destOrd="0" presId="urn:microsoft.com/office/officeart/2005/8/layout/default"/>
    <dgm:cxn modelId="{78BDFB60-5FD1-9C41-B0E4-B26340B9CD4D}" type="presParOf" srcId="{7955224F-6E4B-9548-8D4B-53AAF4C9AEAF}" destId="{236452C3-EF03-004F-9482-B16618F9C390}" srcOrd="7" destOrd="0" presId="urn:microsoft.com/office/officeart/2005/8/layout/default"/>
    <dgm:cxn modelId="{A7F70ACF-CE5A-9A4C-AAC7-2D05CA5A4E19}" type="presParOf" srcId="{7955224F-6E4B-9548-8D4B-53AAF4C9AEAF}" destId="{D6B2F995-AA5A-5E48-9041-F33B63541D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B6D11-339D-477C-8818-FCA2127E22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D9E648-6AA3-48C5-99DC-9296A4E04D56}">
      <dgm:prSet/>
      <dgm:spPr/>
      <dgm:t>
        <a:bodyPr/>
        <a:lstStyle/>
        <a:p>
          <a:r>
            <a:rPr lang="en-AU"/>
            <a:t>Global deforestation/Reforestation</a:t>
          </a:r>
          <a:endParaRPr lang="en-US"/>
        </a:p>
      </dgm:t>
    </dgm:pt>
    <dgm:pt modelId="{0D2649B7-4BE0-4067-B9A9-C1391816FC4B}" type="parTrans" cxnId="{A8E825E8-4A29-43C1-B350-6259170AE7BB}">
      <dgm:prSet/>
      <dgm:spPr/>
      <dgm:t>
        <a:bodyPr/>
        <a:lstStyle/>
        <a:p>
          <a:endParaRPr lang="en-US"/>
        </a:p>
      </dgm:t>
    </dgm:pt>
    <dgm:pt modelId="{6E8EBF35-EC6D-44D4-BE79-111FC987138A}" type="sibTrans" cxnId="{A8E825E8-4A29-43C1-B350-6259170AE7BB}">
      <dgm:prSet/>
      <dgm:spPr/>
      <dgm:t>
        <a:bodyPr/>
        <a:lstStyle/>
        <a:p>
          <a:endParaRPr lang="en-US"/>
        </a:p>
      </dgm:t>
    </dgm:pt>
    <dgm:pt modelId="{28A21370-52D8-4375-995D-FB2CB9D8E380}">
      <dgm:prSet/>
      <dgm:spPr/>
      <dgm:t>
        <a:bodyPr/>
        <a:lstStyle/>
        <a:p>
          <a:r>
            <a:rPr lang="en-AU"/>
            <a:t>Filtered down to rates of deforestation/reforestation in South American countries</a:t>
          </a:r>
          <a:endParaRPr lang="en-US"/>
        </a:p>
      </dgm:t>
    </dgm:pt>
    <dgm:pt modelId="{42D8E762-5AEC-43F6-9C70-90D58B4F21DD}" type="parTrans" cxnId="{778926B9-3E13-4EBF-891B-6B4B8C3D6F90}">
      <dgm:prSet/>
      <dgm:spPr/>
      <dgm:t>
        <a:bodyPr/>
        <a:lstStyle/>
        <a:p>
          <a:endParaRPr lang="en-US"/>
        </a:p>
      </dgm:t>
    </dgm:pt>
    <dgm:pt modelId="{89E12833-A353-463D-A23A-F2F6DBC042F2}" type="sibTrans" cxnId="{778926B9-3E13-4EBF-891B-6B4B8C3D6F90}">
      <dgm:prSet/>
      <dgm:spPr/>
      <dgm:t>
        <a:bodyPr/>
        <a:lstStyle/>
        <a:p>
          <a:endParaRPr lang="en-US"/>
        </a:p>
      </dgm:t>
    </dgm:pt>
    <dgm:pt modelId="{96687ABA-1B3D-4263-AE50-CE2A6C144051}">
      <dgm:prSet/>
      <dgm:spPr/>
      <dgm:t>
        <a:bodyPr/>
        <a:lstStyle/>
        <a:p>
          <a:r>
            <a:rPr lang="en-AU"/>
            <a:t>Focus on Brazil’s rates of deforestation/reforestation</a:t>
          </a:r>
          <a:endParaRPr lang="en-US"/>
        </a:p>
      </dgm:t>
    </dgm:pt>
    <dgm:pt modelId="{123A183E-C178-4CEC-97D2-76980DDDA897}" type="parTrans" cxnId="{26D3CB93-7DDE-4075-8841-F026465EAC3F}">
      <dgm:prSet/>
      <dgm:spPr/>
      <dgm:t>
        <a:bodyPr/>
        <a:lstStyle/>
        <a:p>
          <a:endParaRPr lang="en-US"/>
        </a:p>
      </dgm:t>
    </dgm:pt>
    <dgm:pt modelId="{32F4A56C-4834-4228-AFE1-0C10134EEDB9}" type="sibTrans" cxnId="{26D3CB93-7DDE-4075-8841-F026465EAC3F}">
      <dgm:prSet/>
      <dgm:spPr/>
      <dgm:t>
        <a:bodyPr/>
        <a:lstStyle/>
        <a:p>
          <a:endParaRPr lang="en-US"/>
        </a:p>
      </dgm:t>
    </dgm:pt>
    <dgm:pt modelId="{82A26561-D371-4574-9095-7935FDF99FAF}">
      <dgm:prSet/>
      <dgm:spPr/>
      <dgm:t>
        <a:bodyPr/>
        <a:lstStyle/>
        <a:p>
          <a:r>
            <a:rPr lang="en-AU"/>
            <a:t>Explore drivers of deforestation</a:t>
          </a:r>
          <a:endParaRPr lang="en-US"/>
        </a:p>
      </dgm:t>
    </dgm:pt>
    <dgm:pt modelId="{6F00E616-CE97-4046-BCB4-6EE8987209F8}" type="parTrans" cxnId="{7793D45A-5FEA-48F3-855B-DA93B1E0E3B4}">
      <dgm:prSet/>
      <dgm:spPr/>
      <dgm:t>
        <a:bodyPr/>
        <a:lstStyle/>
        <a:p>
          <a:endParaRPr lang="en-US"/>
        </a:p>
      </dgm:t>
    </dgm:pt>
    <dgm:pt modelId="{459A5586-580C-418D-B5B8-82818B3439FE}" type="sibTrans" cxnId="{7793D45A-5FEA-48F3-855B-DA93B1E0E3B4}">
      <dgm:prSet/>
      <dgm:spPr/>
      <dgm:t>
        <a:bodyPr/>
        <a:lstStyle/>
        <a:p>
          <a:endParaRPr lang="en-US"/>
        </a:p>
      </dgm:t>
    </dgm:pt>
    <dgm:pt modelId="{84B07C31-B5C4-AE44-B73A-9E1C8BB3E33D}" type="pres">
      <dgm:prSet presAssocID="{2D7B6D11-339D-477C-8818-FCA2127E22E3}" presName="linear" presStyleCnt="0">
        <dgm:presLayoutVars>
          <dgm:animLvl val="lvl"/>
          <dgm:resizeHandles val="exact"/>
        </dgm:presLayoutVars>
      </dgm:prSet>
      <dgm:spPr/>
    </dgm:pt>
    <dgm:pt modelId="{33488A84-3F27-C047-BFCA-F7363E49DF0A}" type="pres">
      <dgm:prSet presAssocID="{EED9E648-6AA3-48C5-99DC-9296A4E04D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4F00D6-8BBD-5B43-90E6-5244989F1B9B}" type="pres">
      <dgm:prSet presAssocID="{6E8EBF35-EC6D-44D4-BE79-111FC987138A}" presName="spacer" presStyleCnt="0"/>
      <dgm:spPr/>
    </dgm:pt>
    <dgm:pt modelId="{EC93DCDE-32D3-D945-943D-EED57FCC212B}" type="pres">
      <dgm:prSet presAssocID="{28A21370-52D8-4375-995D-FB2CB9D8E3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0FB850-57F0-D941-9E28-1FCA0A47B97F}" type="pres">
      <dgm:prSet presAssocID="{89E12833-A353-463D-A23A-F2F6DBC042F2}" presName="spacer" presStyleCnt="0"/>
      <dgm:spPr/>
    </dgm:pt>
    <dgm:pt modelId="{7615A13B-E0A9-0B46-BECE-90FAD06237DE}" type="pres">
      <dgm:prSet presAssocID="{96687ABA-1B3D-4263-AE50-CE2A6C1440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C7CECE-C30C-334E-BE21-E41B9DDDC419}" type="pres">
      <dgm:prSet presAssocID="{32F4A56C-4834-4228-AFE1-0C10134EEDB9}" presName="spacer" presStyleCnt="0"/>
      <dgm:spPr/>
    </dgm:pt>
    <dgm:pt modelId="{3EA4C68A-C37F-5343-A78C-00640F8CB202}" type="pres">
      <dgm:prSet presAssocID="{82A26561-D371-4574-9095-7935FDF99F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A37D04-6487-A241-92C4-E4C1E6B44631}" type="presOf" srcId="{2D7B6D11-339D-477C-8818-FCA2127E22E3}" destId="{84B07C31-B5C4-AE44-B73A-9E1C8BB3E33D}" srcOrd="0" destOrd="0" presId="urn:microsoft.com/office/officeart/2005/8/layout/vList2"/>
    <dgm:cxn modelId="{3EC89B19-BD81-7343-8414-3FE27F04705B}" type="presOf" srcId="{EED9E648-6AA3-48C5-99DC-9296A4E04D56}" destId="{33488A84-3F27-C047-BFCA-F7363E49DF0A}" srcOrd="0" destOrd="0" presId="urn:microsoft.com/office/officeart/2005/8/layout/vList2"/>
    <dgm:cxn modelId="{7793D45A-5FEA-48F3-855B-DA93B1E0E3B4}" srcId="{2D7B6D11-339D-477C-8818-FCA2127E22E3}" destId="{82A26561-D371-4574-9095-7935FDF99FAF}" srcOrd="3" destOrd="0" parTransId="{6F00E616-CE97-4046-BCB4-6EE8987209F8}" sibTransId="{459A5586-580C-418D-B5B8-82818B3439FE}"/>
    <dgm:cxn modelId="{8078525B-5BC0-D84B-8FD5-6EC105D2F238}" type="presOf" srcId="{96687ABA-1B3D-4263-AE50-CE2A6C144051}" destId="{7615A13B-E0A9-0B46-BECE-90FAD06237DE}" srcOrd="0" destOrd="0" presId="urn:microsoft.com/office/officeart/2005/8/layout/vList2"/>
    <dgm:cxn modelId="{4C4F6360-D024-0A40-8FF8-F2F92283C538}" type="presOf" srcId="{28A21370-52D8-4375-995D-FB2CB9D8E380}" destId="{EC93DCDE-32D3-D945-943D-EED57FCC212B}" srcOrd="0" destOrd="0" presId="urn:microsoft.com/office/officeart/2005/8/layout/vList2"/>
    <dgm:cxn modelId="{26D3CB93-7DDE-4075-8841-F026465EAC3F}" srcId="{2D7B6D11-339D-477C-8818-FCA2127E22E3}" destId="{96687ABA-1B3D-4263-AE50-CE2A6C144051}" srcOrd="2" destOrd="0" parTransId="{123A183E-C178-4CEC-97D2-76980DDDA897}" sibTransId="{32F4A56C-4834-4228-AFE1-0C10134EEDB9}"/>
    <dgm:cxn modelId="{778926B9-3E13-4EBF-891B-6B4B8C3D6F90}" srcId="{2D7B6D11-339D-477C-8818-FCA2127E22E3}" destId="{28A21370-52D8-4375-995D-FB2CB9D8E380}" srcOrd="1" destOrd="0" parTransId="{42D8E762-5AEC-43F6-9C70-90D58B4F21DD}" sibTransId="{89E12833-A353-463D-A23A-F2F6DBC042F2}"/>
    <dgm:cxn modelId="{A8E825E8-4A29-43C1-B350-6259170AE7BB}" srcId="{2D7B6D11-339D-477C-8818-FCA2127E22E3}" destId="{EED9E648-6AA3-48C5-99DC-9296A4E04D56}" srcOrd="0" destOrd="0" parTransId="{0D2649B7-4BE0-4067-B9A9-C1391816FC4B}" sibTransId="{6E8EBF35-EC6D-44D4-BE79-111FC987138A}"/>
    <dgm:cxn modelId="{48FC8DF2-21BB-E14C-B99E-4650C9A2AF65}" type="presOf" srcId="{82A26561-D371-4574-9095-7935FDF99FAF}" destId="{3EA4C68A-C37F-5343-A78C-00640F8CB202}" srcOrd="0" destOrd="0" presId="urn:microsoft.com/office/officeart/2005/8/layout/vList2"/>
    <dgm:cxn modelId="{DD7A5AF9-9C97-0F44-A5BF-630F641DCC7F}" type="presParOf" srcId="{84B07C31-B5C4-AE44-B73A-9E1C8BB3E33D}" destId="{33488A84-3F27-C047-BFCA-F7363E49DF0A}" srcOrd="0" destOrd="0" presId="urn:microsoft.com/office/officeart/2005/8/layout/vList2"/>
    <dgm:cxn modelId="{E6B7A81A-6907-6447-8982-6CFEF707479D}" type="presParOf" srcId="{84B07C31-B5C4-AE44-B73A-9E1C8BB3E33D}" destId="{D94F00D6-8BBD-5B43-90E6-5244989F1B9B}" srcOrd="1" destOrd="0" presId="urn:microsoft.com/office/officeart/2005/8/layout/vList2"/>
    <dgm:cxn modelId="{B38A673C-18A1-0042-8E24-B9DDFE007596}" type="presParOf" srcId="{84B07C31-B5C4-AE44-B73A-9E1C8BB3E33D}" destId="{EC93DCDE-32D3-D945-943D-EED57FCC212B}" srcOrd="2" destOrd="0" presId="urn:microsoft.com/office/officeart/2005/8/layout/vList2"/>
    <dgm:cxn modelId="{27E770E7-6457-8845-8DA4-1B3B37F097A9}" type="presParOf" srcId="{84B07C31-B5C4-AE44-B73A-9E1C8BB3E33D}" destId="{3D0FB850-57F0-D941-9E28-1FCA0A47B97F}" srcOrd="3" destOrd="0" presId="urn:microsoft.com/office/officeart/2005/8/layout/vList2"/>
    <dgm:cxn modelId="{BFBC82BB-0B42-8D4A-B986-BB9081CEFF57}" type="presParOf" srcId="{84B07C31-B5C4-AE44-B73A-9E1C8BB3E33D}" destId="{7615A13B-E0A9-0B46-BECE-90FAD06237DE}" srcOrd="4" destOrd="0" presId="urn:microsoft.com/office/officeart/2005/8/layout/vList2"/>
    <dgm:cxn modelId="{43DED016-0B89-8444-960C-060687CB174B}" type="presParOf" srcId="{84B07C31-B5C4-AE44-B73A-9E1C8BB3E33D}" destId="{9CC7CECE-C30C-334E-BE21-E41B9DDDC419}" srcOrd="5" destOrd="0" presId="urn:microsoft.com/office/officeart/2005/8/layout/vList2"/>
    <dgm:cxn modelId="{23AEE61B-F86C-FB46-B7CD-23A09265F554}" type="presParOf" srcId="{84B07C31-B5C4-AE44-B73A-9E1C8BB3E33D}" destId="{3EA4C68A-C37F-5343-A78C-00640F8CB2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FACB5E-DF4F-4E79-A12E-D5BE6C733FA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9CCEC3-AF89-4399-8EE8-66ECFC0A52D8}">
      <dgm:prSet/>
      <dgm:spPr/>
      <dgm:t>
        <a:bodyPr/>
        <a:lstStyle/>
        <a:p>
          <a:r>
            <a:rPr lang="en-AU"/>
            <a:t>Spending more time on researching biodiversity data</a:t>
          </a:r>
          <a:endParaRPr lang="en-US"/>
        </a:p>
      </dgm:t>
    </dgm:pt>
    <dgm:pt modelId="{7AADACC2-C9DA-4A48-8C94-DA691A6FE27B}" type="parTrans" cxnId="{D564CD7A-6C63-4B35-A06F-71EA68967711}">
      <dgm:prSet/>
      <dgm:spPr/>
      <dgm:t>
        <a:bodyPr/>
        <a:lstStyle/>
        <a:p>
          <a:endParaRPr lang="en-US"/>
        </a:p>
      </dgm:t>
    </dgm:pt>
    <dgm:pt modelId="{CE1C52E4-A2DA-4A94-8489-C150C28E0174}" type="sibTrans" cxnId="{D564CD7A-6C63-4B35-A06F-71EA68967711}">
      <dgm:prSet/>
      <dgm:spPr/>
      <dgm:t>
        <a:bodyPr/>
        <a:lstStyle/>
        <a:p>
          <a:endParaRPr lang="en-US"/>
        </a:p>
      </dgm:t>
    </dgm:pt>
    <dgm:pt modelId="{07DB9FD6-6F7A-4BEE-8101-05D4DD63524F}">
      <dgm:prSet/>
      <dgm:spPr/>
      <dgm:t>
        <a:bodyPr/>
        <a:lstStyle/>
        <a:p>
          <a:r>
            <a:rPr lang="en-AU"/>
            <a:t>Looking for more data on other specific countries such as Australia</a:t>
          </a:r>
          <a:endParaRPr lang="en-US"/>
        </a:p>
      </dgm:t>
    </dgm:pt>
    <dgm:pt modelId="{5F21843C-35F5-4707-ABFD-D554F77EFD86}" type="parTrans" cxnId="{EBB5179F-8B36-4D9C-B098-24796E1E55AA}">
      <dgm:prSet/>
      <dgm:spPr/>
      <dgm:t>
        <a:bodyPr/>
        <a:lstStyle/>
        <a:p>
          <a:endParaRPr lang="en-US"/>
        </a:p>
      </dgm:t>
    </dgm:pt>
    <dgm:pt modelId="{3DA38DDB-CD08-47AC-9B97-00B3328EFB39}" type="sibTrans" cxnId="{EBB5179F-8B36-4D9C-B098-24796E1E55AA}">
      <dgm:prSet/>
      <dgm:spPr/>
      <dgm:t>
        <a:bodyPr/>
        <a:lstStyle/>
        <a:p>
          <a:endParaRPr lang="en-US"/>
        </a:p>
      </dgm:t>
    </dgm:pt>
    <dgm:pt modelId="{A35C70A4-0E5F-4B44-823A-2AF36E6AE0B0}">
      <dgm:prSet/>
      <dgm:spPr/>
      <dgm:t>
        <a:bodyPr/>
        <a:lstStyle/>
        <a:p>
          <a:r>
            <a:rPr lang="en-AU"/>
            <a:t>Found data on countries that are driving deforestation in developing countries through imports/exports</a:t>
          </a:r>
          <a:endParaRPr lang="en-US"/>
        </a:p>
      </dgm:t>
    </dgm:pt>
    <dgm:pt modelId="{44FAA48B-9F73-4A11-88A5-98879C7CFF66}" type="parTrans" cxnId="{D48207F0-CB9E-41D7-9AF6-6C75BD0FA9EF}">
      <dgm:prSet/>
      <dgm:spPr/>
      <dgm:t>
        <a:bodyPr/>
        <a:lstStyle/>
        <a:p>
          <a:endParaRPr lang="en-US"/>
        </a:p>
      </dgm:t>
    </dgm:pt>
    <dgm:pt modelId="{E6CD8E03-5BD3-444C-9CEA-DDEDEC5F9ACA}" type="sibTrans" cxnId="{D48207F0-CB9E-41D7-9AF6-6C75BD0FA9EF}">
      <dgm:prSet/>
      <dgm:spPr/>
      <dgm:t>
        <a:bodyPr/>
        <a:lstStyle/>
        <a:p>
          <a:endParaRPr lang="en-US"/>
        </a:p>
      </dgm:t>
    </dgm:pt>
    <dgm:pt modelId="{9805A0D3-15EE-9A45-BC51-2729E038789C}" type="pres">
      <dgm:prSet presAssocID="{A6FACB5E-DF4F-4E79-A12E-D5BE6C733FA5}" presName="linear" presStyleCnt="0">
        <dgm:presLayoutVars>
          <dgm:animLvl val="lvl"/>
          <dgm:resizeHandles val="exact"/>
        </dgm:presLayoutVars>
      </dgm:prSet>
      <dgm:spPr/>
    </dgm:pt>
    <dgm:pt modelId="{92B43DDA-9A70-9443-949D-60928CF5F091}" type="pres">
      <dgm:prSet presAssocID="{C89CCEC3-AF89-4399-8EE8-66ECFC0A52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E49C60-508A-DC44-A780-FCAECC6F7EA7}" type="pres">
      <dgm:prSet presAssocID="{CE1C52E4-A2DA-4A94-8489-C150C28E0174}" presName="spacer" presStyleCnt="0"/>
      <dgm:spPr/>
    </dgm:pt>
    <dgm:pt modelId="{C694EA0D-8B59-D64B-9225-7541948E8962}" type="pres">
      <dgm:prSet presAssocID="{07DB9FD6-6F7A-4BEE-8101-05D4DD6352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773984-D8C2-AF43-B33E-E9F2DB837D33}" type="pres">
      <dgm:prSet presAssocID="{3DA38DDB-CD08-47AC-9B97-00B3328EFB39}" presName="spacer" presStyleCnt="0"/>
      <dgm:spPr/>
    </dgm:pt>
    <dgm:pt modelId="{CECF3CC1-4C90-0D40-8B98-0E33732D7A25}" type="pres">
      <dgm:prSet presAssocID="{A35C70A4-0E5F-4B44-823A-2AF36E6AE0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098B17-CEF3-2543-B247-3495D5473E75}" type="presOf" srcId="{A35C70A4-0E5F-4B44-823A-2AF36E6AE0B0}" destId="{CECF3CC1-4C90-0D40-8B98-0E33732D7A25}" srcOrd="0" destOrd="0" presId="urn:microsoft.com/office/officeart/2005/8/layout/vList2"/>
    <dgm:cxn modelId="{8B8F3629-0127-154C-9112-A964D1B659B3}" type="presOf" srcId="{A6FACB5E-DF4F-4E79-A12E-D5BE6C733FA5}" destId="{9805A0D3-15EE-9A45-BC51-2729E038789C}" srcOrd="0" destOrd="0" presId="urn:microsoft.com/office/officeart/2005/8/layout/vList2"/>
    <dgm:cxn modelId="{DFF5C052-4814-3045-991E-A84B67A57EC6}" type="presOf" srcId="{C89CCEC3-AF89-4399-8EE8-66ECFC0A52D8}" destId="{92B43DDA-9A70-9443-949D-60928CF5F091}" srcOrd="0" destOrd="0" presId="urn:microsoft.com/office/officeart/2005/8/layout/vList2"/>
    <dgm:cxn modelId="{D564CD7A-6C63-4B35-A06F-71EA68967711}" srcId="{A6FACB5E-DF4F-4E79-A12E-D5BE6C733FA5}" destId="{C89CCEC3-AF89-4399-8EE8-66ECFC0A52D8}" srcOrd="0" destOrd="0" parTransId="{7AADACC2-C9DA-4A48-8C94-DA691A6FE27B}" sibTransId="{CE1C52E4-A2DA-4A94-8489-C150C28E0174}"/>
    <dgm:cxn modelId="{6EFEC87F-717B-AB4D-BF6B-495F3474282F}" type="presOf" srcId="{07DB9FD6-6F7A-4BEE-8101-05D4DD63524F}" destId="{C694EA0D-8B59-D64B-9225-7541948E8962}" srcOrd="0" destOrd="0" presId="urn:microsoft.com/office/officeart/2005/8/layout/vList2"/>
    <dgm:cxn modelId="{EBB5179F-8B36-4D9C-B098-24796E1E55AA}" srcId="{A6FACB5E-DF4F-4E79-A12E-D5BE6C733FA5}" destId="{07DB9FD6-6F7A-4BEE-8101-05D4DD63524F}" srcOrd="1" destOrd="0" parTransId="{5F21843C-35F5-4707-ABFD-D554F77EFD86}" sibTransId="{3DA38DDB-CD08-47AC-9B97-00B3328EFB39}"/>
    <dgm:cxn modelId="{D48207F0-CB9E-41D7-9AF6-6C75BD0FA9EF}" srcId="{A6FACB5E-DF4F-4E79-A12E-D5BE6C733FA5}" destId="{A35C70A4-0E5F-4B44-823A-2AF36E6AE0B0}" srcOrd="2" destOrd="0" parTransId="{44FAA48B-9F73-4A11-88A5-98879C7CFF66}" sibTransId="{E6CD8E03-5BD3-444C-9CEA-DDEDEC5F9ACA}"/>
    <dgm:cxn modelId="{51434681-3E14-1D4C-A8E4-5294DF2E7F6E}" type="presParOf" srcId="{9805A0D3-15EE-9A45-BC51-2729E038789C}" destId="{92B43DDA-9A70-9443-949D-60928CF5F091}" srcOrd="0" destOrd="0" presId="urn:microsoft.com/office/officeart/2005/8/layout/vList2"/>
    <dgm:cxn modelId="{495DDB68-93A2-F548-8BF6-9F7067509546}" type="presParOf" srcId="{9805A0D3-15EE-9A45-BC51-2729E038789C}" destId="{EEE49C60-508A-DC44-A780-FCAECC6F7EA7}" srcOrd="1" destOrd="0" presId="urn:microsoft.com/office/officeart/2005/8/layout/vList2"/>
    <dgm:cxn modelId="{869E983F-8F6C-5E44-A52F-5599739AC028}" type="presParOf" srcId="{9805A0D3-15EE-9A45-BC51-2729E038789C}" destId="{C694EA0D-8B59-D64B-9225-7541948E8962}" srcOrd="2" destOrd="0" presId="urn:microsoft.com/office/officeart/2005/8/layout/vList2"/>
    <dgm:cxn modelId="{2FA380AD-404E-7D44-A9A7-AEE6EDF388EF}" type="presParOf" srcId="{9805A0D3-15EE-9A45-BC51-2729E038789C}" destId="{B8773984-D8C2-AF43-B33E-E9F2DB837D33}" srcOrd="3" destOrd="0" presId="urn:microsoft.com/office/officeart/2005/8/layout/vList2"/>
    <dgm:cxn modelId="{0F020993-EDC0-9745-ADD0-77212A7397A2}" type="presParOf" srcId="{9805A0D3-15EE-9A45-BC51-2729E038789C}" destId="{CECF3CC1-4C90-0D40-8B98-0E33732D7A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BC0BE-CA47-3540-9B8D-89D9D8A39534}">
      <dsp:nvSpPr>
        <dsp:cNvPr id="0" name=""/>
        <dsp:cNvSpPr/>
      </dsp:nvSpPr>
      <dsp:spPr>
        <a:xfrm>
          <a:off x="244826" y="2826"/>
          <a:ext cx="2749517" cy="16497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Gathered global data and filtered down to South American countries</a:t>
          </a:r>
          <a:endParaRPr lang="en-US" sz="2100" kern="1200"/>
        </a:p>
      </dsp:txBody>
      <dsp:txXfrm>
        <a:off x="244826" y="2826"/>
        <a:ext cx="2749517" cy="1649710"/>
      </dsp:txXfrm>
    </dsp:sp>
    <dsp:sp modelId="{7CC52126-8093-2045-9935-DCB3E52AF6C7}">
      <dsp:nvSpPr>
        <dsp:cNvPr id="0" name=""/>
        <dsp:cNvSpPr/>
      </dsp:nvSpPr>
      <dsp:spPr>
        <a:xfrm>
          <a:off x="3269295" y="2826"/>
          <a:ext cx="2749517" cy="164971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Lack of data on the link between reforestation and biodiversity</a:t>
          </a:r>
          <a:endParaRPr lang="en-US" sz="2100" kern="1200"/>
        </a:p>
      </dsp:txBody>
      <dsp:txXfrm>
        <a:off x="3269295" y="2826"/>
        <a:ext cx="2749517" cy="1649710"/>
      </dsp:txXfrm>
    </dsp:sp>
    <dsp:sp modelId="{25A56BBC-7DAB-9248-8D8E-E6710E33BF70}">
      <dsp:nvSpPr>
        <dsp:cNvPr id="0" name=""/>
        <dsp:cNvSpPr/>
      </dsp:nvSpPr>
      <dsp:spPr>
        <a:xfrm>
          <a:off x="244826" y="1927488"/>
          <a:ext cx="2749517" cy="164971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Limited and small datasets on deforestation</a:t>
          </a:r>
          <a:endParaRPr lang="en-US" sz="2100" kern="1200"/>
        </a:p>
      </dsp:txBody>
      <dsp:txXfrm>
        <a:off x="244826" y="1927488"/>
        <a:ext cx="2749517" cy="1649710"/>
      </dsp:txXfrm>
    </dsp:sp>
    <dsp:sp modelId="{247A446F-E2C3-9746-A0BE-68D3BCAA5990}">
      <dsp:nvSpPr>
        <dsp:cNvPr id="0" name=""/>
        <dsp:cNvSpPr/>
      </dsp:nvSpPr>
      <dsp:spPr>
        <a:xfrm>
          <a:off x="3269295" y="1927488"/>
          <a:ext cx="2749517" cy="164971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Increase in size in forest area in North American, Australia/Oceania</a:t>
          </a:r>
          <a:endParaRPr lang="en-US" sz="2100" kern="1200"/>
        </a:p>
      </dsp:txBody>
      <dsp:txXfrm>
        <a:off x="3269295" y="1927488"/>
        <a:ext cx="2749517" cy="1649710"/>
      </dsp:txXfrm>
    </dsp:sp>
    <dsp:sp modelId="{D6B2F995-AA5A-5E48-9041-F33B63541D2B}">
      <dsp:nvSpPr>
        <dsp:cNvPr id="0" name=""/>
        <dsp:cNvSpPr/>
      </dsp:nvSpPr>
      <dsp:spPr>
        <a:xfrm>
          <a:off x="1757061" y="3852151"/>
          <a:ext cx="2749517" cy="164971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Marked difference in deforestation rates in Brazil compared to other South American countries</a:t>
          </a:r>
          <a:endParaRPr lang="en-US" sz="2100" kern="1200"/>
        </a:p>
      </dsp:txBody>
      <dsp:txXfrm>
        <a:off x="1757061" y="3852151"/>
        <a:ext cx="2749517" cy="164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88A84-3F27-C047-BFCA-F7363E49DF0A}">
      <dsp:nvSpPr>
        <dsp:cNvPr id="0" name=""/>
        <dsp:cNvSpPr/>
      </dsp:nvSpPr>
      <dsp:spPr>
        <a:xfrm>
          <a:off x="0" y="106151"/>
          <a:ext cx="6364224" cy="1275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Global deforestation/Reforestation</a:t>
          </a:r>
          <a:endParaRPr lang="en-US" sz="2300" kern="1200"/>
        </a:p>
      </dsp:txBody>
      <dsp:txXfrm>
        <a:off x="62275" y="168426"/>
        <a:ext cx="6239674" cy="1151152"/>
      </dsp:txXfrm>
    </dsp:sp>
    <dsp:sp modelId="{EC93DCDE-32D3-D945-943D-EED57FCC212B}">
      <dsp:nvSpPr>
        <dsp:cNvPr id="0" name=""/>
        <dsp:cNvSpPr/>
      </dsp:nvSpPr>
      <dsp:spPr>
        <a:xfrm>
          <a:off x="0" y="1448093"/>
          <a:ext cx="6364224" cy="127570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Filtered down to rates of deforestation/reforestation in South American countries</a:t>
          </a:r>
          <a:endParaRPr lang="en-US" sz="2300" kern="1200"/>
        </a:p>
      </dsp:txBody>
      <dsp:txXfrm>
        <a:off x="62275" y="1510368"/>
        <a:ext cx="6239674" cy="1151152"/>
      </dsp:txXfrm>
    </dsp:sp>
    <dsp:sp modelId="{7615A13B-E0A9-0B46-BECE-90FAD06237DE}">
      <dsp:nvSpPr>
        <dsp:cNvPr id="0" name=""/>
        <dsp:cNvSpPr/>
      </dsp:nvSpPr>
      <dsp:spPr>
        <a:xfrm>
          <a:off x="0" y="2790036"/>
          <a:ext cx="6364224" cy="127570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Focus on Brazil’s rates of deforestation/reforestation</a:t>
          </a:r>
          <a:endParaRPr lang="en-US" sz="2300" kern="1200"/>
        </a:p>
      </dsp:txBody>
      <dsp:txXfrm>
        <a:off x="62275" y="2852311"/>
        <a:ext cx="6239674" cy="1151152"/>
      </dsp:txXfrm>
    </dsp:sp>
    <dsp:sp modelId="{3EA4C68A-C37F-5343-A78C-00640F8CB202}">
      <dsp:nvSpPr>
        <dsp:cNvPr id="0" name=""/>
        <dsp:cNvSpPr/>
      </dsp:nvSpPr>
      <dsp:spPr>
        <a:xfrm>
          <a:off x="0" y="4131978"/>
          <a:ext cx="6364224" cy="127570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Explore drivers of deforestation</a:t>
          </a:r>
          <a:endParaRPr lang="en-US" sz="2300" kern="1200"/>
        </a:p>
      </dsp:txBody>
      <dsp:txXfrm>
        <a:off x="62275" y="4194253"/>
        <a:ext cx="6239674" cy="1151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43DDA-9A70-9443-949D-60928CF5F091}">
      <dsp:nvSpPr>
        <dsp:cNvPr id="0" name=""/>
        <dsp:cNvSpPr/>
      </dsp:nvSpPr>
      <dsp:spPr>
        <a:xfrm>
          <a:off x="0" y="128183"/>
          <a:ext cx="3438906" cy="950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Spending more time on researching biodiversity data</a:t>
          </a:r>
          <a:endParaRPr lang="en-US" sz="1700" kern="1200"/>
        </a:p>
      </dsp:txBody>
      <dsp:txXfrm>
        <a:off x="46424" y="174607"/>
        <a:ext cx="3346058" cy="858142"/>
      </dsp:txXfrm>
    </dsp:sp>
    <dsp:sp modelId="{C694EA0D-8B59-D64B-9225-7541948E8962}">
      <dsp:nvSpPr>
        <dsp:cNvPr id="0" name=""/>
        <dsp:cNvSpPr/>
      </dsp:nvSpPr>
      <dsp:spPr>
        <a:xfrm>
          <a:off x="0" y="1128133"/>
          <a:ext cx="3438906" cy="95099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Looking for more data on other specific countries such as Australia</a:t>
          </a:r>
          <a:endParaRPr lang="en-US" sz="1700" kern="1200"/>
        </a:p>
      </dsp:txBody>
      <dsp:txXfrm>
        <a:off x="46424" y="1174557"/>
        <a:ext cx="3346058" cy="858142"/>
      </dsp:txXfrm>
    </dsp:sp>
    <dsp:sp modelId="{CECF3CC1-4C90-0D40-8B98-0E33732D7A25}">
      <dsp:nvSpPr>
        <dsp:cNvPr id="0" name=""/>
        <dsp:cNvSpPr/>
      </dsp:nvSpPr>
      <dsp:spPr>
        <a:xfrm>
          <a:off x="0" y="2128084"/>
          <a:ext cx="3438906" cy="95099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Found data on countries that are driving deforestation in developing countries through imports/exports</a:t>
          </a:r>
          <a:endParaRPr lang="en-US" sz="1700" kern="1200"/>
        </a:p>
      </dsp:txBody>
      <dsp:txXfrm>
        <a:off x="46424" y="2174508"/>
        <a:ext cx="3346058" cy="85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4368-39C5-4DDE-A108-0FCCC12B76C1}" type="datetimeFigureOut">
              <a:rPr lang="en-AU" smtClean="0"/>
              <a:t>3/5/22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BF91-04BC-4679-9C52-B88F68305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5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57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3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6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47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404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whether you were able to answer these questions to your satisfaction, and briefly summarize your findings</a:t>
            </a:r>
            <a:r>
              <a:rPr lang="en-AU" dirty="0"/>
              <a:t>.</a:t>
            </a:r>
          </a:p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91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0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World of Data has graphs and contains datasets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Limited and small datasets on deforestation: trees grow slowly, small datasets over decades</a:t>
            </a:r>
          </a:p>
          <a:p>
            <a:endParaRPr lang="en-AU" dirty="0"/>
          </a:p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6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31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02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92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BF91-04BC-4679-9C52-B88F68305F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22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6420-D48E-469B-8F27-EEB9DDA1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7114A-00E3-4980-9767-82CC4F62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4460-53AA-4C05-8208-6552C936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8000-8D75-4F9E-8615-5779959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E726-A8D9-4ABD-9578-F7E4C8B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47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33D1-08DF-4749-9D8C-F974B73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DCFA-1962-4BB1-847A-77251325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A9CC-12E8-48C8-928E-D4F33E2C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8D1B-28D4-4A03-A385-8851084B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CD9-3FA0-452A-BE02-54AC0B01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8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8785-7966-4164-BACC-37030443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AF22-E0DE-4AEF-9909-044D0342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82AA-BABC-48AD-AFE4-FB7633E9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7865-9B67-4A4B-8864-29217F57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8289-078C-48EE-B761-051A84FB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22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D44B-8B7F-47BC-A392-CE1A315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6A53-3E8C-4D27-9943-0092E8E0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4859-51F5-4C40-A330-7048730C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830B-4294-4017-AFDA-6FA4D489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C11E-C42A-49B5-BD9F-286DDD0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9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A9F-2105-4146-87E4-C31A8024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519-2DFD-4475-A4F0-8AAF629A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8A6F-E4D8-433D-A3B1-61CC6166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E79D-68A5-4E7B-9015-234575D1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BCE3-B40C-4727-A344-ADFFDE0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6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F6C-B297-4808-9975-6B5EA2B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EC8D-8694-42D0-8C37-1A167584D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F162-377A-487A-9554-1CE5E6EC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5654-0A38-46FF-95B0-5FEDCF1A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480C-ED81-4FD0-807C-D243E26C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5A5C-F526-4769-90AD-6618993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51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E640-502B-4FEE-A516-254D91F7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27335-A5D6-4D6C-B8DE-A89B59A1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97AF-B6DC-4959-902D-AC274078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6772-266D-4330-92B4-BA399507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EA6A9-A433-4372-BCFA-6E8BFDC55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703C2-CAD2-4D41-BED2-4D0C9F74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3EB0-1DEB-4967-AEE2-282A286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49911-DADC-420D-832E-141C3A5D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81E6-5B6B-4603-8617-3876922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636D-36F4-446E-8E04-1B60EC4A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1C41B-7585-444D-826A-4FDC4817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B3A1C-6BBE-42AA-9AA9-26168F1E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8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76DE-4AD4-4889-B5A5-416FF916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E3719-E3CF-4C6E-97DB-A9E262F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BB76-1949-42CD-86DB-8A9D2443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0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EF7D-3F6F-4022-AC91-8461B74E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2BCA-291E-4107-860B-F32E1B3E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5678-C321-4952-B173-A2623165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89F90-0B04-434B-A1C0-261E921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A2D1-1FCB-4EA9-B768-C01C2B6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88A1-79C8-412B-9F4A-7B188186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3A89-D168-47C5-BBF6-E2216226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9C83F-72D8-4639-A599-01AC78DF3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5DD9-14D9-4C42-9364-16E8C5CD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389E-1567-45A9-A674-CC1DF3CB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52C21-203F-4973-B6C4-06BBB20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7BCF-84D3-4D47-84CE-621AEB12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65846-3ED0-4AD4-8472-4E0D3DA6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518B-F575-41B2-A7E9-A217261E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D720-6B3E-4A77-847E-A9747B4D2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7CFA-517A-45B9-84E4-52C5E13D2DCE}" type="datetimeFigureOut">
              <a:rPr lang="en-AU" smtClean="0"/>
              <a:t>3/5/22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ED10-0056-4987-A86F-835AF3D1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2A4-4442-4363-8562-3ED5A634A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F8A9-DF90-4CD2-91EC-B13DAF58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2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ndscape with trees and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E747ADB4-262F-42D8-A03D-EEF177DED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 r="10192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C234-7759-4D67-84A9-99368426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AU" sz="3100" b="1"/>
              <a:t>Global Deforestation</a:t>
            </a:r>
            <a:br>
              <a:rPr lang="en-AU" sz="3100" b="1"/>
            </a:br>
            <a:br>
              <a:rPr lang="en-AU" sz="3100" b="1"/>
            </a:br>
            <a:r>
              <a:rPr lang="en-AU" sz="3100" b="1"/>
              <a:t>With a focus on South American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53403-E0BF-46C0-8BDA-191D8B18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AU" sz="800" b="1"/>
              <a:t>Nouhad Louedziane</a:t>
            </a:r>
          </a:p>
          <a:p>
            <a:r>
              <a:rPr lang="en-AU" sz="800" b="1"/>
              <a:t>Marty Semenas</a:t>
            </a:r>
          </a:p>
          <a:p>
            <a:r>
              <a:rPr lang="en-AU" sz="800" b="1"/>
              <a:t>Morgan Maciupa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B71190B-5CF9-34FF-7CE6-D32DEE4E8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9" y="1319739"/>
            <a:ext cx="5296588" cy="4218521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68C47E4-17A0-2E2B-5F37-658169524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58" y="1509368"/>
            <a:ext cx="6278084" cy="38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AD2BF63-4CE4-F313-0FDD-4BCE233F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30" y="989633"/>
            <a:ext cx="7188740" cy="4878734"/>
          </a:xfrm>
        </p:spPr>
      </p:pic>
    </p:spTree>
    <p:extLst>
      <p:ext uri="{BB962C8B-B14F-4D97-AF65-F5344CB8AC3E}">
        <p14:creationId xmlns:p14="http://schemas.microsoft.com/office/powerpoint/2010/main" val="24980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09CE02D-E561-224E-0F09-CBB2B4289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8" y="1118132"/>
            <a:ext cx="6932603" cy="4621736"/>
          </a:xfrm>
        </p:spPr>
      </p:pic>
    </p:spTree>
    <p:extLst>
      <p:ext uri="{BB962C8B-B14F-4D97-AF65-F5344CB8AC3E}">
        <p14:creationId xmlns:p14="http://schemas.microsoft.com/office/powerpoint/2010/main" val="161378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862D8F-4C59-16C3-5788-68910888F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36" y="1160957"/>
            <a:ext cx="6804128" cy="4536086"/>
          </a:xfrm>
        </p:spPr>
      </p:pic>
    </p:spTree>
    <p:extLst>
      <p:ext uri="{BB962C8B-B14F-4D97-AF65-F5344CB8AC3E}">
        <p14:creationId xmlns:p14="http://schemas.microsoft.com/office/powerpoint/2010/main" val="355896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mazon rainforest reaching tipping point, researchers say - BBC News">
            <a:extLst>
              <a:ext uri="{FF2B5EF4-FFF2-40B4-BE49-F238E27FC236}">
                <a16:creationId xmlns:a16="http://schemas.microsoft.com/office/drawing/2014/main" id="{41EC225A-A452-4DDA-5F3C-8C9D89EF0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9" t="9091" r="7765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262C7-96AA-43E5-9DF2-A64F2D91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/>
              <a:t>Post Mortem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2B530-3D63-BAB7-9AFA-38BE04F24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030"/>
              </p:ext>
            </p:extLst>
          </p:nvPr>
        </p:nvGraphicFramePr>
        <p:xfrm>
          <a:off x="8370470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41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Amazon rainforest is under threat: here's how you can help - Lonely  Planet">
            <a:extLst>
              <a:ext uri="{FF2B5EF4-FFF2-40B4-BE49-F238E27FC236}">
                <a16:creationId xmlns:a16="http://schemas.microsoft.com/office/drawing/2014/main" id="{BCB2BF35-4DE5-02C8-DF38-8BB051A98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9ACAF0-5440-4A78-B7CE-23855FB2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 for the computer screens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Are The World's Forests? - WorldAtlas">
            <a:extLst>
              <a:ext uri="{FF2B5EF4-FFF2-40B4-BE49-F238E27FC236}">
                <a16:creationId xmlns:a16="http://schemas.microsoft.com/office/drawing/2014/main" id="{AB452180-7F32-AE9F-9099-58AFCA095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960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37" name="Rectangle 1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B119D-DDB7-4D1B-9777-67509B6A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AU" sz="4000"/>
              <a:t>Motivation and Summary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E2E6-8FF5-4C03-976A-D8055CD7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Slack-Lato"/>
              </a:rPr>
              <a:t>Core idea</a:t>
            </a:r>
            <a:r>
              <a:rPr lang="en-US" sz="1400" b="0" i="0" dirty="0">
                <a:effectLst/>
                <a:latin typeface="Slack-Lato"/>
              </a:rPr>
              <a:t>: Looking at trends of deforestation and subsequent reforestation in South America, and the following increase of biodiversity following reforestation.</a:t>
            </a:r>
          </a:p>
          <a:p>
            <a:pPr marL="0" indent="0">
              <a:buNone/>
            </a:pPr>
            <a:endParaRPr lang="en-US" sz="1400" dirty="0">
              <a:latin typeface="Slack-Lato"/>
            </a:endParaRPr>
          </a:p>
          <a:p>
            <a:pPr marL="0" indent="0">
              <a:buNone/>
            </a:pPr>
            <a:r>
              <a:rPr lang="en-AU" sz="1400" dirty="0"/>
              <a:t>Motivation: Genuine interest in deforestation data/global sustainability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sz="1400" dirty="0"/>
              <a:t>Questions: - Which continents are leading with deforestation</a:t>
            </a:r>
          </a:p>
          <a:p>
            <a:pPr marL="0" indent="0">
              <a:buNone/>
            </a:pPr>
            <a:r>
              <a:rPr lang="en-AU" sz="1400" dirty="0"/>
              <a:t>	         - Deforestation/Reforestation rates in South America</a:t>
            </a:r>
          </a:p>
          <a:p>
            <a:pPr marL="0" indent="0">
              <a:buNone/>
            </a:pPr>
            <a:r>
              <a:rPr lang="en-AU" sz="1400" dirty="0"/>
              <a:t>	         - Main drivers of deforestation</a:t>
            </a:r>
          </a:p>
        </p:txBody>
      </p:sp>
    </p:spTree>
    <p:extLst>
      <p:ext uri="{BB962C8B-B14F-4D97-AF65-F5344CB8AC3E}">
        <p14:creationId xmlns:p14="http://schemas.microsoft.com/office/powerpoint/2010/main" val="12182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CA8-30B3-44A5-8C2D-588C3F12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77E8-A007-4416-A40D-8F049BE6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Sources: - Global Forest Watch</a:t>
            </a:r>
          </a:p>
          <a:p>
            <a:pPr marL="0" indent="0">
              <a:buNone/>
            </a:pPr>
            <a:r>
              <a:rPr lang="en-AU" sz="2000" dirty="0"/>
              <a:t>	 - Our World in Data</a:t>
            </a:r>
          </a:p>
          <a:p>
            <a:pPr marL="0" indent="0">
              <a:buNone/>
            </a:pPr>
            <a:r>
              <a:rPr lang="en-AU" sz="2000" dirty="0"/>
              <a:t>	 - UN Food and Agriculture Organisation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Type: Forest cover over time in csv format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6D4CC0FA-2981-C7C5-8F9F-BF6371098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16492"/>
            <a:ext cx="6019331" cy="52217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092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1656-2FB1-4A8C-93D5-CC71817D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Data Clean up &amp; Exploration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74976-B37A-D0AF-9659-8BA2DF2A1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44474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53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6FE8-D71E-4D44-938E-E3D13014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/>
              <a:t>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94490-8AD5-74FA-01F4-2A51BEF9F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346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31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20" descr="Chart, shape, line chart, polygon&#10;&#10;Description automatically generated">
            <a:extLst>
              <a:ext uri="{FF2B5EF4-FFF2-40B4-BE49-F238E27FC236}">
                <a16:creationId xmlns:a16="http://schemas.microsoft.com/office/drawing/2014/main" id="{71CDB804-86A3-1519-ADF1-7D6F317CF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8" y="898380"/>
            <a:ext cx="6725900" cy="50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9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779A8A3-B36D-46C0-8606-DD803F4E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99" y="643467"/>
            <a:ext cx="7955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5248E14-071E-DF6D-DFF6-63F18F09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00" y="806874"/>
            <a:ext cx="83264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C8294929-C04A-38D5-CFB4-FE94FDF82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01" y="1135865"/>
            <a:ext cx="9281998" cy="4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308</Words>
  <Application>Microsoft Macintosh PowerPoint</Application>
  <PresentationFormat>Widescreen</PresentationFormat>
  <Paragraphs>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Slack-Lato</vt:lpstr>
      <vt:lpstr>Office Theme</vt:lpstr>
      <vt:lpstr>Global Deforestation  With a focus on South American countries</vt:lpstr>
      <vt:lpstr>Motivation and Summary</vt:lpstr>
      <vt:lpstr>Data</vt:lpstr>
      <vt:lpstr>Data Clean up &amp; Exploration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Mortem</vt:lpstr>
      <vt:lpstr>Questions for the computer 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Deforestation  With a focus on South American countries</dc:title>
  <dc:creator>Nou Had</dc:creator>
  <cp:lastModifiedBy>Morgan Maciupa</cp:lastModifiedBy>
  <cp:revision>2</cp:revision>
  <dcterms:created xsi:type="dcterms:W3CDTF">2022-05-03T10:34:47Z</dcterms:created>
  <dcterms:modified xsi:type="dcterms:W3CDTF">2022-05-03T14:05:56Z</dcterms:modified>
</cp:coreProperties>
</file>