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59" d="100"/>
          <a:sy n="59" d="100"/>
        </p:scale>
        <p:origin x="96"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cppcheck.sourceforge.io/" TargetMode="External"/><Relationship Id="rId5" Type="http://schemas.openxmlformats.org/officeDocument/2006/relationships/hyperlink" Target="https://www.parasoft.com/" TargetMode="External"/><Relationship Id="rId4" Type="http://schemas.openxmlformats.org/officeDocument/2006/relationships/hyperlink" Target="https://clang.llv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Morgan Masapollo</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1" y="2194560"/>
            <a:ext cx="11970675" cy="479406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3200" b="1" u="sng" dirty="0"/>
              <a:t>Benefits of taking immediate action when getting attacked:</a:t>
            </a:r>
          </a:p>
          <a:p>
            <a:pPr marL="0" lvl="0" indent="0" algn="l" rtl="0">
              <a:lnSpc>
                <a:spcPct val="90000"/>
              </a:lnSpc>
              <a:spcBef>
                <a:spcPts val="0"/>
              </a:spcBef>
              <a:spcAft>
                <a:spcPts val="0"/>
              </a:spcAft>
              <a:buClr>
                <a:schemeClr val="lt1"/>
              </a:buClr>
              <a:buSzPts val="2000"/>
              <a:buNone/>
            </a:pPr>
            <a:r>
              <a:rPr lang="en-US" sz="2800" dirty="0"/>
              <a:t>Prevent further damage to the software by the attacker</a:t>
            </a:r>
          </a:p>
          <a:p>
            <a:pPr marL="0" lvl="0" indent="0" algn="l" rtl="0">
              <a:lnSpc>
                <a:spcPct val="90000"/>
              </a:lnSpc>
              <a:spcBef>
                <a:spcPts val="0"/>
              </a:spcBef>
              <a:spcAft>
                <a:spcPts val="0"/>
              </a:spcAft>
              <a:buClr>
                <a:schemeClr val="lt1"/>
              </a:buClr>
              <a:buSzPts val="2000"/>
              <a:buNone/>
            </a:pPr>
            <a:r>
              <a:rPr lang="en-US" sz="2800" dirty="0"/>
              <a:t>Reduces financial costs for repair time</a:t>
            </a:r>
          </a:p>
          <a:p>
            <a:pPr marL="0" lvl="0" indent="0" algn="l" rtl="0">
              <a:lnSpc>
                <a:spcPct val="90000"/>
              </a:lnSpc>
              <a:spcBef>
                <a:spcPts val="0"/>
              </a:spcBef>
              <a:spcAft>
                <a:spcPts val="0"/>
              </a:spcAft>
              <a:buClr>
                <a:schemeClr val="lt1"/>
              </a:buClr>
              <a:buSzPts val="2000"/>
              <a:buNone/>
            </a:pPr>
            <a:r>
              <a:rPr lang="en-US" sz="2800" dirty="0"/>
              <a:t>Gets the patch out faster which helps show customers that the company takes security very seriously</a:t>
            </a:r>
          </a:p>
          <a:p>
            <a:pPr marL="0" lvl="0" indent="0" algn="l" rtl="0">
              <a:lnSpc>
                <a:spcPct val="90000"/>
              </a:lnSpc>
              <a:spcBef>
                <a:spcPts val="0"/>
              </a:spcBef>
              <a:spcAft>
                <a:spcPts val="0"/>
              </a:spcAft>
              <a:buClr>
                <a:schemeClr val="lt1"/>
              </a:buClr>
              <a:buSzPts val="2000"/>
              <a:buNone/>
            </a:pPr>
            <a:endParaRPr lang="en-US" sz="3200" b="1" u="sng" dirty="0"/>
          </a:p>
          <a:p>
            <a:pPr marL="0" lvl="0" indent="0" algn="l" rtl="0">
              <a:lnSpc>
                <a:spcPct val="90000"/>
              </a:lnSpc>
              <a:spcBef>
                <a:spcPts val="0"/>
              </a:spcBef>
              <a:spcAft>
                <a:spcPts val="0"/>
              </a:spcAft>
              <a:buClr>
                <a:schemeClr val="lt1"/>
              </a:buClr>
              <a:buSzPts val="2000"/>
              <a:buNone/>
            </a:pPr>
            <a:r>
              <a:rPr lang="en-US" sz="3200" b="1" u="sng" dirty="0"/>
              <a:t>Risks of waiting to take action when getting attacked:</a:t>
            </a:r>
          </a:p>
          <a:p>
            <a:pPr marL="0" lvl="0" indent="0" algn="l" rtl="0">
              <a:lnSpc>
                <a:spcPct val="90000"/>
              </a:lnSpc>
              <a:spcBef>
                <a:spcPts val="0"/>
              </a:spcBef>
              <a:spcAft>
                <a:spcPts val="0"/>
              </a:spcAft>
              <a:buClr>
                <a:schemeClr val="lt1"/>
              </a:buClr>
              <a:buSzPts val="2000"/>
              <a:buNone/>
            </a:pPr>
            <a:r>
              <a:rPr lang="en-US" sz="2800" dirty="0"/>
              <a:t>More data can be stolen from the attackers</a:t>
            </a:r>
          </a:p>
          <a:p>
            <a:pPr marL="0" lvl="0" indent="0" algn="l" rtl="0">
              <a:lnSpc>
                <a:spcPct val="90000"/>
              </a:lnSpc>
              <a:spcBef>
                <a:spcPts val="0"/>
              </a:spcBef>
              <a:spcAft>
                <a:spcPts val="0"/>
              </a:spcAft>
              <a:buClr>
                <a:schemeClr val="lt1"/>
              </a:buClr>
              <a:buSzPts val="2000"/>
              <a:buNone/>
            </a:pPr>
            <a:r>
              <a:rPr lang="en-US" sz="2800" dirty="0"/>
              <a:t>Runs the risk of a higher ransom from the attackers</a:t>
            </a:r>
          </a:p>
          <a:p>
            <a:pPr marL="0" lvl="0" indent="0" algn="l" rtl="0">
              <a:lnSpc>
                <a:spcPct val="90000"/>
              </a:lnSpc>
              <a:spcBef>
                <a:spcPts val="0"/>
              </a:spcBef>
              <a:spcAft>
                <a:spcPts val="0"/>
              </a:spcAft>
              <a:buClr>
                <a:schemeClr val="lt1"/>
              </a:buClr>
              <a:buSzPts val="2000"/>
              <a:buNone/>
            </a:pPr>
            <a:r>
              <a:rPr lang="en-US" sz="2800" dirty="0"/>
              <a:t>Depending on the severity of the attack, it could harm the company's reputation to the customers.</a:t>
            </a:r>
          </a:p>
          <a:p>
            <a:pPr marL="0" lvl="0" indent="0" algn="l" rtl="0">
              <a:lnSpc>
                <a:spcPct val="90000"/>
              </a:lnSpc>
              <a:spcBef>
                <a:spcPts val="0"/>
              </a:spcBef>
              <a:spcAft>
                <a:spcPts val="0"/>
              </a:spcAft>
              <a:buClr>
                <a:schemeClr val="lt1"/>
              </a:buClr>
              <a:buSzPts val="2000"/>
              <a:buNone/>
            </a:pPr>
            <a:endParaRPr sz="32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0" y="2194560"/>
            <a:ext cx="11506200" cy="4663440"/>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3600" dirty="0"/>
              <a:t>Security policy gaps:</a:t>
            </a:r>
          </a:p>
          <a:p>
            <a:pPr marL="914400" lvl="2" indent="0" algn="l" rtl="0">
              <a:lnSpc>
                <a:spcPct val="90000"/>
              </a:lnSpc>
              <a:spcBef>
                <a:spcPts val="0"/>
              </a:spcBef>
              <a:spcAft>
                <a:spcPts val="0"/>
              </a:spcAft>
              <a:buClr>
                <a:schemeClr val="lt1"/>
              </a:buClr>
              <a:buSzPts val="1800"/>
              <a:buNone/>
            </a:pPr>
            <a:r>
              <a:rPr lang="en-US" sz="2800" dirty="0"/>
              <a:t>- The policy document should be reviewed from multiple people, instead of just one developer. This would allow for multiple inputs and potential for something to be caught that the original developer missed</a:t>
            </a:r>
          </a:p>
          <a:p>
            <a:pPr marL="914400" lvl="2" indent="0" algn="l" rtl="0">
              <a:lnSpc>
                <a:spcPct val="90000"/>
              </a:lnSpc>
              <a:spcBef>
                <a:spcPts val="0"/>
              </a:spcBef>
              <a:spcAft>
                <a:spcPts val="0"/>
              </a:spcAft>
              <a:buClr>
                <a:schemeClr val="lt1"/>
              </a:buClr>
              <a:buSzPts val="1800"/>
              <a:buNone/>
            </a:pPr>
            <a:endParaRPr lang="en-US" sz="2800" dirty="0"/>
          </a:p>
          <a:p>
            <a:pPr lvl="2" indent="-457200" algn="l" rtl="0">
              <a:lnSpc>
                <a:spcPct val="90000"/>
              </a:lnSpc>
              <a:spcBef>
                <a:spcPts val="0"/>
              </a:spcBef>
              <a:spcAft>
                <a:spcPts val="0"/>
              </a:spcAft>
              <a:buClr>
                <a:schemeClr val="lt1"/>
              </a:buClr>
              <a:buSzPts val="1800"/>
              <a:buFontTx/>
              <a:buChar char="-"/>
            </a:pPr>
            <a:r>
              <a:rPr lang="en-US" sz="2800" dirty="0"/>
              <a:t>The software should receive annual checks from a white hat firm so that vulnerabilities can be found and patched before an attacker has a chance to find them</a:t>
            </a:r>
          </a:p>
          <a:p>
            <a:pPr marL="914400" lvl="2" indent="0" algn="l" rtl="0">
              <a:lnSpc>
                <a:spcPct val="90000"/>
              </a:lnSpc>
              <a:spcBef>
                <a:spcPts val="0"/>
              </a:spcBef>
              <a:spcAft>
                <a:spcPts val="0"/>
              </a:spcAft>
              <a:buClr>
                <a:schemeClr val="lt1"/>
              </a:buClr>
              <a:buSzPts val="1800"/>
              <a:buNone/>
            </a:pPr>
            <a:endParaRPr sz="36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2800" dirty="0"/>
              <a:t>In order to transform Green Pace from DevOps to </a:t>
            </a:r>
            <a:r>
              <a:rPr lang="en-US" sz="2800" dirty="0" err="1"/>
              <a:t>DevSecOps</a:t>
            </a:r>
            <a:r>
              <a:rPr lang="en-US" sz="2800" dirty="0"/>
              <a:t>, security needs to be the first thing on everyone's minds when coding anything. By adopting a mindset of “nothing is truly secure”, it will help remind everyone that security can always be cracked if left unattended or as an after thought. If we introduce early and consistent testing into our standards, we can ensure that all our customers and employees stay as protected as possible and we can deter attackers from getting into our system. </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effectLst/>
              </a:rPr>
              <a:t>Automated testing to deliver superior quality software</a:t>
            </a:r>
            <a:r>
              <a:rPr lang="en-US" dirty="0">
                <a:effectLst/>
              </a:rPr>
              <a:t>. </a:t>
            </a:r>
            <a:r>
              <a:rPr lang="en-US" dirty="0" err="1">
                <a:effectLst/>
              </a:rPr>
              <a:t>Parasoft</a:t>
            </a:r>
            <a:r>
              <a:rPr lang="en-US" dirty="0">
                <a:effectLst/>
              </a:rPr>
              <a:t>. (2024, August 13). https://www.parasoft.com/ </a:t>
            </a:r>
          </a:p>
          <a:p>
            <a:r>
              <a:rPr lang="en-US" i="1" dirty="0">
                <a:effectLst/>
              </a:rPr>
              <a:t>Clang: A C language family frontend for LLVM</a:t>
            </a:r>
            <a:r>
              <a:rPr lang="en-US" dirty="0">
                <a:effectLst/>
              </a:rPr>
              <a:t>. Clang C Language Family Frontend for LLVM. (n.d.). https://clang.llvm.org/ </a:t>
            </a:r>
          </a:p>
          <a:p>
            <a:r>
              <a:rPr lang="en-US" dirty="0" err="1">
                <a:effectLst/>
              </a:rPr>
              <a:t>Cppcheck</a:t>
            </a:r>
            <a:r>
              <a:rPr lang="en-US" dirty="0">
                <a:effectLst/>
              </a:rPr>
              <a:t>. (n.d.). https://cppcheck.sourceforge.io/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7740872" y="2194559"/>
            <a:ext cx="3554265" cy="4442047"/>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is a security policy in place that reminds developers that for proper and reliable security within projects, it is imperative that there are multiple layers added to reduce or stop attackers from gaining access to the data.</a:t>
            </a:r>
            <a:endParaRPr lang="en-US"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78929" y="2194560"/>
            <a:ext cx="7573006" cy="444204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 When doing secure coding there are levels of vulnerability that will measure the impact of the used standards, the chart on the right explains the levels. </a:t>
            </a:r>
            <a:endParaRPr dirty="0"/>
          </a:p>
        </p:txBody>
      </p:sp>
      <p:graphicFrame>
        <p:nvGraphicFramePr>
          <p:cNvPr id="161" name="Google Shape;161;p4" descr="Alt text required"/>
          <p:cNvGraphicFramePr/>
          <p:nvPr>
            <p:extLst>
              <p:ext uri="{D42A27DB-BD31-4B8C-83A1-F6EECF244321}">
                <p14:modId xmlns:p14="http://schemas.microsoft.com/office/powerpoint/2010/main" val="1848286675"/>
              </p:ext>
            </p:extLst>
          </p:nvPr>
        </p:nvGraphicFramePr>
        <p:xfrm>
          <a:off x="3171900" y="1829240"/>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accent2"/>
                          </a:solidFill>
                        </a:rPr>
                        <a:t>Likely</a:t>
                      </a:r>
                      <a:endParaRPr sz="1400" u="sng"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Threats that are highly possible to occur</a:t>
                      </a:r>
                      <a:endParaRPr sz="3600" u="none" strike="noStrike" cap="none" dirty="0">
                        <a:solidFill>
                          <a:schemeClr val="accent2"/>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accent2"/>
                          </a:solidFill>
                        </a:rPr>
                        <a:t>Priority</a:t>
                      </a:r>
                      <a:endParaRPr lang="en-US" sz="1400" u="sng"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The standard is highly relevant.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accent2"/>
                          </a:solidFill>
                        </a:rPr>
                        <a:t>Low priority</a:t>
                      </a:r>
                      <a:endParaRPr sz="1400" u="sng"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The standard isn’t as relevant</a:t>
                      </a:r>
                      <a:endParaRPr sz="3600" u="none" strike="noStrike" cap="none" dirty="0">
                        <a:solidFill>
                          <a:schemeClr val="accent2"/>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accent2"/>
                          </a:solidFill>
                        </a:rPr>
                        <a:t>Unlikely</a:t>
                      </a:r>
                      <a:endParaRPr sz="3600" u="sng"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The threat has a low possibility of occurring.</a:t>
                      </a:r>
                      <a:endParaRPr sz="3600" u="none" strike="noStrike" cap="none" dirty="0">
                        <a:solidFill>
                          <a:schemeClr val="accent2"/>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3875649" y="299748"/>
            <a:ext cx="3754902"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u="sng" dirty="0"/>
              <a:t>10 PRINCIPLES</a:t>
            </a:r>
            <a:endParaRPr u="sng" dirty="0"/>
          </a:p>
        </p:txBody>
      </p:sp>
      <p:sp>
        <p:nvSpPr>
          <p:cNvPr id="168" name="Google Shape;168;p5"/>
          <p:cNvSpPr txBox="1">
            <a:spLocks noGrp="1"/>
          </p:cNvSpPr>
          <p:nvPr>
            <p:ph type="body" idx="1"/>
          </p:nvPr>
        </p:nvSpPr>
        <p:spPr>
          <a:xfrm>
            <a:off x="0" y="1376471"/>
            <a:ext cx="11506200" cy="5296486"/>
          </a:xfrm>
          <a:prstGeom prst="rect">
            <a:avLst/>
          </a:prstGeom>
          <a:noFill/>
          <a:ln>
            <a:noFill/>
          </a:ln>
        </p:spPr>
        <p:txBody>
          <a:bodyPr spcFirstLastPara="1" wrap="square" lIns="91425" tIns="45700" rIns="91425" bIns="45700" anchor="t" anchorCtr="0">
            <a:noAutofit/>
          </a:bodyPr>
          <a:lstStyle/>
          <a:p>
            <a:pPr marL="342900">
              <a:spcBef>
                <a:spcPts val="0"/>
              </a:spcBef>
              <a:buSzPts val="2200"/>
            </a:pPr>
            <a:r>
              <a:rPr lang="en-US" sz="2000" dirty="0"/>
              <a:t>Validate Input Data:                                                   STD-001-CPP, STD-002-CPP, STD-004-CPP</a:t>
            </a:r>
          </a:p>
          <a:p>
            <a:pPr marL="0" indent="0">
              <a:spcBef>
                <a:spcPts val="0"/>
              </a:spcBef>
              <a:buSzPts val="2200"/>
              <a:buNone/>
            </a:pPr>
            <a:endParaRPr lang="en-US" sz="2000" dirty="0"/>
          </a:p>
          <a:p>
            <a:pPr marL="342900">
              <a:spcBef>
                <a:spcPts val="0"/>
              </a:spcBef>
              <a:buSzPts val="2200"/>
            </a:pPr>
            <a:r>
              <a:rPr lang="en-US" sz="2000" dirty="0"/>
              <a:t>Heed Compiler Warnings:                                          STD-003-CPP, STD-010-CPP</a:t>
            </a:r>
          </a:p>
          <a:p>
            <a:pPr marL="0" indent="0">
              <a:spcBef>
                <a:spcPts val="0"/>
              </a:spcBef>
              <a:buSzPts val="2200"/>
              <a:buNone/>
            </a:pPr>
            <a:endParaRPr lang="en-US" sz="2000" dirty="0"/>
          </a:p>
          <a:p>
            <a:pPr marL="342900">
              <a:spcBef>
                <a:spcPts val="0"/>
              </a:spcBef>
              <a:buSzPts val="2200"/>
            </a:pPr>
            <a:r>
              <a:rPr lang="en-US" sz="2000" dirty="0"/>
              <a:t>Architect and Design for Security Policies:              STD-009-CPP</a:t>
            </a:r>
          </a:p>
          <a:p>
            <a:pPr marL="0" indent="0">
              <a:spcBef>
                <a:spcPts val="0"/>
              </a:spcBef>
              <a:buSzPts val="2200"/>
              <a:buNone/>
            </a:pPr>
            <a:endParaRPr lang="en-US" sz="2000" dirty="0"/>
          </a:p>
          <a:p>
            <a:pPr marL="342900">
              <a:spcBef>
                <a:spcPts val="0"/>
              </a:spcBef>
              <a:buSzPts val="2200"/>
            </a:pPr>
            <a:r>
              <a:rPr lang="en-US" sz="2000" dirty="0"/>
              <a:t>Keep it Simple:                                                             STD-008-CPP</a:t>
            </a:r>
          </a:p>
          <a:p>
            <a:pPr marL="0" indent="0">
              <a:spcBef>
                <a:spcPts val="0"/>
              </a:spcBef>
              <a:buSzPts val="2200"/>
              <a:buNone/>
            </a:pPr>
            <a:endParaRPr lang="en-US" sz="2000" dirty="0"/>
          </a:p>
          <a:p>
            <a:pPr marL="342900">
              <a:spcBef>
                <a:spcPts val="0"/>
              </a:spcBef>
              <a:buSzPts val="2200"/>
            </a:pPr>
            <a:r>
              <a:rPr lang="en-US" sz="2000" dirty="0"/>
              <a:t>Default Deny:                                                               STD-005-CPP</a:t>
            </a:r>
          </a:p>
          <a:p>
            <a:pPr marL="0" indent="0">
              <a:spcBef>
                <a:spcPts val="0"/>
              </a:spcBef>
              <a:buSzPts val="2200"/>
              <a:buNone/>
            </a:pPr>
            <a:endParaRPr lang="en-US" sz="2000" dirty="0"/>
          </a:p>
          <a:p>
            <a:pPr marL="342900">
              <a:spcBef>
                <a:spcPts val="0"/>
              </a:spcBef>
              <a:buSzPts val="2200"/>
            </a:pPr>
            <a:r>
              <a:rPr lang="en-US" sz="2000" dirty="0"/>
              <a:t>Adhere to the Principles of Least Privilege:              STD-005-CPP</a:t>
            </a:r>
          </a:p>
          <a:p>
            <a:pPr marL="0" indent="0">
              <a:spcBef>
                <a:spcPts val="0"/>
              </a:spcBef>
              <a:buSzPts val="2200"/>
              <a:buNone/>
            </a:pPr>
            <a:endParaRPr lang="en-US" sz="2000" dirty="0"/>
          </a:p>
          <a:p>
            <a:pPr marL="342900">
              <a:spcBef>
                <a:spcPts val="0"/>
              </a:spcBef>
              <a:buSzPts val="2200"/>
            </a:pPr>
            <a:r>
              <a:rPr lang="en-US" sz="2000" dirty="0"/>
              <a:t>Sanitize Data Sent to Other Systems:                        STD-004-CPP, STD-010-CPP</a:t>
            </a:r>
          </a:p>
          <a:p>
            <a:pPr marL="0" indent="0">
              <a:spcBef>
                <a:spcPts val="0"/>
              </a:spcBef>
              <a:buSzPts val="2200"/>
              <a:buNone/>
            </a:pPr>
            <a:endParaRPr lang="en-US" sz="2000" dirty="0"/>
          </a:p>
          <a:p>
            <a:pPr marL="342900">
              <a:spcBef>
                <a:spcPts val="0"/>
              </a:spcBef>
              <a:buSzPts val="2200"/>
            </a:pPr>
            <a:r>
              <a:rPr lang="en-US" sz="2000" dirty="0"/>
              <a:t>Practice Defense in Depth:                                       STD-001-CPP, STD-002-CPP, STD-004-CPP</a:t>
            </a:r>
          </a:p>
          <a:p>
            <a:pPr marL="0" indent="0">
              <a:spcBef>
                <a:spcPts val="0"/>
              </a:spcBef>
              <a:buSzPts val="2200"/>
              <a:buNone/>
            </a:pPr>
            <a:endParaRPr lang="en-US" sz="2000" dirty="0"/>
          </a:p>
          <a:p>
            <a:pPr marL="342900">
              <a:spcBef>
                <a:spcPts val="0"/>
              </a:spcBef>
              <a:buSzPts val="2200"/>
            </a:pPr>
            <a:r>
              <a:rPr lang="en-US" sz="2000" dirty="0"/>
              <a:t>Use Effective Quality Assurance Techniques:         STD-004-CPP, STD-010-CPP</a:t>
            </a:r>
          </a:p>
          <a:p>
            <a:pPr marL="0" indent="0">
              <a:spcBef>
                <a:spcPts val="0"/>
              </a:spcBef>
              <a:buSzPts val="2200"/>
              <a:buNone/>
            </a:pPr>
            <a:endParaRPr lang="en-US" sz="2000" dirty="0"/>
          </a:p>
          <a:p>
            <a:pPr marL="342900">
              <a:spcBef>
                <a:spcPts val="0"/>
              </a:spcBef>
              <a:buSzPts val="2200"/>
            </a:pPr>
            <a:r>
              <a:rPr lang="en-US" sz="2000" dirty="0"/>
              <a:t>Adopt a Secure Coding Standard:                         STD-004-CPP</a:t>
            </a:r>
            <a:endParaRPr sz="20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Rectangle 1">
            <a:extLst>
              <a:ext uri="{FF2B5EF4-FFF2-40B4-BE49-F238E27FC236}">
                <a16:creationId xmlns:a16="http://schemas.microsoft.com/office/drawing/2014/main" id="{1AEF9F0C-574B-9808-4489-AFFF5575E77A}"/>
              </a:ext>
            </a:extLst>
          </p:cNvPr>
          <p:cNvSpPr>
            <a:spLocks noGrp="1" noChangeArrowheads="1"/>
          </p:cNvSpPr>
          <p:nvPr>
            <p:ph type="body" idx="1"/>
          </p:nvPr>
        </p:nvSpPr>
        <p:spPr bwMode="auto">
          <a:xfrm flipV="1">
            <a:off x="-7243387" y="4626638"/>
            <a:ext cx="45720" cy="6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dirty="0"/>
          </a:p>
        </p:txBody>
      </p:sp>
      <p:graphicFrame>
        <p:nvGraphicFramePr>
          <p:cNvPr id="7" name="Table 6">
            <a:extLst>
              <a:ext uri="{FF2B5EF4-FFF2-40B4-BE49-F238E27FC236}">
                <a16:creationId xmlns:a16="http://schemas.microsoft.com/office/drawing/2014/main" id="{3063F297-5177-45C9-0699-3079601542BC}"/>
              </a:ext>
            </a:extLst>
          </p:cNvPr>
          <p:cNvGraphicFramePr>
            <a:graphicFrameLocks noGrp="1"/>
          </p:cNvGraphicFramePr>
          <p:nvPr>
            <p:extLst>
              <p:ext uri="{D42A27DB-BD31-4B8C-83A1-F6EECF244321}">
                <p14:modId xmlns:p14="http://schemas.microsoft.com/office/powerpoint/2010/main" val="2308712147"/>
              </p:ext>
            </p:extLst>
          </p:nvPr>
        </p:nvGraphicFramePr>
        <p:xfrm>
          <a:off x="837380" y="1787037"/>
          <a:ext cx="10246692" cy="4441964"/>
        </p:xfrm>
        <a:graphic>
          <a:graphicData uri="http://schemas.openxmlformats.org/drawingml/2006/table">
            <a:tbl>
              <a:tblPr firstRow="1" bandRow="1">
                <a:tableStyleId>{802198C4-3087-4945-87E3-76CBB3509B7E}</a:tableStyleId>
              </a:tblPr>
              <a:tblGrid>
                <a:gridCol w="1707782">
                  <a:extLst>
                    <a:ext uri="{9D8B030D-6E8A-4147-A177-3AD203B41FA5}">
                      <a16:colId xmlns:a16="http://schemas.microsoft.com/office/drawing/2014/main" val="1393656057"/>
                    </a:ext>
                  </a:extLst>
                </a:gridCol>
                <a:gridCol w="1707782">
                  <a:extLst>
                    <a:ext uri="{9D8B030D-6E8A-4147-A177-3AD203B41FA5}">
                      <a16:colId xmlns:a16="http://schemas.microsoft.com/office/drawing/2014/main" val="4154847198"/>
                    </a:ext>
                  </a:extLst>
                </a:gridCol>
                <a:gridCol w="1707782">
                  <a:extLst>
                    <a:ext uri="{9D8B030D-6E8A-4147-A177-3AD203B41FA5}">
                      <a16:colId xmlns:a16="http://schemas.microsoft.com/office/drawing/2014/main" val="868268711"/>
                    </a:ext>
                  </a:extLst>
                </a:gridCol>
                <a:gridCol w="1707782">
                  <a:extLst>
                    <a:ext uri="{9D8B030D-6E8A-4147-A177-3AD203B41FA5}">
                      <a16:colId xmlns:a16="http://schemas.microsoft.com/office/drawing/2014/main" val="4250178945"/>
                    </a:ext>
                  </a:extLst>
                </a:gridCol>
                <a:gridCol w="1707782">
                  <a:extLst>
                    <a:ext uri="{9D8B030D-6E8A-4147-A177-3AD203B41FA5}">
                      <a16:colId xmlns:a16="http://schemas.microsoft.com/office/drawing/2014/main" val="239304343"/>
                    </a:ext>
                  </a:extLst>
                </a:gridCol>
                <a:gridCol w="1707782">
                  <a:extLst>
                    <a:ext uri="{9D8B030D-6E8A-4147-A177-3AD203B41FA5}">
                      <a16:colId xmlns:a16="http://schemas.microsoft.com/office/drawing/2014/main" val="450477252"/>
                    </a:ext>
                  </a:extLst>
                </a:gridCol>
              </a:tblGrid>
              <a:tr h="337364">
                <a:tc>
                  <a:txBody>
                    <a:bodyPr/>
                    <a:lstStyle/>
                    <a:p>
                      <a:pPr algn="ctr"/>
                      <a:r>
                        <a:rPr lang="en-US" b="1" dirty="0">
                          <a:solidFill>
                            <a:schemeClr val="bg1"/>
                          </a:solidFill>
                        </a:rPr>
                        <a:t>Rule</a:t>
                      </a:r>
                    </a:p>
                  </a:txBody>
                  <a:tcPr/>
                </a:tc>
                <a:tc>
                  <a:txBody>
                    <a:bodyPr/>
                    <a:lstStyle/>
                    <a:p>
                      <a:pPr algn="ctr"/>
                      <a:r>
                        <a:rPr lang="en-US" b="1" dirty="0">
                          <a:solidFill>
                            <a:schemeClr val="bg1"/>
                          </a:solidFill>
                        </a:rPr>
                        <a:t>Severity</a:t>
                      </a:r>
                    </a:p>
                  </a:txBody>
                  <a:tcPr/>
                </a:tc>
                <a:tc>
                  <a:txBody>
                    <a:bodyPr/>
                    <a:lstStyle/>
                    <a:p>
                      <a:pPr algn="ctr"/>
                      <a:r>
                        <a:rPr lang="en-US" b="1" dirty="0">
                          <a:solidFill>
                            <a:schemeClr val="bg1"/>
                          </a:solidFill>
                        </a:rPr>
                        <a:t>Likelihood</a:t>
                      </a:r>
                    </a:p>
                  </a:txBody>
                  <a:tcPr/>
                </a:tc>
                <a:tc>
                  <a:txBody>
                    <a:bodyPr/>
                    <a:lstStyle/>
                    <a:p>
                      <a:pPr algn="ctr"/>
                      <a:r>
                        <a:rPr lang="en-US" b="1" dirty="0">
                          <a:solidFill>
                            <a:schemeClr val="bg1"/>
                          </a:solidFill>
                        </a:rPr>
                        <a:t>Remediation Cost</a:t>
                      </a:r>
                    </a:p>
                  </a:txBody>
                  <a:tcPr/>
                </a:tc>
                <a:tc>
                  <a:txBody>
                    <a:bodyPr/>
                    <a:lstStyle/>
                    <a:p>
                      <a:pPr algn="ctr"/>
                      <a:r>
                        <a:rPr lang="en-US" b="1" dirty="0">
                          <a:solidFill>
                            <a:schemeClr val="bg1"/>
                          </a:solidFill>
                        </a:rPr>
                        <a:t>Priority</a:t>
                      </a:r>
                    </a:p>
                  </a:txBody>
                  <a:tcPr/>
                </a:tc>
                <a:tc>
                  <a:txBody>
                    <a:bodyPr/>
                    <a:lstStyle/>
                    <a:p>
                      <a:pPr algn="ctr"/>
                      <a:r>
                        <a:rPr lang="en-US" b="1" dirty="0">
                          <a:solidFill>
                            <a:schemeClr val="bg1"/>
                          </a:solidFill>
                        </a:rPr>
                        <a:t>Level</a:t>
                      </a:r>
                    </a:p>
                  </a:txBody>
                  <a:tcPr/>
                </a:tc>
                <a:extLst>
                  <a:ext uri="{0D108BD9-81ED-4DB2-BD59-A6C34878D82A}">
                    <a16:rowId xmlns:a16="http://schemas.microsoft.com/office/drawing/2014/main" val="1968102113"/>
                  </a:ext>
                </a:extLst>
              </a:tr>
              <a:tr h="410460">
                <a:tc>
                  <a:txBody>
                    <a:bodyPr/>
                    <a:lstStyle/>
                    <a:p>
                      <a:pPr algn="ctr"/>
                      <a:r>
                        <a:rPr lang="en-US" dirty="0">
                          <a:solidFill>
                            <a:schemeClr val="bg1"/>
                          </a:solidFill>
                        </a:rPr>
                        <a:t>STD-001-CPP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P4</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2864015193"/>
                  </a:ext>
                </a:extLst>
              </a:tr>
              <a:tr h="410460">
                <a:tc>
                  <a:txBody>
                    <a:bodyPr/>
                    <a:lstStyle/>
                    <a:p>
                      <a:pPr algn="ctr"/>
                      <a:r>
                        <a:rPr lang="en-US" dirty="0">
                          <a:solidFill>
                            <a:schemeClr val="bg1"/>
                          </a:solidFill>
                        </a:rPr>
                        <a:t>STD-002-CPP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Probable</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P6</a:t>
                      </a:r>
                    </a:p>
                  </a:txBody>
                  <a:tcPr/>
                </a:tc>
                <a:tc>
                  <a:txBody>
                    <a:bodyPr/>
                    <a:lstStyle/>
                    <a:p>
                      <a:pPr algn="ctr"/>
                      <a:r>
                        <a:rPr lang="en-US" dirty="0">
                          <a:solidFill>
                            <a:schemeClr val="bg1"/>
                          </a:solidFill>
                        </a:rPr>
                        <a:t>L2</a:t>
                      </a:r>
                    </a:p>
                  </a:txBody>
                  <a:tcPr/>
                </a:tc>
                <a:extLst>
                  <a:ext uri="{0D108BD9-81ED-4DB2-BD59-A6C34878D82A}">
                    <a16:rowId xmlns:a16="http://schemas.microsoft.com/office/drawing/2014/main" val="2565130192"/>
                  </a:ext>
                </a:extLst>
              </a:tr>
              <a:tr h="410460">
                <a:tc>
                  <a:txBody>
                    <a:bodyPr/>
                    <a:lstStyle/>
                    <a:p>
                      <a:pPr algn="ctr"/>
                      <a:r>
                        <a:rPr lang="en-US" dirty="0">
                          <a:solidFill>
                            <a:schemeClr val="bg1"/>
                          </a:solidFill>
                        </a:rPr>
                        <a:t>STD-003-CPP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P18</a:t>
                      </a:r>
                    </a:p>
                  </a:txBody>
                  <a:tcPr/>
                </a:tc>
                <a:tc>
                  <a:txBody>
                    <a:bodyPr/>
                    <a:lstStyle/>
                    <a:p>
                      <a:pPr algn="ctr"/>
                      <a:r>
                        <a:rPr lang="en-US" dirty="0">
                          <a:solidFill>
                            <a:schemeClr val="bg1"/>
                          </a:solidFill>
                        </a:rPr>
                        <a:t>L1</a:t>
                      </a:r>
                    </a:p>
                  </a:txBody>
                  <a:tcPr/>
                </a:tc>
                <a:extLst>
                  <a:ext uri="{0D108BD9-81ED-4DB2-BD59-A6C34878D82A}">
                    <a16:rowId xmlns:a16="http://schemas.microsoft.com/office/drawing/2014/main" val="3281213903"/>
                  </a:ext>
                </a:extLst>
              </a:tr>
              <a:tr h="410460">
                <a:tc>
                  <a:txBody>
                    <a:bodyPr/>
                    <a:lstStyle/>
                    <a:p>
                      <a:pPr algn="ctr"/>
                      <a:r>
                        <a:rPr lang="en-US" dirty="0">
                          <a:solidFill>
                            <a:schemeClr val="bg1"/>
                          </a:solidFill>
                        </a:rPr>
                        <a:t>STD-004-CPP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P18</a:t>
                      </a:r>
                    </a:p>
                  </a:txBody>
                  <a:tcPr/>
                </a:tc>
                <a:tc>
                  <a:txBody>
                    <a:bodyPr/>
                    <a:lstStyle/>
                    <a:p>
                      <a:pPr algn="ctr"/>
                      <a:r>
                        <a:rPr lang="en-US" dirty="0">
                          <a:solidFill>
                            <a:schemeClr val="bg1"/>
                          </a:solidFill>
                        </a:rPr>
                        <a:t>L1</a:t>
                      </a:r>
                    </a:p>
                  </a:txBody>
                  <a:tcPr/>
                </a:tc>
                <a:extLst>
                  <a:ext uri="{0D108BD9-81ED-4DB2-BD59-A6C34878D82A}">
                    <a16:rowId xmlns:a16="http://schemas.microsoft.com/office/drawing/2014/main" val="1055040830"/>
                  </a:ext>
                </a:extLst>
              </a:tr>
              <a:tr h="410460">
                <a:tc>
                  <a:txBody>
                    <a:bodyPr/>
                    <a:lstStyle/>
                    <a:p>
                      <a:pPr algn="ctr"/>
                      <a:r>
                        <a:rPr lang="en-US" dirty="0">
                          <a:solidFill>
                            <a:schemeClr val="bg1"/>
                          </a:solidFill>
                        </a:rPr>
                        <a:t>STD-005-CPP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P18</a:t>
                      </a:r>
                    </a:p>
                  </a:txBody>
                  <a:tcPr/>
                </a:tc>
                <a:tc>
                  <a:txBody>
                    <a:bodyPr/>
                    <a:lstStyle/>
                    <a:p>
                      <a:pPr algn="ctr"/>
                      <a:r>
                        <a:rPr lang="en-US" dirty="0">
                          <a:solidFill>
                            <a:schemeClr val="bg1"/>
                          </a:solidFill>
                        </a:rPr>
                        <a:t>L1</a:t>
                      </a:r>
                    </a:p>
                  </a:txBody>
                  <a:tcPr/>
                </a:tc>
                <a:extLst>
                  <a:ext uri="{0D108BD9-81ED-4DB2-BD59-A6C34878D82A}">
                    <a16:rowId xmlns:a16="http://schemas.microsoft.com/office/drawing/2014/main" val="3663780284"/>
                  </a:ext>
                </a:extLst>
              </a:tr>
              <a:tr h="410460">
                <a:tc>
                  <a:txBody>
                    <a:bodyPr/>
                    <a:lstStyle/>
                    <a:p>
                      <a:pPr algn="ctr"/>
                      <a:r>
                        <a:rPr lang="en-US" dirty="0">
                          <a:solidFill>
                            <a:schemeClr val="bg1"/>
                          </a:solidFill>
                        </a:rPr>
                        <a:t>STD-010-CPP</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Probable</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P2</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1292195502"/>
                  </a:ext>
                </a:extLst>
              </a:tr>
              <a:tr h="410460">
                <a:tc>
                  <a:txBody>
                    <a:bodyPr/>
                    <a:lstStyle/>
                    <a:p>
                      <a:pPr algn="ctr"/>
                      <a:r>
                        <a:rPr lang="en-US" dirty="0">
                          <a:solidFill>
                            <a:schemeClr val="bg1"/>
                          </a:solidFill>
                        </a:rPr>
                        <a:t>STD-006-CPP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P1</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2461519485"/>
                  </a:ext>
                </a:extLst>
              </a:tr>
              <a:tr h="410460">
                <a:tc>
                  <a:txBody>
                    <a:bodyPr/>
                    <a:lstStyle/>
                    <a:p>
                      <a:pPr algn="ctr"/>
                      <a:r>
                        <a:rPr lang="en-US" dirty="0">
                          <a:solidFill>
                            <a:schemeClr val="bg1"/>
                          </a:solidFill>
                        </a:rPr>
                        <a:t>STD-007-CPP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P9</a:t>
                      </a:r>
                    </a:p>
                  </a:txBody>
                  <a:tcPr/>
                </a:tc>
                <a:tc>
                  <a:txBody>
                    <a:bodyPr/>
                    <a:lstStyle/>
                    <a:p>
                      <a:pPr algn="ctr"/>
                      <a:r>
                        <a:rPr lang="en-US" dirty="0">
                          <a:solidFill>
                            <a:schemeClr val="bg1"/>
                          </a:solidFill>
                        </a:rPr>
                        <a:t>L2</a:t>
                      </a:r>
                    </a:p>
                  </a:txBody>
                  <a:tcPr/>
                </a:tc>
                <a:extLst>
                  <a:ext uri="{0D108BD9-81ED-4DB2-BD59-A6C34878D82A}">
                    <a16:rowId xmlns:a16="http://schemas.microsoft.com/office/drawing/2014/main" val="1545794091"/>
                  </a:ext>
                </a:extLst>
              </a:tr>
              <a:tr h="410460">
                <a:tc>
                  <a:txBody>
                    <a:bodyPr/>
                    <a:lstStyle/>
                    <a:p>
                      <a:pPr algn="ctr"/>
                      <a:r>
                        <a:rPr lang="en-US" dirty="0">
                          <a:solidFill>
                            <a:schemeClr val="bg1"/>
                          </a:solidFill>
                        </a:rPr>
                        <a:t>STD-008-CPP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P6</a:t>
                      </a:r>
                    </a:p>
                  </a:txBody>
                  <a:tcPr/>
                </a:tc>
                <a:tc>
                  <a:txBody>
                    <a:bodyPr/>
                    <a:lstStyle/>
                    <a:p>
                      <a:pPr algn="ctr"/>
                      <a:r>
                        <a:rPr lang="en-US" dirty="0">
                          <a:solidFill>
                            <a:schemeClr val="bg1"/>
                          </a:solidFill>
                        </a:rPr>
                        <a:t>L2</a:t>
                      </a:r>
                    </a:p>
                  </a:txBody>
                  <a:tcPr/>
                </a:tc>
                <a:extLst>
                  <a:ext uri="{0D108BD9-81ED-4DB2-BD59-A6C34878D82A}">
                    <a16:rowId xmlns:a16="http://schemas.microsoft.com/office/drawing/2014/main" val="3472315837"/>
                  </a:ext>
                </a:extLst>
              </a:tr>
              <a:tr h="410460">
                <a:tc>
                  <a:txBody>
                    <a:bodyPr/>
                    <a:lstStyle/>
                    <a:p>
                      <a:pPr algn="ctr"/>
                      <a:r>
                        <a:rPr lang="en-US" dirty="0">
                          <a:solidFill>
                            <a:schemeClr val="bg1"/>
                          </a:solidFill>
                        </a:rPr>
                        <a:t>STD-009-CPP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P2</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3511004298"/>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611086"/>
            <a:ext cx="10820400" cy="4978665"/>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sz="3600" b="1" dirty="0"/>
              <a:t>  </a:t>
            </a:r>
            <a:r>
              <a:rPr lang="en-US" sz="3600" b="1" u="sng" dirty="0"/>
              <a:t>Encryption at Rest: </a:t>
            </a:r>
            <a:r>
              <a:rPr lang="en-US" sz="3600" dirty="0"/>
              <a:t>Protects unencrypted data on a devices disk from attackers</a:t>
            </a:r>
          </a:p>
          <a:p>
            <a:pPr marL="0" indent="0">
              <a:spcBef>
                <a:spcPts val="0"/>
              </a:spcBef>
              <a:buSzPts val="2000"/>
              <a:buNone/>
            </a:pPr>
            <a:endParaRPr lang="en-US" sz="2400" b="1" dirty="0">
              <a:latin typeface="Calibri" panose="020F0502020204030204" pitchFamily="34" charset="0"/>
              <a:ea typeface="Calibri" panose="020F0502020204030204" pitchFamily="34" charset="0"/>
            </a:endParaRPr>
          </a:p>
          <a:p>
            <a:pPr marL="342900">
              <a:spcBef>
                <a:spcPts val="0"/>
              </a:spcBef>
              <a:buSzPts val="2000"/>
            </a:pPr>
            <a:r>
              <a:rPr lang="en-US" sz="3600" b="1" dirty="0">
                <a:effectLst/>
                <a:latin typeface="Century Gothic" panose="020B0502020202020204" pitchFamily="34" charset="0"/>
                <a:ea typeface="Calibri" panose="020F0502020204030204" pitchFamily="34" charset="0"/>
              </a:rPr>
              <a:t>  </a:t>
            </a:r>
            <a:r>
              <a:rPr lang="en-US" sz="3600" b="1" u="sng" dirty="0">
                <a:effectLst/>
                <a:latin typeface="Century Gothic" panose="020B0502020202020204" pitchFamily="34" charset="0"/>
                <a:ea typeface="Calibri" panose="020F0502020204030204" pitchFamily="34" charset="0"/>
              </a:rPr>
              <a:t>Encryption in flight:</a:t>
            </a:r>
            <a:r>
              <a:rPr lang="en-US" sz="3600" dirty="0">
                <a:effectLst/>
                <a:latin typeface="Century Gothic" panose="020B0502020202020204" pitchFamily="34" charset="0"/>
                <a:ea typeface="Calibri" panose="020F0502020204030204" pitchFamily="34" charset="0"/>
              </a:rPr>
              <a:t> Protects data while it is being transmitted to ensure it isn’t attacked before it gets to the array disk. </a:t>
            </a:r>
          </a:p>
          <a:p>
            <a:pPr marL="0" indent="0">
              <a:spcBef>
                <a:spcPts val="0"/>
              </a:spcBef>
              <a:buSzPts val="2000"/>
              <a:buNone/>
            </a:pPr>
            <a:endParaRPr lang="en-US" sz="2800" b="1" dirty="0">
              <a:effectLst/>
              <a:latin typeface="Century Gothic" panose="020B0502020202020204" pitchFamily="34" charset="0"/>
              <a:ea typeface="Calibri" panose="020F0502020204030204" pitchFamily="34" charset="0"/>
            </a:endParaRPr>
          </a:p>
          <a:p>
            <a:pPr marL="571500" indent="-571500">
              <a:spcBef>
                <a:spcPts val="0"/>
              </a:spcBef>
              <a:buSzPts val="2000"/>
            </a:pPr>
            <a:r>
              <a:rPr lang="en-US" sz="3600" b="1" u="sng" dirty="0">
                <a:effectLst/>
                <a:latin typeface="Century Gothic" panose="020B0502020202020204" pitchFamily="34" charset="0"/>
                <a:ea typeface="Calibri" panose="020F0502020204030204" pitchFamily="34" charset="0"/>
              </a:rPr>
              <a:t>Encryption in use:</a:t>
            </a:r>
            <a:r>
              <a:rPr lang="en-US" sz="3600" dirty="0">
                <a:effectLst/>
                <a:latin typeface="Century Gothic" panose="020B0502020202020204" pitchFamily="34" charset="0"/>
                <a:ea typeface="Calibri" panose="020F0502020204030204" pitchFamily="34" charset="0"/>
              </a:rPr>
              <a:t> Protects the data while it is being defined as in-use. </a:t>
            </a:r>
            <a:endParaRPr lang="en-US" sz="2400" dirty="0">
              <a:latin typeface="Century Gothic" panose="020B0502020202020204" pitchFamily="34" charset="0"/>
              <a:ea typeface="Calibri" panose="020F0502020204030204" pitchFamily="34" charset="0"/>
            </a:endParaRPr>
          </a:p>
          <a:p>
            <a:pPr marL="342900">
              <a:spcBef>
                <a:spcPts val="0"/>
              </a:spcBef>
              <a:buSzPts val="2000"/>
            </a:pPr>
            <a:endParaRPr lang="en-US" sz="2400" dirty="0">
              <a:effectLst/>
              <a:latin typeface="Century Gothic" panose="020B0502020202020204" pitchFamily="34" charset="0"/>
              <a:ea typeface="Calibri" panose="020F0502020204030204" pitchFamily="34" charset="0"/>
            </a:endParaRPr>
          </a:p>
          <a:p>
            <a:pPr marL="342900">
              <a:spcBef>
                <a:spcPts val="0"/>
              </a:spcBef>
              <a:buSzPts val="2000"/>
            </a:pPr>
            <a:endParaRPr lang="en-US" sz="2400" dirty="0">
              <a:latin typeface="Century Gothic" panose="020B0502020202020204" pitchFamily="34" charset="0"/>
              <a:ea typeface="Calibri" panose="020F0502020204030204" pitchFamily="34" charset="0"/>
            </a:endParaRPr>
          </a:p>
          <a:p>
            <a:pPr marL="342900">
              <a:spcBef>
                <a:spcPts val="0"/>
              </a:spcBef>
              <a:buSzPts val="2000"/>
            </a:pPr>
            <a:endParaRPr lang="en-US" sz="2400" dirty="0">
              <a:effectLst/>
              <a:latin typeface="Century Gothic" panose="020B0502020202020204" pitchFamily="34" charset="0"/>
              <a:ea typeface="Calibri" panose="020F0502020204030204" pitchFamily="34" charset="0"/>
            </a:endParaRPr>
          </a:p>
          <a:p>
            <a:pPr marL="342900">
              <a:spcBef>
                <a:spcPts val="0"/>
              </a:spcBef>
              <a:buSzPts val="2000"/>
            </a:pPr>
            <a:endParaRPr lang="en-US" sz="2400" dirty="0">
              <a:effectLst/>
              <a:latin typeface="Century Gothic" panose="020B0502020202020204" pitchFamily="34" charset="0"/>
              <a:ea typeface="Calibri" panose="020F0502020204030204" pitchFamily="34" charset="0"/>
            </a:endParaRPr>
          </a:p>
          <a:p>
            <a:pPr marL="342900">
              <a:spcBef>
                <a:spcPts val="0"/>
              </a:spcBef>
              <a:buSzPts val="2000"/>
            </a:pPr>
            <a:endParaRPr lang="en-US" sz="2000" dirty="0">
              <a:latin typeface="Calibri" panose="020F0502020204030204" pitchFamily="34" charset="0"/>
              <a:ea typeface="Calibri" panose="020F0502020204030204" pitchFamily="34" charset="0"/>
            </a:endParaRPr>
          </a:p>
          <a:p>
            <a:pPr marL="0" indent="0">
              <a:spcBef>
                <a:spcPts val="0"/>
              </a:spcBef>
              <a:buSzPts val="2000"/>
              <a:buNone/>
            </a:pPr>
            <a:endParaRPr sz="20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lt1"/>
              </a:buClr>
              <a:buSzPts val="2400"/>
              <a:buChar char="•"/>
            </a:pPr>
            <a:r>
              <a:rPr lang="en-US" sz="3600" b="1" u="sng" dirty="0"/>
              <a:t>Authentication:</a:t>
            </a:r>
            <a:r>
              <a:rPr lang="en-US" sz="3600" dirty="0"/>
              <a:t> </a:t>
            </a:r>
            <a:r>
              <a:rPr lang="en-US" sz="2800" dirty="0"/>
              <a:t>Confirming the users identity. </a:t>
            </a:r>
          </a:p>
          <a:p>
            <a:pPr lvl="0" indent="-457200" algn="l" rtl="0">
              <a:lnSpc>
                <a:spcPct val="90000"/>
              </a:lnSpc>
              <a:spcBef>
                <a:spcPts val="0"/>
              </a:spcBef>
              <a:spcAft>
                <a:spcPts val="0"/>
              </a:spcAft>
              <a:buClr>
                <a:schemeClr val="lt1"/>
              </a:buClr>
              <a:buSzPts val="2400"/>
              <a:buFontTx/>
              <a:buChar char="-"/>
            </a:pPr>
            <a:r>
              <a:rPr lang="en-US" sz="2800" dirty="0"/>
              <a:t>Ensuring the person attempting to access the data is the actual user. </a:t>
            </a:r>
          </a:p>
          <a:p>
            <a:pPr marL="571500" indent="-571500">
              <a:spcBef>
                <a:spcPts val="0"/>
              </a:spcBef>
              <a:buSzPts val="2400"/>
            </a:pPr>
            <a:r>
              <a:rPr lang="en-US" sz="3600" b="1" u="sng" dirty="0"/>
              <a:t>Authorization: </a:t>
            </a:r>
            <a:r>
              <a:rPr lang="en-US" sz="2800" dirty="0"/>
              <a:t>The levels of access granted to users for their role.</a:t>
            </a:r>
          </a:p>
          <a:p>
            <a:pPr indent="-457200">
              <a:spcBef>
                <a:spcPts val="0"/>
              </a:spcBef>
              <a:buSzPts val="2400"/>
              <a:buFontTx/>
              <a:buChar char="-"/>
            </a:pPr>
            <a:r>
              <a:rPr lang="en-US" sz="2800" dirty="0"/>
              <a:t>Controlling what users can and can't access it</a:t>
            </a:r>
          </a:p>
          <a:p>
            <a:pPr marL="571500" indent="-571500">
              <a:spcBef>
                <a:spcPts val="0"/>
              </a:spcBef>
              <a:buSzPts val="2400"/>
            </a:pPr>
            <a:r>
              <a:rPr lang="en-US" sz="3600" b="1" u="sng" dirty="0"/>
              <a:t>Accounting:</a:t>
            </a:r>
            <a:r>
              <a:rPr lang="en-US" sz="3600" dirty="0"/>
              <a:t> </a:t>
            </a:r>
            <a:r>
              <a:rPr lang="en-US" sz="2800" dirty="0"/>
              <a:t>The processes in place to track what users are doing</a:t>
            </a:r>
          </a:p>
          <a:p>
            <a:pPr marL="0" indent="0">
              <a:spcBef>
                <a:spcPts val="0"/>
              </a:spcBef>
              <a:buSzPts val="2400"/>
              <a:buNone/>
            </a:pPr>
            <a:r>
              <a:rPr lang="en-US" sz="2800" dirty="0"/>
              <a:t>- timestamps, logs, any process in which there is a clear trail to follow so that everything touched and access can be traced to the user.</a:t>
            </a:r>
            <a:endParaRPr lang="en-US" sz="36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b="1" u="sng" dirty="0" err="1"/>
              <a:t>DevSecOps</a:t>
            </a:r>
            <a:r>
              <a:rPr lang="en-US" b="1" u="sng" dirty="0"/>
              <a:t> pipeline </a:t>
            </a:r>
            <a:r>
              <a:rPr lang="en-US" dirty="0"/>
              <a:t>is the diagram shown on the previous slide. It depicts how it creates a system that incorporates security practices throughout the whole development lifecycle.</a:t>
            </a:r>
          </a:p>
          <a:p>
            <a:pPr marL="685800" lvl="1" indent="-228600" algn="l" rtl="0">
              <a:lnSpc>
                <a:spcPct val="90000"/>
              </a:lnSpc>
              <a:spcBef>
                <a:spcPts val="0"/>
              </a:spcBef>
              <a:spcAft>
                <a:spcPts val="0"/>
              </a:spcAft>
              <a:buClr>
                <a:schemeClr val="lt1"/>
              </a:buClr>
              <a:buSzPts val="2000"/>
              <a:buChar char="•"/>
            </a:pPr>
            <a:endParaRPr lang="en-US" sz="1600" dirty="0"/>
          </a:p>
          <a:p>
            <a:pPr marL="457200" lvl="1" indent="0" algn="l" rtl="0">
              <a:lnSpc>
                <a:spcPct val="90000"/>
              </a:lnSpc>
              <a:spcBef>
                <a:spcPts val="0"/>
              </a:spcBef>
              <a:spcAft>
                <a:spcPts val="0"/>
              </a:spcAft>
              <a:buClr>
                <a:schemeClr val="lt1"/>
              </a:buClr>
              <a:buSzPts val="2000"/>
              <a:buNone/>
            </a:pPr>
            <a:endParaRPr sz="1600" dirty="0"/>
          </a:p>
          <a:p>
            <a:pPr marL="685800" lvl="1" indent="-228600" algn="l" rtl="0">
              <a:lnSpc>
                <a:spcPct val="90000"/>
              </a:lnSpc>
              <a:spcBef>
                <a:spcPts val="500"/>
              </a:spcBef>
              <a:spcAft>
                <a:spcPts val="0"/>
              </a:spcAft>
              <a:buClr>
                <a:schemeClr val="lt1"/>
              </a:buClr>
              <a:buSzPts val="2000"/>
              <a:buChar char="•"/>
            </a:pPr>
            <a:r>
              <a:rPr lang="en-US" dirty="0"/>
              <a:t>External tests that can be used in conjunction with the </a:t>
            </a:r>
            <a:r>
              <a:rPr lang="en-US" dirty="0" err="1"/>
              <a:t>DevSecOps</a:t>
            </a:r>
            <a:r>
              <a:rPr lang="en-US" dirty="0"/>
              <a:t> </a:t>
            </a:r>
            <a:r>
              <a:rPr lang="en-US" dirty="0" err="1"/>
              <a:t>Pipline</a:t>
            </a:r>
            <a:r>
              <a:rPr lang="en-US" dirty="0"/>
              <a:t> are;</a:t>
            </a:r>
          </a:p>
          <a:p>
            <a:pPr marL="742950" lvl="1" indent="-285750" algn="l" rtl="0">
              <a:lnSpc>
                <a:spcPct val="90000"/>
              </a:lnSpc>
              <a:spcBef>
                <a:spcPts val="500"/>
              </a:spcBef>
              <a:spcAft>
                <a:spcPts val="0"/>
              </a:spcAft>
              <a:buClr>
                <a:schemeClr val="lt1"/>
              </a:buClr>
              <a:buSzPts val="2000"/>
              <a:buFontTx/>
              <a:buChar char="-"/>
            </a:pPr>
            <a:r>
              <a:rPr lang="en-US" u="sng" dirty="0"/>
              <a:t>Clang: </a:t>
            </a:r>
            <a:r>
              <a:rPr lang="en-US" dirty="0">
                <a:hlinkClick r:id="rId4"/>
              </a:rPr>
              <a:t>Clang C Language Family Frontend for LLVM </a:t>
            </a:r>
            <a:r>
              <a:rPr lang="en-US" dirty="0"/>
              <a:t>This is a compiler for the front end of the  C language family.</a:t>
            </a:r>
          </a:p>
          <a:p>
            <a:pPr marL="742950" lvl="1" indent="-285750" algn="l" rtl="0">
              <a:lnSpc>
                <a:spcPct val="90000"/>
              </a:lnSpc>
              <a:spcBef>
                <a:spcPts val="500"/>
              </a:spcBef>
              <a:spcAft>
                <a:spcPts val="0"/>
              </a:spcAft>
              <a:buClr>
                <a:schemeClr val="lt1"/>
              </a:buClr>
              <a:buSzPts val="2000"/>
              <a:buFontTx/>
              <a:buChar char="-"/>
            </a:pPr>
            <a:r>
              <a:rPr lang="en-US" u="sng" dirty="0" err="1"/>
              <a:t>Parasoft</a:t>
            </a:r>
            <a:r>
              <a:rPr lang="en-US" u="sng" dirty="0"/>
              <a:t>:</a:t>
            </a:r>
            <a:r>
              <a:rPr lang="en-US" dirty="0"/>
              <a:t> </a:t>
            </a:r>
            <a:r>
              <a:rPr lang="en-US" dirty="0">
                <a:hlinkClick r:id="rId5"/>
              </a:rPr>
              <a:t>Automated Testing to Deliver Superior Quality Software | </a:t>
            </a:r>
            <a:r>
              <a:rPr lang="en-US" dirty="0" err="1">
                <a:hlinkClick r:id="rId5"/>
              </a:rPr>
              <a:t>Parasoft</a:t>
            </a:r>
            <a:r>
              <a:rPr lang="en-US" dirty="0"/>
              <a:t> This is a suite for automatic testing. </a:t>
            </a:r>
            <a:endParaRPr lang="en-US" u="sng" dirty="0"/>
          </a:p>
          <a:p>
            <a:pPr marL="742950" lvl="1" indent="-285750" algn="l" rtl="0">
              <a:lnSpc>
                <a:spcPct val="90000"/>
              </a:lnSpc>
              <a:spcBef>
                <a:spcPts val="500"/>
              </a:spcBef>
              <a:spcAft>
                <a:spcPts val="0"/>
              </a:spcAft>
              <a:buClr>
                <a:schemeClr val="lt1"/>
              </a:buClr>
              <a:buSzPts val="2000"/>
              <a:buFontTx/>
              <a:buChar char="-"/>
            </a:pPr>
            <a:r>
              <a:rPr lang="en-US" u="sng" dirty="0" err="1"/>
              <a:t>CPPCheck</a:t>
            </a:r>
            <a:r>
              <a:rPr lang="en-US" u="sng" dirty="0"/>
              <a:t>:</a:t>
            </a:r>
            <a:r>
              <a:rPr lang="en-US" dirty="0"/>
              <a:t> </a:t>
            </a:r>
            <a:r>
              <a:rPr lang="en-US" dirty="0" err="1">
                <a:hlinkClick r:id="rId6"/>
              </a:rPr>
              <a:t>Cppcheck</a:t>
            </a:r>
            <a:r>
              <a:rPr lang="en-US" dirty="0">
                <a:hlinkClick r:id="rId6"/>
              </a:rPr>
              <a:t> - A tool for static C/C++ code analysis (sourceforge.io)</a:t>
            </a:r>
            <a:r>
              <a:rPr lang="en-US" dirty="0"/>
              <a:t> This is an analysis site for static code.</a:t>
            </a:r>
            <a:endParaRPr lang="en-US" u="sng" dirty="0"/>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purl.org/dc/terms/"/>
    <ds:schemaRef ds:uri="http://www.w3.org/XML/1998/namespace"/>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382</TotalTime>
  <Words>845</Words>
  <Application>Microsoft Office PowerPoint</Application>
  <PresentationFormat>Widescreen</PresentationFormat>
  <Paragraphs>151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Morgan Masapollo</cp:lastModifiedBy>
  <cp:revision>9</cp:revision>
  <dcterms:created xsi:type="dcterms:W3CDTF">2020-08-19T17:59:24Z</dcterms:created>
  <dcterms:modified xsi:type="dcterms:W3CDTF">2024-08-18T17:18:00Z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