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18"/>
  </p:notesMasterIdLst>
  <p:sldIdLst>
    <p:sldId id="256" r:id="rId5"/>
    <p:sldId id="257" r:id="rId6"/>
    <p:sldId id="258" r:id="rId7"/>
    <p:sldId id="259" r:id="rId8"/>
    <p:sldId id="260" r:id="rId9"/>
    <p:sldId id="261" r:id="rId10"/>
    <p:sldId id="262" r:id="rId11"/>
    <p:sldId id="264" r:id="rId12"/>
    <p:sldId id="265" r:id="rId13"/>
    <p:sldId id="266" r:id="rId14"/>
    <p:sldId id="267" r:id="rId15"/>
    <p:sldId id="268" r:id="rId16"/>
    <p:sldId id="269" r:id="rId17"/>
  </p:sldIdLst>
  <p:sldSz cx="12192000" cy="6858000"/>
  <p:notesSz cx="6858000" cy="9144000"/>
  <p:embeddedFontLst>
    <p:embeddedFont>
      <p:font typeface="Century Gothic" panose="020B0502020202020204" pitchFamily="34" charset="0"/>
      <p:regular r:id="rId19"/>
      <p:bold r:id="rId20"/>
      <p:italic r:id="rId21"/>
      <p:boldItalic r:id="rId22"/>
    </p:embeddedFont>
  </p:embeddedFontLst>
  <p:custDataLst>
    <p:tags r:id="rId23"/>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56" d="100"/>
          <a:sy n="56" d="100"/>
        </p:scale>
        <p:origin x="168" y="2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3.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customschemas.google.com/relationships/presentationmetadata" Target="meta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gs" Target="tags/tag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1.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4.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2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9">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hyperlink" Target="https://cppcheck.sourceforge.io/" TargetMode="External"/><Relationship Id="rId5" Type="http://schemas.openxmlformats.org/officeDocument/2006/relationships/hyperlink" Target="https://www.parasoft.com/" TargetMode="External"/><Relationship Id="rId4" Type="http://schemas.openxmlformats.org/officeDocument/2006/relationships/hyperlink" Target="https://clang.llvm.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Morgan Marsh</a:t>
            </a:r>
            <a:endParaRPr dirty="0"/>
          </a:p>
        </p:txBody>
      </p:sp>
      <p:pic>
        <p:nvPicPr>
          <p:cNvPr id="146" name="Google Shape;146;p1" descr="Green Pace logo"/>
          <p:cNvPicPr preferRelativeResize="0"/>
          <p:nvPr/>
        </p:nvPicPr>
        <p:blipFill>
          <a:blip r:embed="rId4">
            <a:alphaModFix/>
          </a:blip>
          <a:stretch>
            <a:fillRect/>
          </a:stretch>
        </p:blipFill>
        <p:spPr>
          <a:xfrm>
            <a:off x="7440774" y="659854"/>
            <a:ext cx="2921424" cy="3786772"/>
          </a:xfrm>
          <a:prstGeom prst="rect">
            <a:avLst/>
          </a:prstGeom>
          <a:noFill/>
          <a:ln>
            <a:noFill/>
          </a:ln>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RISKS AND BENEFITS</a:t>
            </a:r>
            <a:endParaRPr/>
          </a:p>
        </p:txBody>
      </p:sp>
      <p:sp>
        <p:nvSpPr>
          <p:cNvPr id="217" name="Google Shape;217;p11"/>
          <p:cNvSpPr txBox="1">
            <a:spLocks noGrp="1"/>
          </p:cNvSpPr>
          <p:nvPr>
            <p:ph type="body" idx="1"/>
          </p:nvPr>
        </p:nvSpPr>
        <p:spPr>
          <a:xfrm>
            <a:off x="-1" y="2194560"/>
            <a:ext cx="11970675" cy="4794069"/>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000"/>
              <a:buNone/>
            </a:pPr>
            <a:r>
              <a:rPr lang="en-US" sz="3200" b="1" u="sng" dirty="0"/>
              <a:t>Benefits of taking immediate action when getting attacked:</a:t>
            </a:r>
          </a:p>
          <a:p>
            <a:pPr marL="0" lvl="0" indent="0" algn="l" rtl="0">
              <a:lnSpc>
                <a:spcPct val="90000"/>
              </a:lnSpc>
              <a:spcBef>
                <a:spcPts val="0"/>
              </a:spcBef>
              <a:spcAft>
                <a:spcPts val="0"/>
              </a:spcAft>
              <a:buClr>
                <a:schemeClr val="lt1"/>
              </a:buClr>
              <a:buSzPts val="2000"/>
              <a:buNone/>
            </a:pPr>
            <a:r>
              <a:rPr lang="en-US" sz="2800" dirty="0"/>
              <a:t>Prevent further damage to the software by the attacker</a:t>
            </a:r>
          </a:p>
          <a:p>
            <a:pPr marL="0" lvl="0" indent="0" algn="l" rtl="0">
              <a:lnSpc>
                <a:spcPct val="90000"/>
              </a:lnSpc>
              <a:spcBef>
                <a:spcPts val="0"/>
              </a:spcBef>
              <a:spcAft>
                <a:spcPts val="0"/>
              </a:spcAft>
              <a:buClr>
                <a:schemeClr val="lt1"/>
              </a:buClr>
              <a:buSzPts val="2000"/>
              <a:buNone/>
            </a:pPr>
            <a:r>
              <a:rPr lang="en-US" sz="2800" dirty="0"/>
              <a:t>Reduces financial costs for repair time</a:t>
            </a:r>
          </a:p>
          <a:p>
            <a:pPr marL="0" lvl="0" indent="0" algn="l" rtl="0">
              <a:lnSpc>
                <a:spcPct val="90000"/>
              </a:lnSpc>
              <a:spcBef>
                <a:spcPts val="0"/>
              </a:spcBef>
              <a:spcAft>
                <a:spcPts val="0"/>
              </a:spcAft>
              <a:buClr>
                <a:schemeClr val="lt1"/>
              </a:buClr>
              <a:buSzPts val="2000"/>
              <a:buNone/>
            </a:pPr>
            <a:r>
              <a:rPr lang="en-US" sz="2800" dirty="0"/>
              <a:t>Gets the patch out faster which helps show customers that the company takes security very seriously</a:t>
            </a:r>
          </a:p>
          <a:p>
            <a:pPr marL="0" lvl="0" indent="0" algn="l" rtl="0">
              <a:lnSpc>
                <a:spcPct val="90000"/>
              </a:lnSpc>
              <a:spcBef>
                <a:spcPts val="0"/>
              </a:spcBef>
              <a:spcAft>
                <a:spcPts val="0"/>
              </a:spcAft>
              <a:buClr>
                <a:schemeClr val="lt1"/>
              </a:buClr>
              <a:buSzPts val="2000"/>
              <a:buNone/>
            </a:pPr>
            <a:endParaRPr lang="en-US" sz="3200" b="1" u="sng" dirty="0"/>
          </a:p>
          <a:p>
            <a:pPr marL="0" lvl="0" indent="0" algn="l" rtl="0">
              <a:lnSpc>
                <a:spcPct val="90000"/>
              </a:lnSpc>
              <a:spcBef>
                <a:spcPts val="0"/>
              </a:spcBef>
              <a:spcAft>
                <a:spcPts val="0"/>
              </a:spcAft>
              <a:buClr>
                <a:schemeClr val="lt1"/>
              </a:buClr>
              <a:buSzPts val="2000"/>
              <a:buNone/>
            </a:pPr>
            <a:r>
              <a:rPr lang="en-US" sz="3200" b="1" u="sng" dirty="0"/>
              <a:t>Risks of waiting to take action when getting attacked:</a:t>
            </a:r>
          </a:p>
          <a:p>
            <a:pPr marL="0" lvl="0" indent="0" algn="l" rtl="0">
              <a:lnSpc>
                <a:spcPct val="90000"/>
              </a:lnSpc>
              <a:spcBef>
                <a:spcPts val="0"/>
              </a:spcBef>
              <a:spcAft>
                <a:spcPts val="0"/>
              </a:spcAft>
              <a:buClr>
                <a:schemeClr val="lt1"/>
              </a:buClr>
              <a:buSzPts val="2000"/>
              <a:buNone/>
            </a:pPr>
            <a:r>
              <a:rPr lang="en-US" sz="2800" dirty="0"/>
              <a:t>More data can be stolen from the attackers</a:t>
            </a:r>
          </a:p>
          <a:p>
            <a:pPr marL="0" lvl="0" indent="0" algn="l" rtl="0">
              <a:lnSpc>
                <a:spcPct val="90000"/>
              </a:lnSpc>
              <a:spcBef>
                <a:spcPts val="0"/>
              </a:spcBef>
              <a:spcAft>
                <a:spcPts val="0"/>
              </a:spcAft>
              <a:buClr>
                <a:schemeClr val="lt1"/>
              </a:buClr>
              <a:buSzPts val="2000"/>
              <a:buNone/>
            </a:pPr>
            <a:r>
              <a:rPr lang="en-US" sz="2800" dirty="0"/>
              <a:t>Runs the risk of a higher ransom from the attackers</a:t>
            </a:r>
          </a:p>
          <a:p>
            <a:pPr marL="0" lvl="0" indent="0" algn="l" rtl="0">
              <a:lnSpc>
                <a:spcPct val="90000"/>
              </a:lnSpc>
              <a:spcBef>
                <a:spcPts val="0"/>
              </a:spcBef>
              <a:spcAft>
                <a:spcPts val="0"/>
              </a:spcAft>
              <a:buClr>
                <a:schemeClr val="lt1"/>
              </a:buClr>
              <a:buSzPts val="2000"/>
              <a:buNone/>
            </a:pPr>
            <a:r>
              <a:rPr lang="en-US" sz="2800" dirty="0"/>
              <a:t>Depending on the severity of the attack, it could harm the company's reputation to the customers.</a:t>
            </a:r>
          </a:p>
          <a:p>
            <a:pPr marL="0" lvl="0" indent="0" algn="l" rtl="0">
              <a:lnSpc>
                <a:spcPct val="90000"/>
              </a:lnSpc>
              <a:spcBef>
                <a:spcPts val="0"/>
              </a:spcBef>
              <a:spcAft>
                <a:spcPts val="0"/>
              </a:spcAft>
              <a:buClr>
                <a:schemeClr val="lt1"/>
              </a:buClr>
              <a:buSzPts val="2000"/>
              <a:buNone/>
            </a:pPr>
            <a:endParaRPr sz="3200"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sp>
        <p:nvSpPr>
          <p:cNvPr id="224" name="Google Shape;224;p12"/>
          <p:cNvSpPr txBox="1">
            <a:spLocks noGrp="1"/>
          </p:cNvSpPr>
          <p:nvPr>
            <p:ph type="body" idx="1"/>
          </p:nvPr>
        </p:nvSpPr>
        <p:spPr>
          <a:xfrm>
            <a:off x="0" y="2194560"/>
            <a:ext cx="11506200" cy="4663440"/>
          </a:xfrm>
          <a:prstGeom prst="rect">
            <a:avLst/>
          </a:prstGeom>
          <a:noFill/>
          <a:ln>
            <a:noFill/>
          </a:ln>
        </p:spPr>
        <p:txBody>
          <a:bodyPr spcFirstLastPara="1" wrap="square" lIns="91425" tIns="45700" rIns="91425" bIns="45700" anchor="t" anchorCtr="0">
            <a:normAutofit/>
          </a:bodyPr>
          <a:lstStyle/>
          <a:p>
            <a:pPr marL="914400" lvl="2" indent="0" algn="l" rtl="0">
              <a:lnSpc>
                <a:spcPct val="90000"/>
              </a:lnSpc>
              <a:spcBef>
                <a:spcPts val="0"/>
              </a:spcBef>
              <a:spcAft>
                <a:spcPts val="0"/>
              </a:spcAft>
              <a:buClr>
                <a:schemeClr val="lt1"/>
              </a:buClr>
              <a:buSzPts val="1800"/>
              <a:buNone/>
            </a:pPr>
            <a:r>
              <a:rPr lang="en-US" sz="3600" dirty="0"/>
              <a:t>Security policy gaps:</a:t>
            </a:r>
          </a:p>
          <a:p>
            <a:pPr marL="914400" lvl="2" indent="0" algn="l" rtl="0">
              <a:lnSpc>
                <a:spcPct val="90000"/>
              </a:lnSpc>
              <a:spcBef>
                <a:spcPts val="0"/>
              </a:spcBef>
              <a:spcAft>
                <a:spcPts val="0"/>
              </a:spcAft>
              <a:buClr>
                <a:schemeClr val="lt1"/>
              </a:buClr>
              <a:buSzPts val="1800"/>
              <a:buNone/>
            </a:pPr>
            <a:r>
              <a:rPr lang="en-US" sz="2800" dirty="0"/>
              <a:t>- The policy document should be reviewed from multiple people, instead of just one developer. This would allow for multiple inputs and potential for something to be caught that the original developer missed</a:t>
            </a:r>
          </a:p>
          <a:p>
            <a:pPr marL="914400" lvl="2" indent="0" algn="l" rtl="0">
              <a:lnSpc>
                <a:spcPct val="90000"/>
              </a:lnSpc>
              <a:spcBef>
                <a:spcPts val="0"/>
              </a:spcBef>
              <a:spcAft>
                <a:spcPts val="0"/>
              </a:spcAft>
              <a:buClr>
                <a:schemeClr val="lt1"/>
              </a:buClr>
              <a:buSzPts val="1800"/>
              <a:buNone/>
            </a:pPr>
            <a:endParaRPr lang="en-US" sz="2800" dirty="0"/>
          </a:p>
          <a:p>
            <a:pPr lvl="2" indent="-457200" algn="l" rtl="0">
              <a:lnSpc>
                <a:spcPct val="90000"/>
              </a:lnSpc>
              <a:spcBef>
                <a:spcPts val="0"/>
              </a:spcBef>
              <a:spcAft>
                <a:spcPts val="0"/>
              </a:spcAft>
              <a:buClr>
                <a:schemeClr val="lt1"/>
              </a:buClr>
              <a:buSzPts val="1800"/>
              <a:buFontTx/>
              <a:buChar char="-"/>
            </a:pPr>
            <a:r>
              <a:rPr lang="en-US" sz="2800" dirty="0"/>
              <a:t>The software should receive annual checks from a white hat firm so that vulnerabilities can be found and patched before an attacker has a chance to find them</a:t>
            </a:r>
          </a:p>
          <a:p>
            <a:pPr marL="914400" lvl="2" indent="0" algn="l" rtl="0">
              <a:lnSpc>
                <a:spcPct val="90000"/>
              </a:lnSpc>
              <a:spcBef>
                <a:spcPts val="0"/>
              </a:spcBef>
              <a:spcAft>
                <a:spcPts val="0"/>
              </a:spcAft>
              <a:buClr>
                <a:schemeClr val="lt1"/>
              </a:buClr>
              <a:buSzPts val="1800"/>
              <a:buNone/>
            </a:pPr>
            <a:endParaRPr sz="3600" dirty="0"/>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200"/>
              <a:buNone/>
            </a:pPr>
            <a:r>
              <a:rPr lang="en-US" sz="2800" dirty="0"/>
              <a:t>In order to transform Green Pace from DevOps to </a:t>
            </a:r>
            <a:r>
              <a:rPr lang="en-US" sz="2800" dirty="0" err="1"/>
              <a:t>DevSecOps</a:t>
            </a:r>
            <a:r>
              <a:rPr lang="en-US" sz="2800" dirty="0"/>
              <a:t>, security needs to be the first thing on everyone's minds when coding anything. By adopting a mindset of “nothing is truly secure”, it will help remind everyone that security can always be cracked if left unattended or as an after thought. If we introduce early and consistent testing into our standards, we can ensure that all our customers and employees stay as protected as possible and we can deter attackers from getting into our system. </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r>
              <a:rPr lang="en-US" i="1" dirty="0">
                <a:effectLst/>
              </a:rPr>
              <a:t>Automated testing to deliver superior quality software</a:t>
            </a:r>
            <a:r>
              <a:rPr lang="en-US" dirty="0">
                <a:effectLst/>
              </a:rPr>
              <a:t>. </a:t>
            </a:r>
            <a:r>
              <a:rPr lang="en-US" dirty="0" err="1">
                <a:effectLst/>
              </a:rPr>
              <a:t>Parasoft</a:t>
            </a:r>
            <a:r>
              <a:rPr lang="en-US" dirty="0">
                <a:effectLst/>
              </a:rPr>
              <a:t>. (2024, August 13). https://www.parasoft.com/ </a:t>
            </a:r>
          </a:p>
          <a:p>
            <a:r>
              <a:rPr lang="en-US" i="1" dirty="0">
                <a:effectLst/>
              </a:rPr>
              <a:t>Clang: A C language family frontend for LLVM</a:t>
            </a:r>
            <a:r>
              <a:rPr lang="en-US" dirty="0">
                <a:effectLst/>
              </a:rPr>
              <a:t>. Clang C Language Family Frontend for LLVM. (n.d.). https://clang.llvm.org/ </a:t>
            </a:r>
          </a:p>
          <a:p>
            <a:r>
              <a:rPr lang="en-US" dirty="0" err="1">
                <a:effectLst/>
              </a:rPr>
              <a:t>Cppcheck</a:t>
            </a:r>
            <a:r>
              <a:rPr lang="en-US" dirty="0">
                <a:effectLst/>
              </a:rPr>
              <a:t>. (n.d.). https://cppcheck.sourceforge.io/ </a:t>
            </a:r>
          </a:p>
          <a:p>
            <a:pPr marL="0" lvl="0" indent="0" algn="l" rtl="0">
              <a:lnSpc>
                <a:spcPct val="90000"/>
              </a:lnSpc>
              <a:spcBef>
                <a:spcPts val="0"/>
              </a:spcBef>
              <a:spcAft>
                <a:spcPts val="0"/>
              </a:spcAft>
              <a:buClr>
                <a:schemeClr val="lt1"/>
              </a:buClr>
              <a:buSzPts val="2200"/>
              <a:buNone/>
            </a:pPr>
            <a:endParaRPr dirty="0"/>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OVERVIEW: DEFENSE IN DEPTH</a:t>
            </a:r>
            <a:endParaRPr/>
          </a:p>
        </p:txBody>
      </p:sp>
      <p:sp>
        <p:nvSpPr>
          <p:cNvPr id="152" name="Google Shape;152;p3"/>
          <p:cNvSpPr txBox="1">
            <a:spLocks noGrp="1"/>
          </p:cNvSpPr>
          <p:nvPr>
            <p:ph type="body" idx="1"/>
          </p:nvPr>
        </p:nvSpPr>
        <p:spPr>
          <a:xfrm>
            <a:off x="7531311" y="2194560"/>
            <a:ext cx="3286041" cy="4442047"/>
          </a:xfrm>
          <a:prstGeom prst="rect">
            <a:avLst/>
          </a:prstGeom>
          <a:noFill/>
          <a:ln>
            <a:noFill/>
          </a:ln>
        </p:spPr>
        <p:txBody>
          <a:bodyPr spcFirstLastPara="1" wrap="square" lIns="91425" tIns="45700" rIns="91425" bIns="45700" anchor="t" anchorCtr="0">
            <a:normAutofit/>
          </a:bodyPr>
          <a:lstStyle/>
          <a:p>
            <a:pPr marL="685800" lvl="0" indent="0" algn="ctr" rtl="0">
              <a:lnSpc>
                <a:spcPct val="90000"/>
              </a:lnSpc>
              <a:spcBef>
                <a:spcPts val="0"/>
              </a:spcBef>
              <a:spcAft>
                <a:spcPts val="0"/>
              </a:spcAft>
              <a:buSzPts val="1800"/>
              <a:buNone/>
            </a:pPr>
            <a:r>
              <a:rPr lang="en-US" dirty="0"/>
              <a:t>Defense in depth is a policy utilized to remind developers to add in multiple layers of security to ensure their product is as safe as possible from outside attackers.</a:t>
            </a: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378929" y="2194560"/>
            <a:ext cx="7573006" cy="4442047"/>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916774" y="680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0" y="2123768"/>
            <a:ext cx="3108960" cy="4080915"/>
          </a:xfrm>
          <a:prstGeom prst="rect">
            <a:avLst/>
          </a:prstGeom>
          <a:noFill/>
          <a:ln>
            <a:noFill/>
          </a:ln>
        </p:spPr>
        <p:txBody>
          <a:bodyPr spcFirstLastPara="1" wrap="square" lIns="91425" tIns="45700" rIns="91425" bIns="45700" anchor="t" anchorCtr="0">
            <a:normAutofit lnSpcReduction="10000"/>
          </a:bodyPr>
          <a:lstStyle/>
          <a:p>
            <a:pPr marL="228600" lvl="0" indent="-88900" algn="l" rtl="0">
              <a:lnSpc>
                <a:spcPct val="90000"/>
              </a:lnSpc>
              <a:spcBef>
                <a:spcPts val="1000"/>
              </a:spcBef>
              <a:spcAft>
                <a:spcPts val="0"/>
              </a:spcAft>
              <a:buClr>
                <a:schemeClr val="lt1"/>
              </a:buClr>
              <a:buSzPts val="2200"/>
              <a:buNone/>
            </a:pPr>
            <a:r>
              <a:rPr lang="en-US" dirty="0"/>
              <a:t> When working to do severe coding it is important to recognize the levels of vulnerability that come with each standard. These are labeled with the categories presented in the table on the right. They will then be shown further down on slide 5.</a:t>
            </a:r>
            <a:endParaRPr dirty="0"/>
          </a:p>
        </p:txBody>
      </p:sp>
      <p:graphicFrame>
        <p:nvGraphicFramePr>
          <p:cNvPr id="161" name="Google Shape;161;p4" descr="Alt text required"/>
          <p:cNvGraphicFramePr/>
          <p:nvPr>
            <p:extLst>
              <p:ext uri="{D42A27DB-BD31-4B8C-83A1-F6EECF244321}">
                <p14:modId xmlns:p14="http://schemas.microsoft.com/office/powerpoint/2010/main" val="3948449391"/>
              </p:ext>
            </p:extLst>
          </p:nvPr>
        </p:nvGraphicFramePr>
        <p:xfrm>
          <a:off x="3108960" y="942535"/>
          <a:ext cx="7975114" cy="5908662"/>
        </p:xfrm>
        <a:graphic>
          <a:graphicData uri="http://schemas.openxmlformats.org/drawingml/2006/table">
            <a:tbl>
              <a:tblPr firstRow="1" firstCol="1">
                <a:noFill/>
                <a:tableStyleId>{802198C4-3087-4945-87E3-76CBB3509B7E}</a:tableStyleId>
              </a:tblPr>
              <a:tblGrid>
                <a:gridCol w="4102384">
                  <a:extLst>
                    <a:ext uri="{9D8B030D-6E8A-4147-A177-3AD203B41FA5}">
                      <a16:colId xmlns:a16="http://schemas.microsoft.com/office/drawing/2014/main" val="20000"/>
                    </a:ext>
                  </a:extLst>
                </a:gridCol>
                <a:gridCol w="3872730">
                  <a:extLst>
                    <a:ext uri="{9D8B030D-6E8A-4147-A177-3AD203B41FA5}">
                      <a16:colId xmlns:a16="http://schemas.microsoft.com/office/drawing/2014/main" val="20001"/>
                    </a:ext>
                  </a:extLst>
                </a:gridCol>
              </a:tblGrid>
              <a:tr h="2973112">
                <a:tc>
                  <a:txBody>
                    <a:bodyPr/>
                    <a:lstStyle/>
                    <a:p>
                      <a:pPr marL="0" marR="0" lvl="0" indent="0" algn="ctr" rtl="0">
                        <a:lnSpc>
                          <a:spcPct val="100000"/>
                        </a:lnSpc>
                        <a:spcBef>
                          <a:spcPts val="0"/>
                        </a:spcBef>
                        <a:spcAft>
                          <a:spcPts val="0"/>
                        </a:spcAft>
                        <a:buClr>
                          <a:srgbClr val="000000"/>
                        </a:buClr>
                        <a:buSzPts val="3600"/>
                        <a:buFont typeface="Arial"/>
                        <a:buNone/>
                      </a:pPr>
                      <a:r>
                        <a:rPr lang="en-US" sz="3000" u="sng" strike="noStrike" cap="none" dirty="0">
                          <a:solidFill>
                            <a:schemeClr val="accent2"/>
                          </a:solidFill>
                        </a:rPr>
                        <a:t>Likely</a:t>
                      </a:r>
                      <a:endParaRPr sz="3000" u="sng"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3000" u="none" strike="noStrike" cap="none" dirty="0">
                          <a:solidFill>
                            <a:schemeClr val="accent2"/>
                          </a:solidFill>
                        </a:rPr>
                        <a:t>The threat/s presented are highly likely to occur.</a:t>
                      </a:r>
                      <a:endParaRPr sz="3000" u="none" strike="noStrike" cap="none" dirty="0">
                        <a:solidFill>
                          <a:schemeClr val="accent2"/>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000" u="sng" strike="noStrike" cap="none" dirty="0">
                          <a:solidFill>
                            <a:schemeClr val="accent2"/>
                          </a:solidFill>
                        </a:rPr>
                        <a:t>Priority</a:t>
                      </a:r>
                    </a:p>
                    <a:p>
                      <a:pPr marL="0" marR="0" lvl="0" indent="0" algn="ctr" rtl="0">
                        <a:lnSpc>
                          <a:spcPct val="100000"/>
                        </a:lnSpc>
                        <a:spcBef>
                          <a:spcPts val="0"/>
                        </a:spcBef>
                        <a:spcAft>
                          <a:spcPts val="0"/>
                        </a:spcAft>
                        <a:buClr>
                          <a:srgbClr val="000000"/>
                        </a:buClr>
                        <a:buSzPts val="3600"/>
                        <a:buFont typeface="Arial"/>
                        <a:buNone/>
                      </a:pPr>
                      <a:r>
                        <a:rPr lang="en-US" sz="3000" u="none" strike="noStrike" cap="none" dirty="0">
                          <a:solidFill>
                            <a:schemeClr val="accent2"/>
                          </a:solidFill>
                        </a:rPr>
                        <a:t>The coding standard being used has higher priority than other standards</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935550">
                <a:tc>
                  <a:txBody>
                    <a:bodyPr/>
                    <a:lstStyle/>
                    <a:p>
                      <a:pPr marL="0" marR="0" lvl="0" indent="0" algn="ctr" rtl="0">
                        <a:lnSpc>
                          <a:spcPct val="100000"/>
                        </a:lnSpc>
                        <a:spcBef>
                          <a:spcPts val="0"/>
                        </a:spcBef>
                        <a:spcAft>
                          <a:spcPts val="0"/>
                        </a:spcAft>
                        <a:buClr>
                          <a:srgbClr val="000000"/>
                        </a:buClr>
                        <a:buSzPts val="3600"/>
                        <a:buFont typeface="Arial"/>
                        <a:buNone/>
                      </a:pPr>
                      <a:r>
                        <a:rPr lang="en-US" sz="3000" u="sng" strike="noStrike" cap="none" dirty="0">
                          <a:solidFill>
                            <a:schemeClr val="accent2"/>
                          </a:solidFill>
                        </a:rPr>
                        <a:t>Low priority</a:t>
                      </a:r>
                      <a:endParaRPr sz="3000" u="sng"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3000" u="none" strike="noStrike" cap="none" dirty="0">
                          <a:solidFill>
                            <a:schemeClr val="accent2"/>
                          </a:solidFill>
                        </a:rPr>
                        <a:t>The coding standard has a lower priority meaning its not as needed for implementation. </a:t>
                      </a:r>
                      <a:endParaRPr sz="3000" u="none" strike="noStrike" cap="none" dirty="0">
                        <a:solidFill>
                          <a:schemeClr val="accent2"/>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000" u="sng" strike="noStrike" cap="none" dirty="0">
                          <a:solidFill>
                            <a:schemeClr val="accent2"/>
                          </a:solidFill>
                        </a:rPr>
                        <a:t>Unlikely</a:t>
                      </a:r>
                      <a:endParaRPr sz="3000" u="sng" strike="noStrike" cap="none" dirty="0">
                        <a:solidFill>
                          <a:schemeClr val="accent2"/>
                        </a:solidFill>
                      </a:endParaRPr>
                    </a:p>
                    <a:p>
                      <a:pPr marL="0" marR="0" lvl="0" indent="0" algn="ctr" rtl="0">
                        <a:lnSpc>
                          <a:spcPct val="100000"/>
                        </a:lnSpc>
                        <a:spcBef>
                          <a:spcPts val="0"/>
                        </a:spcBef>
                        <a:spcAft>
                          <a:spcPts val="0"/>
                        </a:spcAft>
                        <a:buClr>
                          <a:srgbClr val="000000"/>
                        </a:buClr>
                        <a:buSzPts val="3600"/>
                        <a:buFont typeface="Arial"/>
                        <a:buNone/>
                      </a:pPr>
                      <a:r>
                        <a:rPr lang="en-US" sz="3000" u="none" strike="noStrike" cap="none" dirty="0">
                          <a:solidFill>
                            <a:schemeClr val="accent2"/>
                          </a:solidFill>
                        </a:rPr>
                        <a:t>The threat/s presented are unlikely to occur</a:t>
                      </a:r>
                      <a:endParaRPr sz="3000" u="none" strike="noStrike" cap="none" dirty="0">
                        <a:solidFill>
                          <a:schemeClr val="accent2"/>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3875649" y="299748"/>
            <a:ext cx="3754902"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u="sng" dirty="0"/>
              <a:t>10 PRINCIPLES</a:t>
            </a:r>
            <a:endParaRPr u="sng" dirty="0"/>
          </a:p>
        </p:txBody>
      </p:sp>
      <p:sp>
        <p:nvSpPr>
          <p:cNvPr id="168" name="Google Shape;168;p5"/>
          <p:cNvSpPr txBox="1">
            <a:spLocks noGrp="1"/>
          </p:cNvSpPr>
          <p:nvPr>
            <p:ph type="body" idx="1"/>
          </p:nvPr>
        </p:nvSpPr>
        <p:spPr>
          <a:xfrm>
            <a:off x="0" y="1376471"/>
            <a:ext cx="11506200" cy="5296486"/>
          </a:xfrm>
          <a:prstGeom prst="rect">
            <a:avLst/>
          </a:prstGeom>
          <a:noFill/>
          <a:ln>
            <a:noFill/>
          </a:ln>
        </p:spPr>
        <p:txBody>
          <a:bodyPr spcFirstLastPara="1" wrap="square" lIns="91425" tIns="45700" rIns="91425" bIns="45700" anchor="t" anchorCtr="0">
            <a:noAutofit/>
          </a:bodyPr>
          <a:lstStyle/>
          <a:p>
            <a:pPr marL="342900">
              <a:spcBef>
                <a:spcPts val="0"/>
              </a:spcBef>
              <a:buSzPts val="2200"/>
            </a:pPr>
            <a:r>
              <a:rPr lang="en-US" sz="2000" dirty="0"/>
              <a:t>Validate Input Data:                                                   STD-001-CPP, STD-002-CPP, STD-004-CPP</a:t>
            </a:r>
          </a:p>
          <a:p>
            <a:pPr marL="0" indent="0">
              <a:spcBef>
                <a:spcPts val="0"/>
              </a:spcBef>
              <a:buSzPts val="2200"/>
              <a:buNone/>
            </a:pPr>
            <a:endParaRPr lang="en-US" sz="2000" dirty="0"/>
          </a:p>
          <a:p>
            <a:pPr marL="342900">
              <a:spcBef>
                <a:spcPts val="0"/>
              </a:spcBef>
              <a:buSzPts val="2200"/>
            </a:pPr>
            <a:r>
              <a:rPr lang="en-US" sz="2000" dirty="0"/>
              <a:t>Heed Compiler Warnings:                                          STD-003-CPP, STD-010-CPP</a:t>
            </a:r>
          </a:p>
          <a:p>
            <a:pPr marL="0" indent="0">
              <a:spcBef>
                <a:spcPts val="0"/>
              </a:spcBef>
              <a:buSzPts val="2200"/>
              <a:buNone/>
            </a:pPr>
            <a:endParaRPr lang="en-US" sz="2000" dirty="0"/>
          </a:p>
          <a:p>
            <a:pPr marL="342900">
              <a:spcBef>
                <a:spcPts val="0"/>
              </a:spcBef>
              <a:buSzPts val="2200"/>
            </a:pPr>
            <a:r>
              <a:rPr lang="en-US" sz="2000" dirty="0"/>
              <a:t>Architect and Design for Security Policies:              STD-009-CPP</a:t>
            </a:r>
          </a:p>
          <a:p>
            <a:pPr marL="0" indent="0">
              <a:spcBef>
                <a:spcPts val="0"/>
              </a:spcBef>
              <a:buSzPts val="2200"/>
              <a:buNone/>
            </a:pPr>
            <a:endParaRPr lang="en-US" sz="2000" dirty="0"/>
          </a:p>
          <a:p>
            <a:pPr marL="342900">
              <a:spcBef>
                <a:spcPts val="0"/>
              </a:spcBef>
              <a:buSzPts val="2200"/>
            </a:pPr>
            <a:r>
              <a:rPr lang="en-US" sz="2000" dirty="0"/>
              <a:t>Keep it Simple:                                                             STD-008-CPP</a:t>
            </a:r>
          </a:p>
          <a:p>
            <a:pPr marL="0" indent="0">
              <a:spcBef>
                <a:spcPts val="0"/>
              </a:spcBef>
              <a:buSzPts val="2200"/>
              <a:buNone/>
            </a:pPr>
            <a:endParaRPr lang="en-US" sz="2000" dirty="0"/>
          </a:p>
          <a:p>
            <a:pPr marL="342900">
              <a:spcBef>
                <a:spcPts val="0"/>
              </a:spcBef>
              <a:buSzPts val="2200"/>
            </a:pPr>
            <a:r>
              <a:rPr lang="en-US" sz="2000" dirty="0"/>
              <a:t>Default Deny:                                                               STD-005-CPP</a:t>
            </a:r>
          </a:p>
          <a:p>
            <a:pPr marL="0" indent="0">
              <a:spcBef>
                <a:spcPts val="0"/>
              </a:spcBef>
              <a:buSzPts val="2200"/>
              <a:buNone/>
            </a:pPr>
            <a:endParaRPr lang="en-US" sz="2000" dirty="0"/>
          </a:p>
          <a:p>
            <a:pPr marL="342900">
              <a:spcBef>
                <a:spcPts val="0"/>
              </a:spcBef>
              <a:buSzPts val="2200"/>
            </a:pPr>
            <a:r>
              <a:rPr lang="en-US" sz="2000" dirty="0"/>
              <a:t>Adhere to the Principles of Least Privilege:              STD-005-CPP</a:t>
            </a:r>
          </a:p>
          <a:p>
            <a:pPr marL="0" indent="0">
              <a:spcBef>
                <a:spcPts val="0"/>
              </a:spcBef>
              <a:buSzPts val="2200"/>
              <a:buNone/>
            </a:pPr>
            <a:endParaRPr lang="en-US" sz="2000" dirty="0"/>
          </a:p>
          <a:p>
            <a:pPr marL="342900">
              <a:spcBef>
                <a:spcPts val="0"/>
              </a:spcBef>
              <a:buSzPts val="2200"/>
            </a:pPr>
            <a:r>
              <a:rPr lang="en-US" sz="2000" dirty="0"/>
              <a:t>Sanitize Data Sent to Other Systems:                        STD-004-CPP, STD-010-CPP</a:t>
            </a:r>
          </a:p>
          <a:p>
            <a:pPr marL="0" indent="0">
              <a:spcBef>
                <a:spcPts val="0"/>
              </a:spcBef>
              <a:buSzPts val="2200"/>
              <a:buNone/>
            </a:pPr>
            <a:endParaRPr lang="en-US" sz="2000" dirty="0"/>
          </a:p>
          <a:p>
            <a:pPr marL="342900">
              <a:spcBef>
                <a:spcPts val="0"/>
              </a:spcBef>
              <a:buSzPts val="2200"/>
            </a:pPr>
            <a:r>
              <a:rPr lang="en-US" sz="2000" dirty="0"/>
              <a:t>Practice Defense in Depth:                                       STD-001-CPP, STD-002-CPP, STD-004-CPP</a:t>
            </a:r>
          </a:p>
          <a:p>
            <a:pPr marL="0" indent="0">
              <a:spcBef>
                <a:spcPts val="0"/>
              </a:spcBef>
              <a:buSzPts val="2200"/>
              <a:buNone/>
            </a:pPr>
            <a:endParaRPr lang="en-US" sz="2000" dirty="0"/>
          </a:p>
          <a:p>
            <a:pPr marL="342900">
              <a:spcBef>
                <a:spcPts val="0"/>
              </a:spcBef>
              <a:buSzPts val="2200"/>
            </a:pPr>
            <a:r>
              <a:rPr lang="en-US" sz="2000" dirty="0"/>
              <a:t>Use Effective Quality Assurance Techniques:         STD-004-CPP, STD-010-CPP</a:t>
            </a:r>
          </a:p>
          <a:p>
            <a:pPr marL="0" indent="0">
              <a:spcBef>
                <a:spcPts val="0"/>
              </a:spcBef>
              <a:buSzPts val="2200"/>
              <a:buNone/>
            </a:pPr>
            <a:endParaRPr lang="en-US" sz="2000" dirty="0"/>
          </a:p>
          <a:p>
            <a:pPr marL="342900">
              <a:spcBef>
                <a:spcPts val="0"/>
              </a:spcBef>
              <a:buSzPts val="2200"/>
            </a:pPr>
            <a:r>
              <a:rPr lang="en-US" sz="2000" dirty="0"/>
              <a:t>Adopt a Secure Coding Standard:                         STD-004-CPP</a:t>
            </a:r>
            <a:endParaRPr sz="2000" dirty="0"/>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CODING STANDARDS</a:t>
            </a:r>
            <a:endParaRPr/>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3" name="Rectangle 1">
            <a:extLst>
              <a:ext uri="{FF2B5EF4-FFF2-40B4-BE49-F238E27FC236}">
                <a16:creationId xmlns:a16="http://schemas.microsoft.com/office/drawing/2014/main" id="{1AEF9F0C-574B-9808-4489-AFFF5575E77A}"/>
              </a:ext>
            </a:extLst>
          </p:cNvPr>
          <p:cNvSpPr>
            <a:spLocks noGrp="1" noChangeArrowheads="1"/>
          </p:cNvSpPr>
          <p:nvPr>
            <p:ph type="body" idx="1"/>
          </p:nvPr>
        </p:nvSpPr>
        <p:spPr bwMode="auto">
          <a:xfrm flipV="1">
            <a:off x="-7243387" y="4626638"/>
            <a:ext cx="45720" cy="61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buNone/>
            </a:pPr>
            <a:endParaRPr lang="en-US" dirty="0"/>
          </a:p>
        </p:txBody>
      </p:sp>
      <p:graphicFrame>
        <p:nvGraphicFramePr>
          <p:cNvPr id="7" name="Table 6">
            <a:extLst>
              <a:ext uri="{FF2B5EF4-FFF2-40B4-BE49-F238E27FC236}">
                <a16:creationId xmlns:a16="http://schemas.microsoft.com/office/drawing/2014/main" id="{3063F297-5177-45C9-0699-3079601542BC}"/>
              </a:ext>
            </a:extLst>
          </p:cNvPr>
          <p:cNvGraphicFramePr>
            <a:graphicFrameLocks noGrp="1"/>
          </p:cNvGraphicFramePr>
          <p:nvPr>
            <p:extLst>
              <p:ext uri="{D42A27DB-BD31-4B8C-83A1-F6EECF244321}">
                <p14:modId xmlns:p14="http://schemas.microsoft.com/office/powerpoint/2010/main" val="3660640299"/>
              </p:ext>
            </p:extLst>
          </p:nvPr>
        </p:nvGraphicFramePr>
        <p:xfrm>
          <a:off x="837380" y="1787037"/>
          <a:ext cx="10246692" cy="4441964"/>
        </p:xfrm>
        <a:graphic>
          <a:graphicData uri="http://schemas.openxmlformats.org/drawingml/2006/table">
            <a:tbl>
              <a:tblPr firstRow="1" bandRow="1">
                <a:tableStyleId>{802198C4-3087-4945-87E3-76CBB3509B7E}</a:tableStyleId>
              </a:tblPr>
              <a:tblGrid>
                <a:gridCol w="1707782">
                  <a:extLst>
                    <a:ext uri="{9D8B030D-6E8A-4147-A177-3AD203B41FA5}">
                      <a16:colId xmlns:a16="http://schemas.microsoft.com/office/drawing/2014/main" val="1393656057"/>
                    </a:ext>
                  </a:extLst>
                </a:gridCol>
                <a:gridCol w="1707782">
                  <a:extLst>
                    <a:ext uri="{9D8B030D-6E8A-4147-A177-3AD203B41FA5}">
                      <a16:colId xmlns:a16="http://schemas.microsoft.com/office/drawing/2014/main" val="4154847198"/>
                    </a:ext>
                  </a:extLst>
                </a:gridCol>
                <a:gridCol w="1707782">
                  <a:extLst>
                    <a:ext uri="{9D8B030D-6E8A-4147-A177-3AD203B41FA5}">
                      <a16:colId xmlns:a16="http://schemas.microsoft.com/office/drawing/2014/main" val="868268711"/>
                    </a:ext>
                  </a:extLst>
                </a:gridCol>
                <a:gridCol w="1707782">
                  <a:extLst>
                    <a:ext uri="{9D8B030D-6E8A-4147-A177-3AD203B41FA5}">
                      <a16:colId xmlns:a16="http://schemas.microsoft.com/office/drawing/2014/main" val="4250178945"/>
                    </a:ext>
                  </a:extLst>
                </a:gridCol>
                <a:gridCol w="1707782">
                  <a:extLst>
                    <a:ext uri="{9D8B030D-6E8A-4147-A177-3AD203B41FA5}">
                      <a16:colId xmlns:a16="http://schemas.microsoft.com/office/drawing/2014/main" val="239304343"/>
                    </a:ext>
                  </a:extLst>
                </a:gridCol>
                <a:gridCol w="1707782">
                  <a:extLst>
                    <a:ext uri="{9D8B030D-6E8A-4147-A177-3AD203B41FA5}">
                      <a16:colId xmlns:a16="http://schemas.microsoft.com/office/drawing/2014/main" val="450477252"/>
                    </a:ext>
                  </a:extLst>
                </a:gridCol>
              </a:tblGrid>
              <a:tr h="337364">
                <a:tc>
                  <a:txBody>
                    <a:bodyPr/>
                    <a:lstStyle/>
                    <a:p>
                      <a:pPr algn="ctr"/>
                      <a:r>
                        <a:rPr lang="en-US" b="1" dirty="0">
                          <a:solidFill>
                            <a:schemeClr val="bg1"/>
                          </a:solidFill>
                        </a:rPr>
                        <a:t>Rule</a:t>
                      </a:r>
                    </a:p>
                  </a:txBody>
                  <a:tcPr/>
                </a:tc>
                <a:tc>
                  <a:txBody>
                    <a:bodyPr/>
                    <a:lstStyle/>
                    <a:p>
                      <a:pPr algn="ctr"/>
                      <a:r>
                        <a:rPr lang="en-US" b="1" dirty="0">
                          <a:solidFill>
                            <a:schemeClr val="bg1"/>
                          </a:solidFill>
                        </a:rPr>
                        <a:t>Severity</a:t>
                      </a:r>
                    </a:p>
                  </a:txBody>
                  <a:tcPr/>
                </a:tc>
                <a:tc>
                  <a:txBody>
                    <a:bodyPr/>
                    <a:lstStyle/>
                    <a:p>
                      <a:pPr algn="ctr"/>
                      <a:r>
                        <a:rPr lang="en-US" b="1" dirty="0">
                          <a:solidFill>
                            <a:schemeClr val="bg1"/>
                          </a:solidFill>
                        </a:rPr>
                        <a:t>Likelihood</a:t>
                      </a:r>
                    </a:p>
                  </a:txBody>
                  <a:tcPr/>
                </a:tc>
                <a:tc>
                  <a:txBody>
                    <a:bodyPr/>
                    <a:lstStyle/>
                    <a:p>
                      <a:pPr algn="ctr"/>
                      <a:r>
                        <a:rPr lang="en-US" b="1" dirty="0">
                          <a:solidFill>
                            <a:schemeClr val="bg1"/>
                          </a:solidFill>
                        </a:rPr>
                        <a:t>Remediation Cost</a:t>
                      </a:r>
                    </a:p>
                  </a:txBody>
                  <a:tcPr/>
                </a:tc>
                <a:tc>
                  <a:txBody>
                    <a:bodyPr/>
                    <a:lstStyle/>
                    <a:p>
                      <a:pPr algn="ctr"/>
                      <a:r>
                        <a:rPr lang="en-US" b="1" dirty="0">
                          <a:solidFill>
                            <a:schemeClr val="bg1"/>
                          </a:solidFill>
                        </a:rPr>
                        <a:t>Priority</a:t>
                      </a:r>
                    </a:p>
                  </a:txBody>
                  <a:tcPr/>
                </a:tc>
                <a:tc>
                  <a:txBody>
                    <a:bodyPr/>
                    <a:lstStyle/>
                    <a:p>
                      <a:pPr algn="ctr"/>
                      <a:r>
                        <a:rPr lang="en-US" b="1" dirty="0">
                          <a:solidFill>
                            <a:schemeClr val="bg1"/>
                          </a:solidFill>
                        </a:rPr>
                        <a:t>Level</a:t>
                      </a:r>
                    </a:p>
                  </a:txBody>
                  <a:tcPr/>
                </a:tc>
                <a:extLst>
                  <a:ext uri="{0D108BD9-81ED-4DB2-BD59-A6C34878D82A}">
                    <a16:rowId xmlns:a16="http://schemas.microsoft.com/office/drawing/2014/main" val="1968102113"/>
                  </a:ext>
                </a:extLst>
              </a:tr>
              <a:tr h="410460">
                <a:tc>
                  <a:txBody>
                    <a:bodyPr/>
                    <a:lstStyle/>
                    <a:p>
                      <a:pPr algn="ctr"/>
                      <a:r>
                        <a:rPr lang="en-US" dirty="0">
                          <a:solidFill>
                            <a:schemeClr val="bg1"/>
                          </a:solidFill>
                        </a:rPr>
                        <a:t>STD-001-CPP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P4</a:t>
                      </a:r>
                    </a:p>
                  </a:txBody>
                  <a:tcPr/>
                </a:tc>
                <a:tc>
                  <a:txBody>
                    <a:bodyPr/>
                    <a:lstStyle/>
                    <a:p>
                      <a:pPr algn="ctr"/>
                      <a:r>
                        <a:rPr lang="en-US" dirty="0">
                          <a:solidFill>
                            <a:schemeClr val="bg1"/>
                          </a:solidFill>
                        </a:rPr>
                        <a:t>L3</a:t>
                      </a:r>
                    </a:p>
                  </a:txBody>
                  <a:tcPr/>
                </a:tc>
                <a:extLst>
                  <a:ext uri="{0D108BD9-81ED-4DB2-BD59-A6C34878D82A}">
                    <a16:rowId xmlns:a16="http://schemas.microsoft.com/office/drawing/2014/main" val="2864015193"/>
                  </a:ext>
                </a:extLst>
              </a:tr>
              <a:tr h="410460">
                <a:tc>
                  <a:txBody>
                    <a:bodyPr/>
                    <a:lstStyle/>
                    <a:p>
                      <a:pPr algn="ctr"/>
                      <a:r>
                        <a:rPr lang="en-US" dirty="0">
                          <a:solidFill>
                            <a:schemeClr val="bg1"/>
                          </a:solidFill>
                        </a:rPr>
                        <a:t>STD-002-CPP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P6</a:t>
                      </a:r>
                    </a:p>
                  </a:txBody>
                  <a:tcPr/>
                </a:tc>
                <a:tc>
                  <a:txBody>
                    <a:bodyPr/>
                    <a:lstStyle/>
                    <a:p>
                      <a:pPr algn="ctr"/>
                      <a:r>
                        <a:rPr lang="en-US" dirty="0">
                          <a:solidFill>
                            <a:schemeClr val="bg1"/>
                          </a:solidFill>
                        </a:rPr>
                        <a:t>L2</a:t>
                      </a:r>
                    </a:p>
                  </a:txBody>
                  <a:tcPr/>
                </a:tc>
                <a:extLst>
                  <a:ext uri="{0D108BD9-81ED-4DB2-BD59-A6C34878D82A}">
                    <a16:rowId xmlns:a16="http://schemas.microsoft.com/office/drawing/2014/main" val="2565130192"/>
                  </a:ext>
                </a:extLst>
              </a:tr>
              <a:tr h="410460">
                <a:tc>
                  <a:txBody>
                    <a:bodyPr/>
                    <a:lstStyle/>
                    <a:p>
                      <a:pPr algn="ctr"/>
                      <a:r>
                        <a:rPr lang="en-US" dirty="0">
                          <a:solidFill>
                            <a:schemeClr val="bg1"/>
                          </a:solidFill>
                        </a:rPr>
                        <a:t>STD-003-CPP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P18</a:t>
                      </a:r>
                    </a:p>
                  </a:txBody>
                  <a:tcPr/>
                </a:tc>
                <a:tc>
                  <a:txBody>
                    <a:bodyPr/>
                    <a:lstStyle/>
                    <a:p>
                      <a:pPr algn="ctr"/>
                      <a:r>
                        <a:rPr lang="en-US" dirty="0">
                          <a:solidFill>
                            <a:schemeClr val="bg1"/>
                          </a:solidFill>
                        </a:rPr>
                        <a:t>L1</a:t>
                      </a:r>
                    </a:p>
                  </a:txBody>
                  <a:tcPr/>
                </a:tc>
                <a:extLst>
                  <a:ext uri="{0D108BD9-81ED-4DB2-BD59-A6C34878D82A}">
                    <a16:rowId xmlns:a16="http://schemas.microsoft.com/office/drawing/2014/main" val="3281213903"/>
                  </a:ext>
                </a:extLst>
              </a:tr>
              <a:tr h="410460">
                <a:tc>
                  <a:txBody>
                    <a:bodyPr/>
                    <a:lstStyle/>
                    <a:p>
                      <a:pPr algn="ctr"/>
                      <a:r>
                        <a:rPr lang="en-US" dirty="0">
                          <a:solidFill>
                            <a:schemeClr val="bg1"/>
                          </a:solidFill>
                        </a:rPr>
                        <a:t>STD-004-CPP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P18</a:t>
                      </a:r>
                    </a:p>
                  </a:txBody>
                  <a:tcPr/>
                </a:tc>
                <a:tc>
                  <a:txBody>
                    <a:bodyPr/>
                    <a:lstStyle/>
                    <a:p>
                      <a:pPr algn="ctr"/>
                      <a:r>
                        <a:rPr lang="en-US" dirty="0">
                          <a:solidFill>
                            <a:schemeClr val="bg1"/>
                          </a:solidFill>
                        </a:rPr>
                        <a:t>L1</a:t>
                      </a:r>
                    </a:p>
                  </a:txBody>
                  <a:tcPr/>
                </a:tc>
                <a:extLst>
                  <a:ext uri="{0D108BD9-81ED-4DB2-BD59-A6C34878D82A}">
                    <a16:rowId xmlns:a16="http://schemas.microsoft.com/office/drawing/2014/main" val="1055040830"/>
                  </a:ext>
                </a:extLst>
              </a:tr>
              <a:tr h="410460">
                <a:tc>
                  <a:txBody>
                    <a:bodyPr/>
                    <a:lstStyle/>
                    <a:p>
                      <a:pPr algn="ctr"/>
                      <a:r>
                        <a:rPr lang="en-US" dirty="0">
                          <a:solidFill>
                            <a:schemeClr val="bg1"/>
                          </a:solidFill>
                        </a:rPr>
                        <a:t>STD-005-CPP</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P18</a:t>
                      </a:r>
                    </a:p>
                  </a:txBody>
                  <a:tcPr/>
                </a:tc>
                <a:tc>
                  <a:txBody>
                    <a:bodyPr/>
                    <a:lstStyle/>
                    <a:p>
                      <a:pPr algn="ctr"/>
                      <a:r>
                        <a:rPr lang="en-US" dirty="0">
                          <a:solidFill>
                            <a:schemeClr val="bg1"/>
                          </a:solidFill>
                        </a:rPr>
                        <a:t>L1</a:t>
                      </a:r>
                    </a:p>
                  </a:txBody>
                  <a:tcPr/>
                </a:tc>
                <a:extLst>
                  <a:ext uri="{0D108BD9-81ED-4DB2-BD59-A6C34878D82A}">
                    <a16:rowId xmlns:a16="http://schemas.microsoft.com/office/drawing/2014/main" val="3663780284"/>
                  </a:ext>
                </a:extLst>
              </a:tr>
              <a:tr h="410460">
                <a:tc>
                  <a:txBody>
                    <a:bodyPr/>
                    <a:lstStyle/>
                    <a:p>
                      <a:pPr algn="ctr"/>
                      <a:r>
                        <a:rPr lang="en-US" dirty="0">
                          <a:solidFill>
                            <a:schemeClr val="bg1"/>
                          </a:solidFill>
                        </a:rPr>
                        <a:t>STD-010-CPP</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P2</a:t>
                      </a:r>
                    </a:p>
                  </a:txBody>
                  <a:tcPr/>
                </a:tc>
                <a:tc>
                  <a:txBody>
                    <a:bodyPr/>
                    <a:lstStyle/>
                    <a:p>
                      <a:pPr algn="ctr"/>
                      <a:r>
                        <a:rPr lang="en-US" dirty="0">
                          <a:solidFill>
                            <a:schemeClr val="bg1"/>
                          </a:solidFill>
                        </a:rPr>
                        <a:t>L3</a:t>
                      </a:r>
                    </a:p>
                  </a:txBody>
                  <a:tcPr/>
                </a:tc>
                <a:extLst>
                  <a:ext uri="{0D108BD9-81ED-4DB2-BD59-A6C34878D82A}">
                    <a16:rowId xmlns:a16="http://schemas.microsoft.com/office/drawing/2014/main" val="1292195502"/>
                  </a:ext>
                </a:extLst>
              </a:tr>
              <a:tr h="410460">
                <a:tc>
                  <a:txBody>
                    <a:bodyPr/>
                    <a:lstStyle/>
                    <a:p>
                      <a:pPr algn="ctr"/>
                      <a:r>
                        <a:rPr lang="en-US" dirty="0">
                          <a:solidFill>
                            <a:schemeClr val="bg1"/>
                          </a:solidFill>
                        </a:rPr>
                        <a:t>STD-006-CPP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High</a:t>
                      </a:r>
                    </a:p>
                  </a:txBody>
                  <a:tcPr/>
                </a:tc>
                <a:tc>
                  <a:txBody>
                    <a:bodyPr/>
                    <a:lstStyle/>
                    <a:p>
                      <a:pPr algn="ctr"/>
                      <a:r>
                        <a:rPr lang="en-US" dirty="0">
                          <a:solidFill>
                            <a:schemeClr val="bg1"/>
                          </a:solidFill>
                        </a:rPr>
                        <a:t>P1</a:t>
                      </a:r>
                    </a:p>
                  </a:txBody>
                  <a:tcPr/>
                </a:tc>
                <a:tc>
                  <a:txBody>
                    <a:bodyPr/>
                    <a:lstStyle/>
                    <a:p>
                      <a:pPr algn="ctr"/>
                      <a:r>
                        <a:rPr lang="en-US" dirty="0">
                          <a:solidFill>
                            <a:schemeClr val="bg1"/>
                          </a:solidFill>
                        </a:rPr>
                        <a:t>L3</a:t>
                      </a:r>
                    </a:p>
                  </a:txBody>
                  <a:tcPr/>
                </a:tc>
                <a:extLst>
                  <a:ext uri="{0D108BD9-81ED-4DB2-BD59-A6C34878D82A}">
                    <a16:rowId xmlns:a16="http://schemas.microsoft.com/office/drawing/2014/main" val="2461519485"/>
                  </a:ext>
                </a:extLst>
              </a:tr>
              <a:tr h="410460">
                <a:tc>
                  <a:txBody>
                    <a:bodyPr/>
                    <a:lstStyle/>
                    <a:p>
                      <a:pPr algn="ctr"/>
                      <a:r>
                        <a:rPr lang="en-US" dirty="0">
                          <a:solidFill>
                            <a:schemeClr val="bg1"/>
                          </a:solidFill>
                        </a:rPr>
                        <a:t>STD-007-CPP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P9</a:t>
                      </a:r>
                    </a:p>
                  </a:txBody>
                  <a:tcPr/>
                </a:tc>
                <a:tc>
                  <a:txBody>
                    <a:bodyPr/>
                    <a:lstStyle/>
                    <a:p>
                      <a:pPr algn="ctr"/>
                      <a:r>
                        <a:rPr lang="en-US" dirty="0">
                          <a:solidFill>
                            <a:schemeClr val="bg1"/>
                          </a:solidFill>
                        </a:rPr>
                        <a:t>L2</a:t>
                      </a:r>
                    </a:p>
                  </a:txBody>
                  <a:tcPr/>
                </a:tc>
                <a:extLst>
                  <a:ext uri="{0D108BD9-81ED-4DB2-BD59-A6C34878D82A}">
                    <a16:rowId xmlns:a16="http://schemas.microsoft.com/office/drawing/2014/main" val="1545794091"/>
                  </a:ext>
                </a:extLst>
              </a:tr>
              <a:tr h="410460">
                <a:tc>
                  <a:txBody>
                    <a:bodyPr/>
                    <a:lstStyle/>
                    <a:p>
                      <a:pPr algn="ctr"/>
                      <a:r>
                        <a:rPr lang="en-US" dirty="0">
                          <a:solidFill>
                            <a:schemeClr val="bg1"/>
                          </a:solidFill>
                        </a:rPr>
                        <a:t>STD-008-CPP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P6</a:t>
                      </a:r>
                    </a:p>
                  </a:txBody>
                  <a:tcPr/>
                </a:tc>
                <a:tc>
                  <a:txBody>
                    <a:bodyPr/>
                    <a:lstStyle/>
                    <a:p>
                      <a:pPr algn="ctr"/>
                      <a:r>
                        <a:rPr lang="en-US" dirty="0">
                          <a:solidFill>
                            <a:schemeClr val="bg1"/>
                          </a:solidFill>
                        </a:rPr>
                        <a:t>L2</a:t>
                      </a:r>
                    </a:p>
                  </a:txBody>
                  <a:tcPr/>
                </a:tc>
                <a:extLst>
                  <a:ext uri="{0D108BD9-81ED-4DB2-BD59-A6C34878D82A}">
                    <a16:rowId xmlns:a16="http://schemas.microsoft.com/office/drawing/2014/main" val="3472315837"/>
                  </a:ext>
                </a:extLst>
              </a:tr>
              <a:tr h="410460">
                <a:tc>
                  <a:txBody>
                    <a:bodyPr/>
                    <a:lstStyle/>
                    <a:p>
                      <a:pPr algn="ctr"/>
                      <a:r>
                        <a:rPr lang="en-US" dirty="0">
                          <a:solidFill>
                            <a:schemeClr val="bg1"/>
                          </a:solidFill>
                        </a:rPr>
                        <a:t>STD-009-CPP</a:t>
                      </a:r>
                    </a:p>
                  </a:txBody>
                  <a:tcPr/>
                </a:tc>
                <a:tc>
                  <a:txBody>
                    <a:bodyPr/>
                    <a:lstStyle/>
                    <a:p>
                      <a:pPr algn="ctr"/>
                      <a:r>
                        <a:rPr lang="en-US" dirty="0">
                          <a:solidFill>
                            <a:schemeClr val="bg1"/>
                          </a:solidFill>
                        </a:rPr>
                        <a:t>Low</a:t>
                      </a:r>
                    </a:p>
                  </a:txBody>
                  <a:tcPr/>
                </a:tc>
                <a:tc>
                  <a:txBody>
                    <a:bodyPr/>
                    <a:lstStyle/>
                    <a:p>
                      <a:pPr algn="ctr"/>
                      <a:r>
                        <a:rPr lang="en-US" dirty="0">
                          <a:solidFill>
                            <a:schemeClr val="bg1"/>
                          </a:solidFill>
                        </a:rPr>
                        <a:t>Unlikely</a:t>
                      </a:r>
                    </a:p>
                  </a:txBody>
                  <a:tcPr/>
                </a:tc>
                <a:tc>
                  <a:txBody>
                    <a:bodyPr/>
                    <a:lstStyle/>
                    <a:p>
                      <a:pPr algn="ctr"/>
                      <a:r>
                        <a:rPr lang="en-US" dirty="0">
                          <a:solidFill>
                            <a:schemeClr val="bg1"/>
                          </a:solidFill>
                        </a:rPr>
                        <a:t>Medium</a:t>
                      </a:r>
                    </a:p>
                  </a:txBody>
                  <a:tcPr/>
                </a:tc>
                <a:tc>
                  <a:txBody>
                    <a:bodyPr/>
                    <a:lstStyle/>
                    <a:p>
                      <a:pPr algn="ctr"/>
                      <a:r>
                        <a:rPr lang="en-US" dirty="0">
                          <a:solidFill>
                            <a:schemeClr val="bg1"/>
                          </a:solidFill>
                        </a:rPr>
                        <a:t>P2</a:t>
                      </a:r>
                    </a:p>
                  </a:txBody>
                  <a:tcPr/>
                </a:tc>
                <a:tc>
                  <a:txBody>
                    <a:bodyPr/>
                    <a:lstStyle/>
                    <a:p>
                      <a:pPr algn="ctr"/>
                      <a:r>
                        <a:rPr lang="en-US" dirty="0">
                          <a:solidFill>
                            <a:schemeClr val="bg1"/>
                          </a:solidFill>
                        </a:rPr>
                        <a:t>L3</a:t>
                      </a:r>
                    </a:p>
                  </a:txBody>
                  <a:tcPr/>
                </a:tc>
                <a:extLst>
                  <a:ext uri="{0D108BD9-81ED-4DB2-BD59-A6C34878D82A}">
                    <a16:rowId xmlns:a16="http://schemas.microsoft.com/office/drawing/2014/main" val="3511004298"/>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53929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ENCRYPTION POLICIES</a:t>
            </a:r>
            <a:endParaRPr dirty="0"/>
          </a:p>
        </p:txBody>
      </p:sp>
      <p:sp>
        <p:nvSpPr>
          <p:cNvPr id="182" name="Google Shape;182;p7"/>
          <p:cNvSpPr txBox="1">
            <a:spLocks noGrp="1"/>
          </p:cNvSpPr>
          <p:nvPr>
            <p:ph type="body" idx="1"/>
          </p:nvPr>
        </p:nvSpPr>
        <p:spPr>
          <a:xfrm>
            <a:off x="432582" y="1611086"/>
            <a:ext cx="10820400" cy="4978665"/>
          </a:xfrm>
          <a:prstGeom prst="rect">
            <a:avLst/>
          </a:prstGeom>
          <a:noFill/>
          <a:ln>
            <a:noFill/>
          </a:ln>
        </p:spPr>
        <p:txBody>
          <a:bodyPr spcFirstLastPara="1" wrap="square" lIns="91425" tIns="45700" rIns="91425" bIns="45700" anchor="t" anchorCtr="0">
            <a:normAutofit/>
          </a:bodyPr>
          <a:lstStyle/>
          <a:p>
            <a:pPr marL="342900">
              <a:spcBef>
                <a:spcPts val="0"/>
              </a:spcBef>
              <a:buSzPts val="2000"/>
            </a:pPr>
            <a:r>
              <a:rPr lang="en-US" sz="3600" b="1" dirty="0"/>
              <a:t>  </a:t>
            </a:r>
            <a:r>
              <a:rPr lang="en-US" sz="3600" b="1" u="sng" dirty="0"/>
              <a:t>Encryption at Rest:</a:t>
            </a:r>
            <a:r>
              <a:rPr lang="en-US" sz="3600" dirty="0"/>
              <a:t> This policy is in place to protect unencrypted data on the devices disk from outside attackers.</a:t>
            </a:r>
          </a:p>
          <a:p>
            <a:pPr marL="0" indent="0">
              <a:spcBef>
                <a:spcPts val="0"/>
              </a:spcBef>
              <a:buSzPts val="2000"/>
              <a:buNone/>
            </a:pPr>
            <a:endParaRPr lang="en-US" sz="2400" b="1" dirty="0">
              <a:latin typeface="Calibri" panose="020F0502020204030204" pitchFamily="34" charset="0"/>
              <a:ea typeface="Calibri" panose="020F0502020204030204" pitchFamily="34" charset="0"/>
            </a:endParaRPr>
          </a:p>
          <a:p>
            <a:pPr marL="342900">
              <a:spcBef>
                <a:spcPts val="0"/>
              </a:spcBef>
              <a:buSzPts val="2000"/>
            </a:pPr>
            <a:r>
              <a:rPr lang="en-US" sz="3600" b="1" dirty="0">
                <a:effectLst/>
                <a:latin typeface="Century Gothic" panose="020B0502020202020204" pitchFamily="34" charset="0"/>
                <a:ea typeface="Calibri" panose="020F0502020204030204" pitchFamily="34" charset="0"/>
              </a:rPr>
              <a:t>  </a:t>
            </a:r>
            <a:r>
              <a:rPr lang="en-US" sz="3600" b="1" u="sng" dirty="0">
                <a:effectLst/>
                <a:latin typeface="Century Gothic" panose="020B0502020202020204" pitchFamily="34" charset="0"/>
                <a:ea typeface="Calibri" panose="020F0502020204030204" pitchFamily="34" charset="0"/>
              </a:rPr>
              <a:t>Encryption in flight:</a:t>
            </a:r>
            <a:r>
              <a:rPr lang="en-US" sz="3600" dirty="0">
                <a:effectLst/>
                <a:latin typeface="Century Gothic" panose="020B0502020202020204" pitchFamily="34" charset="0"/>
                <a:ea typeface="Calibri" panose="020F0502020204030204" pitchFamily="34" charset="0"/>
              </a:rPr>
              <a:t> This policy helps </a:t>
            </a:r>
            <a:r>
              <a:rPr lang="en-US" sz="3600" dirty="0">
                <a:latin typeface="Century Gothic" panose="020B0502020202020204" pitchFamily="34" charset="0"/>
                <a:ea typeface="Calibri" panose="020F0502020204030204" pitchFamily="34" charset="0"/>
              </a:rPr>
              <a:t>p</a:t>
            </a:r>
            <a:r>
              <a:rPr lang="en-US" sz="3600" dirty="0">
                <a:effectLst/>
                <a:latin typeface="Century Gothic" panose="020B0502020202020204" pitchFamily="34" charset="0"/>
                <a:ea typeface="Calibri" panose="020F0502020204030204" pitchFamily="34" charset="0"/>
              </a:rPr>
              <a:t>rotect data while it is being transmitted to ensure it isn’t attacked before it gets to the array disk. </a:t>
            </a:r>
          </a:p>
          <a:p>
            <a:pPr marL="0" indent="0">
              <a:spcBef>
                <a:spcPts val="0"/>
              </a:spcBef>
              <a:buSzPts val="2000"/>
              <a:buNone/>
            </a:pPr>
            <a:endParaRPr lang="en-US" sz="2800" b="1" dirty="0">
              <a:effectLst/>
              <a:latin typeface="Century Gothic" panose="020B0502020202020204" pitchFamily="34" charset="0"/>
              <a:ea typeface="Calibri" panose="020F0502020204030204" pitchFamily="34" charset="0"/>
            </a:endParaRPr>
          </a:p>
          <a:p>
            <a:pPr marL="571500" indent="-571500">
              <a:spcBef>
                <a:spcPts val="0"/>
              </a:spcBef>
              <a:buSzPts val="2000"/>
            </a:pPr>
            <a:r>
              <a:rPr lang="en-US" sz="3600" b="1" u="sng" dirty="0">
                <a:effectLst/>
                <a:latin typeface="Century Gothic" panose="020B0502020202020204" pitchFamily="34" charset="0"/>
                <a:ea typeface="Calibri" panose="020F0502020204030204" pitchFamily="34" charset="0"/>
              </a:rPr>
              <a:t>Encryption in use:</a:t>
            </a:r>
            <a:r>
              <a:rPr lang="en-US" sz="3600" dirty="0">
                <a:effectLst/>
                <a:latin typeface="Century Gothic" panose="020B0502020202020204" pitchFamily="34" charset="0"/>
                <a:ea typeface="Calibri" panose="020F0502020204030204" pitchFamily="34" charset="0"/>
              </a:rPr>
              <a:t> Protects the data while it is being defined by the system as in-use. </a:t>
            </a:r>
            <a:endParaRPr lang="en-US" sz="2400" dirty="0">
              <a:latin typeface="Century Gothic" panose="020B0502020202020204" pitchFamily="34" charset="0"/>
              <a:ea typeface="Calibri" panose="020F0502020204030204" pitchFamily="34" charset="0"/>
            </a:endParaRPr>
          </a:p>
          <a:p>
            <a:pPr marL="342900">
              <a:spcBef>
                <a:spcPts val="0"/>
              </a:spcBef>
              <a:buSzPts val="2000"/>
            </a:pPr>
            <a:endParaRPr lang="en-US" sz="2400" dirty="0">
              <a:effectLst/>
              <a:latin typeface="Century Gothic" panose="020B0502020202020204" pitchFamily="34" charset="0"/>
              <a:ea typeface="Calibri" panose="020F0502020204030204" pitchFamily="34" charset="0"/>
            </a:endParaRPr>
          </a:p>
          <a:p>
            <a:pPr marL="342900">
              <a:spcBef>
                <a:spcPts val="0"/>
              </a:spcBef>
              <a:buSzPts val="2000"/>
            </a:pPr>
            <a:endParaRPr lang="en-US" sz="2400" dirty="0">
              <a:latin typeface="Century Gothic" panose="020B0502020202020204" pitchFamily="34" charset="0"/>
              <a:ea typeface="Calibri" panose="020F0502020204030204" pitchFamily="34" charset="0"/>
            </a:endParaRPr>
          </a:p>
          <a:p>
            <a:pPr marL="342900">
              <a:spcBef>
                <a:spcPts val="0"/>
              </a:spcBef>
              <a:buSzPts val="2000"/>
            </a:pPr>
            <a:endParaRPr lang="en-US" sz="2400" dirty="0">
              <a:effectLst/>
              <a:latin typeface="Century Gothic" panose="020B0502020202020204" pitchFamily="34" charset="0"/>
              <a:ea typeface="Calibri" panose="020F0502020204030204" pitchFamily="34" charset="0"/>
            </a:endParaRPr>
          </a:p>
          <a:p>
            <a:pPr marL="342900">
              <a:spcBef>
                <a:spcPts val="0"/>
              </a:spcBef>
              <a:buSzPts val="2000"/>
            </a:pPr>
            <a:endParaRPr lang="en-US" sz="2400" dirty="0">
              <a:effectLst/>
              <a:latin typeface="Century Gothic" panose="020B0502020202020204" pitchFamily="34" charset="0"/>
              <a:ea typeface="Calibri" panose="020F0502020204030204" pitchFamily="34" charset="0"/>
            </a:endParaRPr>
          </a:p>
          <a:p>
            <a:pPr marL="342900">
              <a:spcBef>
                <a:spcPts val="0"/>
              </a:spcBef>
              <a:buSzPts val="2000"/>
            </a:pPr>
            <a:endParaRPr lang="en-US" sz="2000" dirty="0">
              <a:latin typeface="Calibri" panose="020F0502020204030204" pitchFamily="34" charset="0"/>
              <a:ea typeface="Calibri" panose="020F0502020204030204" pitchFamily="34" charset="0"/>
            </a:endParaRPr>
          </a:p>
          <a:p>
            <a:pPr marL="0" indent="0">
              <a:spcBef>
                <a:spcPts val="0"/>
              </a:spcBef>
              <a:buSzPts val="2000"/>
              <a:buNone/>
            </a:pPr>
            <a:endParaRPr sz="2000" dirty="0"/>
          </a:p>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TRIPLE-A POLICIES</a:t>
            </a:r>
            <a:endParaRPr/>
          </a:p>
        </p:txBody>
      </p:sp>
      <p:sp>
        <p:nvSpPr>
          <p:cNvPr id="189" name="Google Shape;189;p8"/>
          <p:cNvSpPr txBox="1">
            <a:spLocks noGrp="1"/>
          </p:cNvSpPr>
          <p:nvPr>
            <p:ph type="body" idx="1"/>
          </p:nvPr>
        </p:nvSpPr>
        <p:spPr>
          <a:xfrm>
            <a:off x="685800" y="1572768"/>
            <a:ext cx="10820400" cy="4645917"/>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lt1"/>
              </a:buClr>
              <a:buSzPts val="2400"/>
              <a:buChar char="•"/>
            </a:pPr>
            <a:r>
              <a:rPr lang="en-US" sz="3600" b="1" u="sng" dirty="0"/>
              <a:t>Authentication:</a:t>
            </a:r>
            <a:r>
              <a:rPr lang="en-US" sz="3600" dirty="0"/>
              <a:t> </a:t>
            </a:r>
            <a:r>
              <a:rPr lang="en-US" sz="2800" dirty="0"/>
              <a:t>Confirms the users’ identity. </a:t>
            </a:r>
          </a:p>
          <a:p>
            <a:pPr marL="0" lvl="0" indent="0" algn="l" rtl="0">
              <a:lnSpc>
                <a:spcPct val="90000"/>
              </a:lnSpc>
              <a:spcBef>
                <a:spcPts val="0"/>
              </a:spcBef>
              <a:spcAft>
                <a:spcPts val="0"/>
              </a:spcAft>
              <a:buClr>
                <a:schemeClr val="lt1"/>
              </a:buClr>
              <a:buSzPts val="2400"/>
              <a:buNone/>
            </a:pPr>
            <a:endParaRPr lang="en-US" sz="2800" dirty="0"/>
          </a:p>
          <a:p>
            <a:pPr lvl="0" indent="-457200" algn="l" rtl="0">
              <a:lnSpc>
                <a:spcPct val="90000"/>
              </a:lnSpc>
              <a:spcBef>
                <a:spcPts val="0"/>
              </a:spcBef>
              <a:spcAft>
                <a:spcPts val="0"/>
              </a:spcAft>
              <a:buClr>
                <a:schemeClr val="lt1"/>
              </a:buClr>
              <a:buSzPts val="2400"/>
              <a:buFontTx/>
              <a:buChar char="-"/>
            </a:pPr>
            <a:r>
              <a:rPr lang="en-US" sz="2800" dirty="0"/>
              <a:t>Ensuring the person attempting to access the data is the actual user. </a:t>
            </a:r>
          </a:p>
          <a:p>
            <a:pPr marL="0" lvl="0" indent="0" algn="l" rtl="0">
              <a:lnSpc>
                <a:spcPct val="90000"/>
              </a:lnSpc>
              <a:spcBef>
                <a:spcPts val="0"/>
              </a:spcBef>
              <a:spcAft>
                <a:spcPts val="0"/>
              </a:spcAft>
              <a:buClr>
                <a:schemeClr val="lt1"/>
              </a:buClr>
              <a:buSzPts val="2400"/>
              <a:buNone/>
            </a:pPr>
            <a:endParaRPr lang="en-US" sz="2800" dirty="0"/>
          </a:p>
          <a:p>
            <a:pPr marL="571500" indent="-571500">
              <a:spcBef>
                <a:spcPts val="0"/>
              </a:spcBef>
              <a:buSzPts val="2400"/>
            </a:pPr>
            <a:r>
              <a:rPr lang="en-US" sz="3600" b="1" u="sng" dirty="0"/>
              <a:t>Authorization: </a:t>
            </a:r>
            <a:r>
              <a:rPr lang="en-US" sz="2800" dirty="0"/>
              <a:t>The levels of access granted to users based on their role.</a:t>
            </a:r>
          </a:p>
          <a:p>
            <a:pPr marL="0" indent="0">
              <a:spcBef>
                <a:spcPts val="0"/>
              </a:spcBef>
              <a:buSzPts val="2400"/>
              <a:buNone/>
            </a:pPr>
            <a:endParaRPr lang="en-US" sz="2800" dirty="0"/>
          </a:p>
          <a:p>
            <a:pPr indent="-457200">
              <a:spcBef>
                <a:spcPts val="0"/>
              </a:spcBef>
              <a:buSzPts val="2400"/>
              <a:buFontTx/>
              <a:buChar char="-"/>
            </a:pPr>
            <a:r>
              <a:rPr lang="en-US" sz="2800" dirty="0"/>
              <a:t>Controlling what users can and can't access based on their level in their company.</a:t>
            </a:r>
          </a:p>
          <a:p>
            <a:pPr marL="0" indent="0">
              <a:spcBef>
                <a:spcPts val="0"/>
              </a:spcBef>
              <a:buSzPts val="2400"/>
              <a:buNone/>
            </a:pPr>
            <a:endParaRPr lang="en-US" sz="2800" dirty="0"/>
          </a:p>
          <a:p>
            <a:pPr marL="571500" indent="-571500">
              <a:spcBef>
                <a:spcPts val="0"/>
              </a:spcBef>
              <a:buSzPts val="2400"/>
            </a:pPr>
            <a:r>
              <a:rPr lang="en-US" sz="3600" b="1" u="sng" dirty="0"/>
              <a:t>Accounting:</a:t>
            </a:r>
            <a:r>
              <a:rPr lang="en-US" sz="3600" dirty="0"/>
              <a:t> </a:t>
            </a:r>
            <a:r>
              <a:rPr lang="en-US" sz="2800" dirty="0"/>
              <a:t>The processes that track what users are doing while logged in.</a:t>
            </a:r>
          </a:p>
          <a:p>
            <a:pPr marL="0" indent="0">
              <a:spcBef>
                <a:spcPts val="0"/>
              </a:spcBef>
              <a:buSzPts val="2400"/>
              <a:buNone/>
            </a:pPr>
            <a:endParaRPr lang="en-US" sz="2800" dirty="0"/>
          </a:p>
          <a:p>
            <a:pPr marL="0" indent="0">
              <a:spcBef>
                <a:spcPts val="0"/>
              </a:spcBef>
              <a:buSzPts val="2400"/>
              <a:buNone/>
            </a:pPr>
            <a:r>
              <a:rPr lang="en-US" sz="2800" dirty="0"/>
              <a:t>- timestamps, logs, any process in which there is a clear trail to follow so that everything touched and accessed can be traced to the user that was touching the system.</a:t>
            </a:r>
            <a:endParaRPr lang="en-US" sz="3600" dirty="0"/>
          </a:p>
        </p:txBody>
      </p:sp>
      <p:pic>
        <p:nvPicPr>
          <p:cNvPr id="190" name="Google Shape;190;p8"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AUTOMATION SUMMARY</a:t>
            </a:r>
            <a:endParaRPr/>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2127250" y="2199481"/>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90000"/>
              </a:lnSpc>
              <a:spcBef>
                <a:spcPts val="0"/>
              </a:spcBef>
              <a:spcAft>
                <a:spcPts val="0"/>
              </a:spcAft>
              <a:buClr>
                <a:schemeClr val="lt1"/>
              </a:buClr>
              <a:buSzPts val="2000"/>
              <a:buChar char="•"/>
            </a:pPr>
            <a:r>
              <a:rPr lang="en-US" dirty="0"/>
              <a:t>The </a:t>
            </a:r>
            <a:r>
              <a:rPr lang="en-US" b="1" u="sng" dirty="0" err="1"/>
              <a:t>DevSecOps</a:t>
            </a:r>
            <a:r>
              <a:rPr lang="en-US" b="1" u="sng" dirty="0"/>
              <a:t> pipeline </a:t>
            </a:r>
            <a:r>
              <a:rPr lang="en-US" dirty="0"/>
              <a:t>is the diagram shown on the previous slide. It depicts how it creates a system that incorporates security practices throughout the whole development lifecycle.</a:t>
            </a:r>
          </a:p>
          <a:p>
            <a:pPr marL="685800" lvl="1" indent="-228600" algn="l" rtl="0">
              <a:lnSpc>
                <a:spcPct val="90000"/>
              </a:lnSpc>
              <a:spcBef>
                <a:spcPts val="0"/>
              </a:spcBef>
              <a:spcAft>
                <a:spcPts val="0"/>
              </a:spcAft>
              <a:buClr>
                <a:schemeClr val="lt1"/>
              </a:buClr>
              <a:buSzPts val="2000"/>
              <a:buChar char="•"/>
            </a:pPr>
            <a:endParaRPr lang="en-US" sz="1600" dirty="0"/>
          </a:p>
          <a:p>
            <a:pPr marL="457200" lvl="1" indent="0" algn="l" rtl="0">
              <a:lnSpc>
                <a:spcPct val="90000"/>
              </a:lnSpc>
              <a:spcBef>
                <a:spcPts val="0"/>
              </a:spcBef>
              <a:spcAft>
                <a:spcPts val="0"/>
              </a:spcAft>
              <a:buClr>
                <a:schemeClr val="lt1"/>
              </a:buClr>
              <a:buSzPts val="2000"/>
              <a:buNone/>
            </a:pPr>
            <a:endParaRPr sz="1600" dirty="0"/>
          </a:p>
          <a:p>
            <a:pPr marL="685800" lvl="1" indent="-228600" algn="l" rtl="0">
              <a:lnSpc>
                <a:spcPct val="90000"/>
              </a:lnSpc>
              <a:spcBef>
                <a:spcPts val="500"/>
              </a:spcBef>
              <a:spcAft>
                <a:spcPts val="0"/>
              </a:spcAft>
              <a:buClr>
                <a:schemeClr val="lt1"/>
              </a:buClr>
              <a:buSzPts val="2000"/>
              <a:buChar char="•"/>
            </a:pPr>
            <a:r>
              <a:rPr lang="en-US" dirty="0"/>
              <a:t>External tests that can be used in conjunction with the </a:t>
            </a:r>
            <a:r>
              <a:rPr lang="en-US" dirty="0" err="1"/>
              <a:t>DevSecOps</a:t>
            </a:r>
            <a:r>
              <a:rPr lang="en-US" dirty="0"/>
              <a:t> </a:t>
            </a:r>
            <a:r>
              <a:rPr lang="en-US" dirty="0" err="1"/>
              <a:t>Pipline</a:t>
            </a:r>
            <a:r>
              <a:rPr lang="en-US" dirty="0"/>
              <a:t> are;</a:t>
            </a:r>
          </a:p>
          <a:p>
            <a:pPr marL="742950" lvl="1" indent="-285750" algn="l" rtl="0">
              <a:lnSpc>
                <a:spcPct val="90000"/>
              </a:lnSpc>
              <a:spcBef>
                <a:spcPts val="500"/>
              </a:spcBef>
              <a:spcAft>
                <a:spcPts val="0"/>
              </a:spcAft>
              <a:buClr>
                <a:schemeClr val="lt1"/>
              </a:buClr>
              <a:buSzPts val="2000"/>
              <a:buFontTx/>
              <a:buChar char="-"/>
            </a:pPr>
            <a:r>
              <a:rPr lang="en-US" u="sng" dirty="0"/>
              <a:t>Clang: </a:t>
            </a:r>
            <a:r>
              <a:rPr lang="en-US" dirty="0">
                <a:hlinkClick r:id="rId4"/>
              </a:rPr>
              <a:t>Clang C Language Family Frontend for LLVM </a:t>
            </a:r>
            <a:r>
              <a:rPr lang="en-US" dirty="0"/>
              <a:t>This is a compiler for the front end of the  C language family.</a:t>
            </a:r>
          </a:p>
          <a:p>
            <a:pPr marL="742950" lvl="1" indent="-285750" algn="l" rtl="0">
              <a:lnSpc>
                <a:spcPct val="90000"/>
              </a:lnSpc>
              <a:spcBef>
                <a:spcPts val="500"/>
              </a:spcBef>
              <a:spcAft>
                <a:spcPts val="0"/>
              </a:spcAft>
              <a:buClr>
                <a:schemeClr val="lt1"/>
              </a:buClr>
              <a:buSzPts val="2000"/>
              <a:buFontTx/>
              <a:buChar char="-"/>
            </a:pPr>
            <a:r>
              <a:rPr lang="en-US" u="sng" dirty="0" err="1"/>
              <a:t>Parasoft</a:t>
            </a:r>
            <a:r>
              <a:rPr lang="en-US" u="sng" dirty="0"/>
              <a:t>:</a:t>
            </a:r>
            <a:r>
              <a:rPr lang="en-US" dirty="0"/>
              <a:t> </a:t>
            </a:r>
            <a:r>
              <a:rPr lang="en-US" dirty="0">
                <a:hlinkClick r:id="rId5"/>
              </a:rPr>
              <a:t>Automated Testing to Deliver Superior Quality Software | </a:t>
            </a:r>
            <a:r>
              <a:rPr lang="en-US" dirty="0" err="1">
                <a:hlinkClick r:id="rId5"/>
              </a:rPr>
              <a:t>Parasoft</a:t>
            </a:r>
            <a:r>
              <a:rPr lang="en-US" dirty="0"/>
              <a:t> This is a suite for automatic testing. </a:t>
            </a:r>
            <a:endParaRPr lang="en-US" u="sng" dirty="0"/>
          </a:p>
          <a:p>
            <a:pPr marL="742950" lvl="1" indent="-285750" algn="l" rtl="0">
              <a:lnSpc>
                <a:spcPct val="90000"/>
              </a:lnSpc>
              <a:spcBef>
                <a:spcPts val="500"/>
              </a:spcBef>
              <a:spcAft>
                <a:spcPts val="0"/>
              </a:spcAft>
              <a:buClr>
                <a:schemeClr val="lt1"/>
              </a:buClr>
              <a:buSzPts val="2000"/>
              <a:buFontTx/>
              <a:buChar char="-"/>
            </a:pPr>
            <a:r>
              <a:rPr lang="en-US" u="sng" dirty="0" err="1"/>
              <a:t>CPPCheck</a:t>
            </a:r>
            <a:r>
              <a:rPr lang="en-US" u="sng" dirty="0"/>
              <a:t>:</a:t>
            </a:r>
            <a:r>
              <a:rPr lang="en-US" dirty="0"/>
              <a:t> </a:t>
            </a:r>
            <a:r>
              <a:rPr lang="en-US" dirty="0" err="1">
                <a:hlinkClick r:id="rId6"/>
              </a:rPr>
              <a:t>Cppcheck</a:t>
            </a:r>
            <a:r>
              <a:rPr lang="en-US" dirty="0">
                <a:hlinkClick r:id="rId6"/>
              </a:rPr>
              <a:t> - A tool for static C/C++ code analysis (sourceforge.io)</a:t>
            </a:r>
            <a:r>
              <a:rPr lang="en-US" dirty="0"/>
              <a:t> This is an analysis site for static code.</a:t>
            </a:r>
            <a:endParaRPr lang="en-US" u="sng" dirty="0"/>
          </a:p>
          <a:p>
            <a:pPr marL="685800" lvl="1" indent="-228600" algn="l" rtl="0">
              <a:lnSpc>
                <a:spcPct val="90000"/>
              </a:lnSpc>
              <a:spcBef>
                <a:spcPts val="500"/>
              </a:spcBef>
              <a:spcAft>
                <a:spcPts val="0"/>
              </a:spcAft>
              <a:buClr>
                <a:schemeClr val="lt1"/>
              </a:buClr>
              <a:buSzPts val="2000"/>
              <a:buChar char="•"/>
            </a:pPr>
            <a:endParaRPr sz="1600" dirty="0"/>
          </a:p>
        </p:txBody>
      </p:sp>
      <p:pic>
        <p:nvPicPr>
          <p:cNvPr id="211" name="Google Shape;211;p10" descr="Green Pace logo"/>
          <p:cNvPicPr preferRelativeResize="0"/>
          <p:nvPr/>
        </p:nvPicPr>
        <p:blipFill>
          <a:blip r:embed="rId7">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purl.org/dc/terms/"/>
    <ds:schemaRef ds:uri="http://www.w3.org/XML/1998/namespace"/>
    <ds:schemaRef ds:uri="http://schemas.microsoft.com/office/2006/documentManagement/types"/>
    <ds:schemaRef ds:uri="http://purl.org/dc/dcmitype/"/>
    <ds:schemaRef ds:uri="http://schemas.openxmlformats.org/package/2006/metadata/core-properties"/>
    <ds:schemaRef ds:uri="http://purl.org/dc/elements/1.1/"/>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499</TotalTime>
  <Words>900</Words>
  <Application>Microsoft Office PowerPoint</Application>
  <PresentationFormat>Widescreen</PresentationFormat>
  <Paragraphs>156</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Century Gothic</vt:lpstr>
      <vt:lpstr>Arial</vt:lpstr>
      <vt:lpstr>Calibri</vt:lpstr>
      <vt:lpstr>Vapor Trail</vt:lpstr>
      <vt:lpstr>Green Pace</vt:lpstr>
      <vt:lpstr>OVERVIEW: DEFENSE IN DEPTH</vt:lpstr>
      <vt:lpstr>THREATS MATRIX</vt:lpstr>
      <vt:lpstr>10 PRINCIPLES</vt:lpstr>
      <vt:lpstr>CODING STANDARDS</vt:lpstr>
      <vt:lpstr>ENCRYPTION POLICIES</vt:lpstr>
      <vt:lpstr>TRIPLE-A POLICIES</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Morgan Masapollo</cp:lastModifiedBy>
  <cp:revision>11</cp:revision>
  <dcterms:created xsi:type="dcterms:W3CDTF">2020-08-19T17:59:24Z</dcterms:created>
  <dcterms:modified xsi:type="dcterms:W3CDTF">2025-03-30T19:41:19Z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