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embeddedFontLst>
    <p:embeddedFont>
      <p:font typeface="Helvetica Neue"/>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boldItalic.fntdata"/><Relationship Id="rId14"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IN" sz="3200"/>
              <a:t>UE19CS204 – Web Technologies</a:t>
            </a:r>
            <a:br>
              <a:rPr lang="en-IN" sz="3200"/>
            </a:br>
            <a:r>
              <a:rPr lang="en-IN" sz="3200"/>
              <a:t>Mini Project</a:t>
            </a:r>
            <a:endParaRPr sz="3200"/>
          </a:p>
        </p:txBody>
      </p:sp>
      <p:sp>
        <p:nvSpPr>
          <p:cNvPr id="85" name="Google Shape;85;p13"/>
          <p:cNvSpPr txBox="1"/>
          <p:nvPr>
            <p:ph idx="1" type="subTitle"/>
          </p:nvPr>
        </p:nvSpPr>
        <p:spPr>
          <a:xfrm>
            <a:off x="990600" y="4038600"/>
            <a:ext cx="7086600" cy="17526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590"/>
              <a:buNone/>
            </a:pPr>
            <a:r>
              <a:rPr lang="en-IN" sz="2590">
                <a:solidFill>
                  <a:schemeClr val="dk1"/>
                </a:solidFill>
              </a:rPr>
              <a:t>Section - A, Team - 4</a:t>
            </a:r>
            <a:r>
              <a:rPr lang="en-IN" sz="2590"/>
              <a:t> </a:t>
            </a:r>
            <a:endParaRPr sz="2590"/>
          </a:p>
          <a:p>
            <a:pPr indent="0" lvl="0" marL="0" rtl="0" algn="ctr">
              <a:lnSpc>
                <a:spcPct val="80000"/>
              </a:lnSpc>
              <a:spcBef>
                <a:spcPts val="0"/>
              </a:spcBef>
              <a:spcAft>
                <a:spcPts val="0"/>
              </a:spcAft>
              <a:buClr>
                <a:schemeClr val="dk1"/>
              </a:buClr>
              <a:buSzPts val="2590"/>
              <a:buNone/>
            </a:pPr>
            <a:r>
              <a:t/>
            </a:r>
            <a:endParaRPr sz="2590"/>
          </a:p>
          <a:p>
            <a:pPr indent="0" lvl="0" marL="0" rtl="0" algn="l">
              <a:lnSpc>
                <a:spcPct val="80000"/>
              </a:lnSpc>
              <a:spcBef>
                <a:spcPts val="518"/>
              </a:spcBef>
              <a:spcAft>
                <a:spcPts val="0"/>
              </a:spcAft>
              <a:buClr>
                <a:schemeClr val="dk1"/>
              </a:buClr>
              <a:buSzPts val="2590"/>
              <a:buNone/>
            </a:pPr>
            <a:r>
              <a:rPr lang="en-IN" sz="2590">
                <a:solidFill>
                  <a:schemeClr val="dk1"/>
                </a:solidFill>
              </a:rPr>
              <a:t>Angelin Ann Jacob</a:t>
            </a:r>
            <a:endParaRPr/>
          </a:p>
          <a:p>
            <a:pPr indent="0" lvl="0" marL="0" rtl="0" algn="l">
              <a:lnSpc>
                <a:spcPct val="80000"/>
              </a:lnSpc>
              <a:spcBef>
                <a:spcPts val="518"/>
              </a:spcBef>
              <a:spcAft>
                <a:spcPts val="0"/>
              </a:spcAft>
              <a:buClr>
                <a:schemeClr val="dk1"/>
              </a:buClr>
              <a:buSzPts val="2590"/>
              <a:buNone/>
            </a:pPr>
            <a:r>
              <a:rPr lang="en-IN" sz="2590">
                <a:solidFill>
                  <a:schemeClr val="dk1"/>
                </a:solidFill>
              </a:rPr>
              <a:t>Anagha Suresh</a:t>
            </a:r>
            <a:endParaRPr/>
          </a:p>
          <a:p>
            <a:pPr indent="0" lvl="0" marL="0" rtl="0" algn="l">
              <a:lnSpc>
                <a:spcPct val="80000"/>
              </a:lnSpc>
              <a:spcBef>
                <a:spcPts val="518"/>
              </a:spcBef>
              <a:spcAft>
                <a:spcPts val="0"/>
              </a:spcAft>
              <a:buClr>
                <a:schemeClr val="dk1"/>
              </a:buClr>
              <a:buSzPts val="2590"/>
              <a:buNone/>
            </a:pPr>
            <a:r>
              <a:rPr lang="en-IN" sz="2590">
                <a:solidFill>
                  <a:schemeClr val="dk1"/>
                </a:solidFill>
              </a:rPr>
              <a:t>Anagha Srinivasa</a:t>
            </a:r>
            <a:endParaRPr/>
          </a:p>
        </p:txBody>
      </p:sp>
      <p:sp>
        <p:nvSpPr>
          <p:cNvPr descr="PES University - Home | Facebook" id="86" name="Google Shape;8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3"/>
          <p:cNvPicPr preferRelativeResize="0"/>
          <p:nvPr/>
        </p:nvPicPr>
        <p:blipFill rotWithShape="1">
          <a:blip r:embed="rId3">
            <a:alphaModFix/>
          </a:blip>
          <a:srcRect b="0" l="0" r="0" t="0"/>
          <a:stretch/>
        </p:blipFill>
        <p:spPr>
          <a:xfrm>
            <a:off x="3846338" y="45125"/>
            <a:ext cx="1685925" cy="1685925"/>
          </a:xfrm>
          <a:prstGeom prst="rect">
            <a:avLst/>
          </a:prstGeom>
          <a:noFill/>
          <a:ln>
            <a:noFill/>
          </a:ln>
        </p:spPr>
      </p:pic>
      <p:sp>
        <p:nvSpPr>
          <p:cNvPr id="88" name="Google Shape;88;p13"/>
          <p:cNvSpPr txBox="1"/>
          <p:nvPr/>
        </p:nvSpPr>
        <p:spPr>
          <a:xfrm>
            <a:off x="1143000" y="5957625"/>
            <a:ext cx="7315200" cy="7254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170"/>
              <a:buFont typeface="Arial"/>
              <a:buNone/>
            </a:pPr>
            <a:r>
              <a:rPr b="1" i="0" lang="en-IN" sz="2170" u="none" cap="none" strike="noStrike">
                <a:solidFill>
                  <a:schemeClr val="dk1"/>
                </a:solidFill>
                <a:latin typeface="Calibri"/>
                <a:ea typeface="Calibri"/>
                <a:cs typeface="Calibri"/>
                <a:sym typeface="Calibri"/>
              </a:rPr>
              <a:t>GITHUB Link - </a:t>
            </a:r>
            <a:endParaRPr b="1" i="0" sz="217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2170"/>
              <a:buFont typeface="Arial"/>
              <a:buNone/>
            </a:pPr>
            <a:r>
              <a:rPr b="1" i="0" lang="en-IN" sz="2170" u="none" cap="none" strike="noStrike">
                <a:solidFill>
                  <a:schemeClr val="dk1"/>
                </a:solidFill>
                <a:latin typeface="Calibri"/>
                <a:ea typeface="Calibri"/>
                <a:cs typeface="Calibri"/>
                <a:sym typeface="Calibri"/>
              </a:rPr>
              <a:t>https://github.com/MorganYu13/community-forum-webapp </a:t>
            </a:r>
            <a:endParaRPr b="1" i="0" sz="2170" u="none" cap="none" strike="noStrike">
              <a:solidFill>
                <a:schemeClr val="dk1"/>
              </a:solidFill>
              <a:latin typeface="Calibri"/>
              <a:ea typeface="Calibri"/>
              <a:cs typeface="Calibri"/>
              <a:sym typeface="Calibri"/>
            </a:endParaRPr>
          </a:p>
        </p:txBody>
      </p:sp>
      <p:sp>
        <p:nvSpPr>
          <p:cNvPr id="89" name="Google Shape;89;p13"/>
          <p:cNvSpPr txBox="1"/>
          <p:nvPr/>
        </p:nvSpPr>
        <p:spPr>
          <a:xfrm>
            <a:off x="685800" y="2895600"/>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en-IN" sz="3200" u="none" cap="none" strike="noStrike">
                <a:solidFill>
                  <a:schemeClr val="dk1"/>
                </a:solidFill>
                <a:latin typeface="Calibri"/>
                <a:ea typeface="Calibri"/>
                <a:cs typeface="Calibri"/>
                <a:sym typeface="Calibri"/>
              </a:rPr>
              <a:t>Project</a:t>
            </a:r>
            <a:r>
              <a:rPr b="0" i="0" lang="en-IN" sz="3200" u="none" cap="none" strike="noStrike">
                <a:solidFill>
                  <a:schemeClr val="dk1"/>
                </a:solidFill>
                <a:latin typeface="Calibri"/>
                <a:ea typeface="Calibri"/>
                <a:cs typeface="Calibri"/>
                <a:sym typeface="Calibri"/>
              </a:rPr>
              <a:t> Title - </a:t>
            </a:r>
            <a:r>
              <a:rPr lang="en-IN" sz="3200">
                <a:solidFill>
                  <a:schemeClr val="dk1"/>
                </a:solidFill>
                <a:latin typeface="Calibri"/>
                <a:ea typeface="Calibri"/>
                <a:cs typeface="Calibri"/>
                <a:sym typeface="Calibri"/>
              </a:rPr>
              <a:t>Educational Forum</a:t>
            </a:r>
            <a:r>
              <a:rPr b="0" i="0" lang="en-IN"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90" name="Google Shape;90;p13"/>
          <p:cNvSpPr txBox="1"/>
          <p:nvPr/>
        </p:nvSpPr>
        <p:spPr>
          <a:xfrm>
            <a:off x="6141125" y="4574708"/>
            <a:ext cx="2743200" cy="129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600">
                <a:solidFill>
                  <a:schemeClr val="dk1"/>
                </a:solidFill>
                <a:latin typeface="Calibri"/>
                <a:ea typeface="Calibri"/>
                <a:cs typeface="Calibri"/>
                <a:sym typeface="Calibri"/>
              </a:rPr>
              <a:t>PES2UG19CS041</a:t>
            </a:r>
            <a:endParaRPr/>
          </a:p>
          <a:p>
            <a:pPr indent="0" lvl="0" marL="0" marR="0" rtl="0" algn="l">
              <a:spcBef>
                <a:spcPts val="0"/>
              </a:spcBef>
              <a:spcAft>
                <a:spcPts val="0"/>
              </a:spcAft>
              <a:buNone/>
            </a:pPr>
            <a:r>
              <a:rPr lang="en-IN" sz="2600">
                <a:solidFill>
                  <a:schemeClr val="dk1"/>
                </a:solidFill>
                <a:latin typeface="Calibri"/>
                <a:ea typeface="Calibri"/>
                <a:cs typeface="Calibri"/>
                <a:sym typeface="Calibri"/>
              </a:rPr>
              <a:t>PES2UG19CS037</a:t>
            </a:r>
            <a:endParaRPr/>
          </a:p>
          <a:p>
            <a:pPr indent="0" lvl="0" marL="0" marR="0" rtl="0" algn="l">
              <a:spcBef>
                <a:spcPts val="0"/>
              </a:spcBef>
              <a:spcAft>
                <a:spcPts val="0"/>
              </a:spcAft>
              <a:buNone/>
            </a:pPr>
            <a:r>
              <a:rPr lang="en-IN" sz="2600">
                <a:solidFill>
                  <a:schemeClr val="dk1"/>
                </a:solidFill>
                <a:latin typeface="Calibri"/>
                <a:ea typeface="Calibri"/>
                <a:cs typeface="Calibri"/>
                <a:sym typeface="Calibri"/>
              </a:rPr>
              <a:t>PES2UG19CS036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N"/>
              <a:t>Abstract</a:t>
            </a:r>
            <a:endParaRPr/>
          </a:p>
        </p:txBody>
      </p:sp>
      <p:sp>
        <p:nvSpPr>
          <p:cNvPr id="96" name="Google Shape;9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1800"/>
              <a:buChar char="•"/>
            </a:pPr>
            <a:r>
              <a:rPr b="0" i="0" lang="en-IN" sz="1800" u="none" strike="noStrike">
                <a:solidFill>
                  <a:srgbClr val="000000"/>
                </a:solidFill>
                <a:latin typeface="Helvetica Neue"/>
                <a:ea typeface="Helvetica Neue"/>
                <a:cs typeface="Helvetica Neue"/>
                <a:sym typeface="Helvetica Neue"/>
              </a:rPr>
              <a:t>Student centered learning and the creation of student centered spaces online are gaining credence in educational settings. We know that effective learning requires access to social and academic networks for both study material and emotional support; as such, online communities can offer a holistic knowledge construction, support mechanism, and recognize that affective activity is effective.</a:t>
            </a:r>
            <a:endParaRPr b="0"/>
          </a:p>
          <a:p>
            <a:pPr indent="-342900" lvl="0" marL="342900" rtl="0" algn="l">
              <a:lnSpc>
                <a:spcPct val="90000"/>
              </a:lnSpc>
              <a:spcBef>
                <a:spcPts val="800"/>
              </a:spcBef>
              <a:spcAft>
                <a:spcPts val="0"/>
              </a:spcAft>
              <a:buClr>
                <a:srgbClr val="000000"/>
              </a:buClr>
              <a:buSzPts val="1800"/>
              <a:buChar char="•"/>
            </a:pPr>
            <a:r>
              <a:rPr b="0" i="0" lang="en-IN" sz="1800" u="none" strike="noStrike">
                <a:solidFill>
                  <a:srgbClr val="000000"/>
                </a:solidFill>
                <a:latin typeface="Helvetica Neue"/>
                <a:ea typeface="Helvetica Neue"/>
                <a:cs typeface="Helvetica Neue"/>
                <a:sym typeface="Helvetica Neue"/>
              </a:rPr>
              <a:t>Student Forums provide students to come together and discuss unlimited topics, including social activities and educational ideas. They are supportive spaces for students, most successful with large first and second year courses where students would not otherwise have the opportunity to communicate with others outside their own tutorial group.</a:t>
            </a:r>
            <a:endParaRPr/>
          </a:p>
          <a:p>
            <a:pPr indent="-342900" lvl="0" marL="342900" rtl="0" algn="l">
              <a:lnSpc>
                <a:spcPct val="90000"/>
              </a:lnSpc>
              <a:spcBef>
                <a:spcPts val="800"/>
              </a:spcBef>
              <a:spcAft>
                <a:spcPts val="0"/>
              </a:spcAft>
              <a:buClr>
                <a:schemeClr val="dk1"/>
              </a:buClr>
              <a:buSzPts val="1800"/>
              <a:buChar char="•"/>
            </a:pPr>
            <a:r>
              <a:rPr lang="en-IN" sz="1800">
                <a:latin typeface="Helvetica Neue"/>
                <a:ea typeface="Helvetica Neue"/>
                <a:cs typeface="Helvetica Neue"/>
                <a:sym typeface="Helvetica Neue"/>
              </a:rPr>
              <a:t>We have used the concepts learnt in our Web Technologies course and made a basic client server application that helps us post about various topics of learning.</a:t>
            </a:r>
            <a:br>
              <a:rPr lang="en-I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N"/>
              <a:t>Technologies Used</a:t>
            </a:r>
            <a:endParaRPr/>
          </a:p>
        </p:txBody>
      </p:sp>
      <p:sp>
        <p:nvSpPr>
          <p:cNvPr id="102" name="Google Shape;1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IN" sz="2960"/>
              <a:t>React JS (ReactRouterDOM)</a:t>
            </a:r>
            <a:endParaRPr/>
          </a:p>
          <a:p>
            <a:pPr indent="-342900" lvl="0" marL="342900" rtl="0" algn="l">
              <a:lnSpc>
                <a:spcPct val="90000"/>
              </a:lnSpc>
              <a:spcBef>
                <a:spcPts val="592"/>
              </a:spcBef>
              <a:spcAft>
                <a:spcPts val="0"/>
              </a:spcAft>
              <a:buClr>
                <a:schemeClr val="dk1"/>
              </a:buClr>
              <a:buSzPts val="2960"/>
              <a:buChar char="•"/>
            </a:pPr>
            <a:r>
              <a:rPr lang="en-IN" sz="2960"/>
              <a:t>Node JS</a:t>
            </a:r>
            <a:endParaRPr/>
          </a:p>
          <a:p>
            <a:pPr indent="-342900" lvl="0" marL="342900" rtl="0" algn="l">
              <a:lnSpc>
                <a:spcPct val="90000"/>
              </a:lnSpc>
              <a:spcBef>
                <a:spcPts val="592"/>
              </a:spcBef>
              <a:spcAft>
                <a:spcPts val="0"/>
              </a:spcAft>
              <a:buClr>
                <a:schemeClr val="dk1"/>
              </a:buClr>
              <a:buSzPts val="2960"/>
              <a:buChar char="•"/>
            </a:pPr>
            <a:r>
              <a:rPr lang="en-IN" sz="2960"/>
              <a:t>Mongo DB</a:t>
            </a:r>
            <a:endParaRPr/>
          </a:p>
          <a:p>
            <a:pPr indent="-342900" lvl="0" marL="342900" rtl="0" algn="l">
              <a:lnSpc>
                <a:spcPct val="90000"/>
              </a:lnSpc>
              <a:spcBef>
                <a:spcPts val="592"/>
              </a:spcBef>
              <a:spcAft>
                <a:spcPts val="0"/>
              </a:spcAft>
              <a:buClr>
                <a:schemeClr val="dk1"/>
              </a:buClr>
              <a:buSzPts val="2960"/>
              <a:buChar char="•"/>
            </a:pPr>
            <a:r>
              <a:rPr lang="en-IN" sz="2960"/>
              <a:t>Express JS</a:t>
            </a:r>
            <a:endParaRPr/>
          </a:p>
          <a:p>
            <a:pPr indent="-342900" lvl="0" marL="342900" rtl="0" algn="l">
              <a:lnSpc>
                <a:spcPct val="90000"/>
              </a:lnSpc>
              <a:spcBef>
                <a:spcPts val="592"/>
              </a:spcBef>
              <a:spcAft>
                <a:spcPts val="0"/>
              </a:spcAft>
              <a:buClr>
                <a:schemeClr val="dk1"/>
              </a:buClr>
              <a:buSzPts val="2960"/>
              <a:buChar char="•"/>
            </a:pPr>
            <a:r>
              <a:rPr lang="en-IN" sz="2960"/>
              <a:t>Express middleware:</a:t>
            </a:r>
            <a:endParaRPr/>
          </a:p>
          <a:p>
            <a:pPr indent="-285750" lvl="1" marL="742950" rtl="0" algn="l">
              <a:lnSpc>
                <a:spcPct val="90000"/>
              </a:lnSpc>
              <a:spcBef>
                <a:spcPts val="518"/>
              </a:spcBef>
              <a:spcAft>
                <a:spcPts val="0"/>
              </a:spcAft>
              <a:buClr>
                <a:schemeClr val="dk1"/>
              </a:buClr>
              <a:buSzPts val="2590"/>
              <a:buChar char="–"/>
            </a:pPr>
            <a:r>
              <a:rPr lang="en-IN" sz="2590"/>
              <a:t>cookie parser </a:t>
            </a:r>
            <a:endParaRPr/>
          </a:p>
          <a:p>
            <a:pPr indent="-285750" lvl="1" marL="742950" rtl="0" algn="l">
              <a:lnSpc>
                <a:spcPct val="90000"/>
              </a:lnSpc>
              <a:spcBef>
                <a:spcPts val="518"/>
              </a:spcBef>
              <a:spcAft>
                <a:spcPts val="0"/>
              </a:spcAft>
              <a:buClr>
                <a:schemeClr val="dk1"/>
              </a:buClr>
              <a:buSzPts val="2590"/>
              <a:buChar char="–"/>
            </a:pPr>
            <a:r>
              <a:rPr lang="en-IN" sz="2590"/>
              <a:t>body parser </a:t>
            </a:r>
            <a:endParaRPr/>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IN"/>
              <a:t>Member Contributions</a:t>
            </a:r>
            <a:endParaRPr/>
          </a:p>
        </p:txBody>
      </p:sp>
      <p:sp>
        <p:nvSpPr>
          <p:cNvPr id="108" name="Google Shape;10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960"/>
              <a:buNone/>
            </a:pPr>
            <a:r>
              <a:rPr lang="en-IN" sz="2960" u="sng"/>
              <a:t>Team Member - Anagha Srinivasa</a:t>
            </a:r>
            <a:endParaRPr/>
          </a:p>
          <a:p>
            <a:pPr indent="0" lvl="0" marL="0" rtl="0" algn="l">
              <a:spcBef>
                <a:spcPts val="592"/>
              </a:spcBef>
              <a:spcAft>
                <a:spcPts val="0"/>
              </a:spcAft>
              <a:buClr>
                <a:schemeClr val="dk1"/>
              </a:buClr>
              <a:buSzPts val="2960"/>
              <a:buNone/>
            </a:pPr>
            <a:r>
              <a:t/>
            </a:r>
            <a:endParaRPr sz="2960" u="sng"/>
          </a:p>
          <a:p>
            <a:pPr indent="-342900" lvl="0" marL="342900" rtl="0" algn="l">
              <a:spcBef>
                <a:spcPts val="0"/>
              </a:spcBef>
              <a:spcAft>
                <a:spcPts val="0"/>
              </a:spcAft>
              <a:buClr>
                <a:srgbClr val="000000"/>
              </a:buClr>
              <a:buSzPts val="2220"/>
              <a:buChar char="•"/>
            </a:pPr>
            <a:r>
              <a:rPr b="0" i="0" lang="en-IN" sz="2220" u="none" strike="noStrike">
                <a:solidFill>
                  <a:srgbClr val="000000"/>
                </a:solidFill>
                <a:latin typeface="Helvetica Neue"/>
                <a:ea typeface="Helvetica Neue"/>
                <a:cs typeface="Helvetica Neue"/>
                <a:sym typeface="Helvetica Neue"/>
              </a:rPr>
              <a:t>Worked on the signup component of the project</a:t>
            </a:r>
            <a:endParaRPr b="0" sz="2220">
              <a:latin typeface="Helvetica Neue"/>
              <a:ea typeface="Helvetica Neue"/>
              <a:cs typeface="Helvetica Neue"/>
              <a:sym typeface="Helvetica Neue"/>
            </a:endParaRPr>
          </a:p>
          <a:p>
            <a:pPr indent="-342900" lvl="0" marL="342900" rtl="0" algn="l">
              <a:spcBef>
                <a:spcPts val="0"/>
              </a:spcBef>
              <a:spcAft>
                <a:spcPts val="0"/>
              </a:spcAft>
              <a:buClr>
                <a:srgbClr val="000000"/>
              </a:buClr>
              <a:buSzPts val="2220"/>
              <a:buChar char="•"/>
            </a:pPr>
            <a:r>
              <a:rPr b="0" i="0" lang="en-IN" sz="2220" u="none" strike="noStrike">
                <a:solidFill>
                  <a:srgbClr val="000000"/>
                </a:solidFill>
                <a:latin typeface="Helvetica Neue"/>
                <a:ea typeface="Helvetica Neue"/>
                <a:cs typeface="Helvetica Neue"/>
                <a:sym typeface="Helvetica Neue"/>
              </a:rPr>
              <a:t>Managing the insertion of the client data into the database </a:t>
            </a:r>
            <a:endParaRPr b="0" sz="2220">
              <a:latin typeface="Helvetica Neue"/>
              <a:ea typeface="Helvetica Neue"/>
              <a:cs typeface="Helvetica Neue"/>
              <a:sym typeface="Helvetica Neue"/>
            </a:endParaRPr>
          </a:p>
          <a:p>
            <a:pPr indent="-342900" lvl="0" marL="342900" rtl="0" algn="l">
              <a:spcBef>
                <a:spcPts val="0"/>
              </a:spcBef>
              <a:spcAft>
                <a:spcPts val="0"/>
              </a:spcAft>
              <a:buClr>
                <a:srgbClr val="000000"/>
              </a:buClr>
              <a:buSzPts val="2220"/>
              <a:buChar char="•"/>
            </a:pPr>
            <a:r>
              <a:rPr b="0" i="0" lang="en-IN" sz="2220" u="none" strike="noStrike">
                <a:solidFill>
                  <a:srgbClr val="000000"/>
                </a:solidFill>
                <a:latin typeface="Helvetica Neue"/>
                <a:ea typeface="Helvetica Neue"/>
                <a:cs typeface="Helvetica Neue"/>
                <a:sym typeface="Helvetica Neue"/>
              </a:rPr>
              <a:t>Functions associated with handling the various react components pertaining to the user</a:t>
            </a:r>
            <a:endParaRPr/>
          </a:p>
          <a:p>
            <a:pPr indent="-342900" lvl="0" marL="342900" rtl="0" algn="l">
              <a:spcBef>
                <a:spcPts val="0"/>
              </a:spcBef>
              <a:spcAft>
                <a:spcPts val="0"/>
              </a:spcAft>
              <a:buClr>
                <a:srgbClr val="000000"/>
              </a:buClr>
              <a:buSzPts val="2220"/>
              <a:buChar char="•"/>
            </a:pPr>
            <a:r>
              <a:rPr b="0" lang="en-IN" sz="2220">
                <a:solidFill>
                  <a:srgbClr val="000000"/>
                </a:solidFill>
                <a:latin typeface="Helvetica Neue"/>
                <a:ea typeface="Helvetica Neue"/>
                <a:cs typeface="Helvetica Neue"/>
                <a:sym typeface="Helvetica Neue"/>
              </a:rPr>
              <a:t>Connection to the database by defining the asynchronous function</a:t>
            </a:r>
            <a:endParaRPr b="0" sz="2220">
              <a:latin typeface="Helvetica Neue"/>
              <a:ea typeface="Helvetica Neue"/>
              <a:cs typeface="Helvetica Neue"/>
              <a:sym typeface="Helvetica Neue"/>
            </a:endParaRPr>
          </a:p>
          <a:p>
            <a:pPr indent="-342900" lvl="0" marL="342900" rtl="0" algn="l">
              <a:spcBef>
                <a:spcPts val="0"/>
              </a:spcBef>
              <a:spcAft>
                <a:spcPts val="0"/>
              </a:spcAft>
              <a:buClr>
                <a:srgbClr val="000000"/>
              </a:buClr>
              <a:buSzPts val="2220"/>
              <a:buChar char="•"/>
            </a:pPr>
            <a:r>
              <a:rPr b="0" lang="en-IN" sz="2220">
                <a:solidFill>
                  <a:srgbClr val="000000"/>
                </a:solidFill>
                <a:latin typeface="Helvetica Neue"/>
                <a:ea typeface="Helvetica Neue"/>
                <a:cs typeface="Helvetica Neue"/>
                <a:sym typeface="Helvetica Neue"/>
              </a:rPr>
              <a:t>Server side code related to signup</a:t>
            </a:r>
            <a:endParaRPr b="0" sz="2220">
              <a:latin typeface="Helvetica Neue"/>
              <a:ea typeface="Helvetica Neue"/>
              <a:cs typeface="Helvetica Neue"/>
              <a:sym typeface="Helvetica Neue"/>
            </a:endParaRPr>
          </a:p>
          <a:p>
            <a:pPr indent="0" lvl="0" marL="0" rtl="0" algn="l">
              <a:spcBef>
                <a:spcPts val="592"/>
              </a:spcBef>
              <a:spcAft>
                <a:spcPts val="0"/>
              </a:spcAft>
              <a:buClr>
                <a:schemeClr val="dk1"/>
              </a:buClr>
              <a:buSzPts val="2960"/>
              <a:buNone/>
            </a:pPr>
            <a:br>
              <a:rPr lang="en-IN" sz="2960"/>
            </a:br>
            <a:endParaRPr sz="2960" u="sng">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685800" y="609600"/>
            <a:ext cx="7620000" cy="53922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IN" sz="3200" u="sng" cap="none" strike="noStrike">
                <a:solidFill>
                  <a:srgbClr val="000000"/>
                </a:solidFill>
                <a:latin typeface="Calibri"/>
                <a:ea typeface="Calibri"/>
                <a:cs typeface="Calibri"/>
                <a:sym typeface="Calibri"/>
              </a:rPr>
              <a:t>Team Member - Anagha Suresh</a:t>
            </a:r>
            <a:endParaRPr/>
          </a:p>
          <a:p>
            <a:pPr indent="0" lvl="0" marL="0" marR="0" rtl="0" algn="l">
              <a:lnSpc>
                <a:spcPct val="100000"/>
              </a:lnSpc>
              <a:spcBef>
                <a:spcPts val="640"/>
              </a:spcBef>
              <a:spcAft>
                <a:spcPts val="0"/>
              </a:spcAft>
              <a:buClr>
                <a:schemeClr val="dk1"/>
              </a:buClr>
              <a:buSzPts val="3200"/>
              <a:buFont typeface="Arial"/>
              <a:buNone/>
            </a:pPr>
            <a:r>
              <a:t/>
            </a:r>
            <a:endParaRPr b="0" i="0" sz="3200" u="sng" cap="none" strike="noStrike">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Worked on the login component of the project</a:t>
            </a:r>
            <a:endParaRPr b="0" sz="2400">
              <a:solidFill>
                <a:schemeClr val="dk1"/>
              </a:solidFill>
              <a:latin typeface="Calibri"/>
              <a:ea typeface="Calibri"/>
              <a:cs typeface="Calibri"/>
              <a:sym typeface="Calibri"/>
            </a:endParaRPr>
          </a:p>
          <a:p>
            <a:pPr indent="-285750" lvl="0" marL="28575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Checking the user details that is entered in the login with the database</a:t>
            </a:r>
            <a:endParaRPr/>
          </a:p>
          <a:p>
            <a:pPr indent="-285750" lvl="0" marL="285750" marR="0" rtl="0" algn="l">
              <a:spcBef>
                <a:spcPts val="0"/>
              </a:spcBef>
              <a:spcAft>
                <a:spcPts val="0"/>
              </a:spcAft>
              <a:buClr>
                <a:srgbClr val="000000"/>
              </a:buClr>
              <a:buSzPts val="2400"/>
              <a:buFont typeface="Arial"/>
              <a:buChar char="•"/>
            </a:pPr>
            <a:r>
              <a:rPr b="0" i="0" lang="en-IN" sz="2400" u="none" strike="noStrike">
                <a:solidFill>
                  <a:srgbClr val="000000"/>
                </a:solidFill>
                <a:latin typeface="Arial"/>
                <a:ea typeface="Arial"/>
                <a:cs typeface="Arial"/>
                <a:sym typeface="Arial"/>
              </a:rPr>
              <a:t>Functions associated with handling the various react components pertaining to the user</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Helvetica Neue"/>
                <a:ea typeface="Helvetica Neue"/>
                <a:cs typeface="Helvetica Neue"/>
                <a:sym typeface="Helvetica Neue"/>
              </a:rPr>
              <a:t>L</a:t>
            </a:r>
            <a:r>
              <a:rPr b="0" lang="en-IN" sz="2400">
                <a:solidFill>
                  <a:schemeClr val="dk1"/>
                </a:solidFill>
                <a:latin typeface="Helvetica Neue"/>
                <a:ea typeface="Helvetica Neue"/>
                <a:cs typeface="Helvetica Neue"/>
                <a:sym typeface="Helvetica Neue"/>
              </a:rPr>
              <a:t>inking the main page to pages of signup, login and forum in app.js and including babel scripts in index.html</a:t>
            </a:r>
            <a:endParaRPr/>
          </a:p>
          <a:p>
            <a:pPr indent="-285750" lvl="0" marL="285750" marR="0" rtl="0" algn="l">
              <a:spcBef>
                <a:spcPts val="0"/>
              </a:spcBef>
              <a:spcAft>
                <a:spcPts val="0"/>
              </a:spcAft>
              <a:buClr>
                <a:srgbClr val="000000"/>
              </a:buClr>
              <a:buSzPts val="2400"/>
              <a:buFont typeface="Arial"/>
              <a:buChar char="•"/>
            </a:pPr>
            <a:r>
              <a:rPr b="0" lang="en-IN" sz="2400">
                <a:solidFill>
                  <a:srgbClr val="000000"/>
                </a:solidFill>
                <a:latin typeface="Arial"/>
                <a:ea typeface="Arial"/>
                <a:cs typeface="Arial"/>
                <a:sym typeface="Arial"/>
              </a:rPr>
              <a:t>Server side code related to login</a:t>
            </a:r>
            <a:endParaRPr b="0" sz="24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0" sz="18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br>
              <a:rPr lang="en-IN" sz="2000">
                <a:solidFill>
                  <a:schemeClr val="dk1"/>
                </a:solidFill>
                <a:latin typeface="Calibri"/>
                <a:ea typeface="Calibri"/>
                <a:cs typeface="Calibri"/>
                <a:sym typeface="Calibri"/>
              </a:rPr>
            </a:br>
            <a:endParaRPr b="0" i="0" sz="20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571500" y="685800"/>
            <a:ext cx="8001000" cy="47459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IN" sz="3200" u="sng" cap="none" strike="noStrike">
                <a:solidFill>
                  <a:srgbClr val="000000"/>
                </a:solidFill>
                <a:latin typeface="Calibri"/>
                <a:ea typeface="Calibri"/>
                <a:cs typeface="Calibri"/>
                <a:sym typeface="Calibri"/>
              </a:rPr>
              <a:t>Team Member - Angelin Ann Jacob</a:t>
            </a:r>
            <a:endParaRPr/>
          </a:p>
          <a:p>
            <a:pPr indent="0" lvl="0" marL="0" marR="0" rtl="0" algn="l">
              <a:lnSpc>
                <a:spcPct val="100000"/>
              </a:lnSpc>
              <a:spcBef>
                <a:spcPts val="640"/>
              </a:spcBef>
              <a:spcAft>
                <a:spcPts val="0"/>
              </a:spcAft>
              <a:buClr>
                <a:schemeClr val="dk1"/>
              </a:buClr>
              <a:buSzPts val="3200"/>
              <a:buFont typeface="Arial"/>
              <a:buNone/>
            </a:pPr>
            <a:r>
              <a:t/>
            </a:r>
            <a:endParaRPr b="0" i="0" sz="3200" u="sng"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Worked on the forum component of the project</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Getting the forum posts from the database </a:t>
            </a:r>
            <a:r>
              <a:rPr lang="en-IN" sz="2400">
                <a:solidFill>
                  <a:srgbClr val="000000"/>
                </a:solidFill>
                <a:latin typeface="Arial"/>
                <a:ea typeface="Arial"/>
                <a:cs typeface="Arial"/>
                <a:sym typeface="Arial"/>
              </a:rPr>
              <a:t>using JSON objects and inserting the posts onto the list of posts when the refresh button is clicked</a:t>
            </a:r>
            <a:endParaRPr b="0" i="0" sz="2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Helvetica Neue"/>
                <a:ea typeface="Helvetica Neue"/>
                <a:cs typeface="Helvetica Neue"/>
                <a:sym typeface="Helvetica Neue"/>
              </a:rPr>
              <a:t>Asynchronous function to get and post the data, mak</a:t>
            </a:r>
            <a:r>
              <a:rPr lang="en-IN" sz="2400">
                <a:solidFill>
                  <a:srgbClr val="000000"/>
                </a:solidFill>
                <a:latin typeface="Helvetica Neue"/>
                <a:ea typeface="Helvetica Neue"/>
                <a:cs typeface="Helvetica Neue"/>
                <a:sym typeface="Helvetica Neue"/>
              </a:rPr>
              <a:t>ing conversions from JSON objects to strings in the util.js file</a:t>
            </a:r>
            <a:endParaRPr b="0" i="0" sz="2400" u="none" cap="none" strike="noStrike">
              <a:solidFill>
                <a:srgbClr val="000000"/>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Arial"/>
                <a:ea typeface="Arial"/>
                <a:cs typeface="Arial"/>
                <a:sym typeface="Arial"/>
              </a:rPr>
              <a:t>Server side code related to </a:t>
            </a:r>
            <a:r>
              <a:rPr lang="en-IN" sz="2400"/>
              <a:t>forums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Calibri"/>
              <a:buNone/>
            </a:pPr>
            <a:br>
              <a:rPr b="0" i="0" lang="en-IN" sz="2000" u="none" cap="none" strike="noStrike">
                <a:solidFill>
                  <a:srgbClr val="000000"/>
                </a:solidFill>
                <a:latin typeface="Calibri"/>
                <a:ea typeface="Calibri"/>
                <a:cs typeface="Calibri"/>
                <a:sym typeface="Calibri"/>
              </a:rPr>
            </a:br>
            <a:endParaRPr b="0" i="0" sz="2000" u="sng"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