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f7e1c66d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f7e1c66d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900">
              <a:solidFill>
                <a:srgbClr val="212121"/>
              </a:solidFill>
            </a:endParaRPr>
          </a:p>
          <a:p>
            <a:pPr indent="0" lvl="0" marL="0" rtl="0" algn="l">
              <a:spcBef>
                <a:spcPts val="0"/>
              </a:spcBef>
              <a:spcAft>
                <a:spcPts val="0"/>
              </a:spcAft>
              <a:buNone/>
            </a:pPr>
            <a:r>
              <a:rPr b="1" lang="en" sz="900">
                <a:solidFill>
                  <a:srgbClr val="212121"/>
                </a:solidFill>
              </a:rPr>
              <a:t>References:</a:t>
            </a:r>
            <a:endParaRPr b="1" sz="900">
              <a:solidFill>
                <a:srgbClr val="212121"/>
              </a:solidFill>
            </a:endParaRPr>
          </a:p>
          <a:p>
            <a:pPr indent="0" lvl="0" marL="0" rtl="0" algn="l">
              <a:spcBef>
                <a:spcPts val="0"/>
              </a:spcBef>
              <a:spcAft>
                <a:spcPts val="0"/>
              </a:spcAft>
              <a:buNone/>
            </a:pPr>
            <a:r>
              <a:t/>
            </a:r>
            <a:endParaRPr b="1" sz="900">
              <a:solidFill>
                <a:srgbClr val="212121"/>
              </a:solidFill>
            </a:endParaRPr>
          </a:p>
          <a:p>
            <a:pPr indent="0" lvl="0" marL="0" rtl="0" algn="l">
              <a:spcBef>
                <a:spcPts val="0"/>
              </a:spcBef>
              <a:spcAft>
                <a:spcPts val="0"/>
              </a:spcAft>
              <a:buNone/>
            </a:pPr>
            <a:r>
              <a:rPr lang="en" sz="900">
                <a:solidFill>
                  <a:srgbClr val="212121"/>
                </a:solidFill>
              </a:rPr>
              <a:t>Chuwongwattana S, Jantararoungtong T, Prommas S, Medhasi S, Puangpetch A, Sukasem C. Impact of CYP2C19, CYP3A4, ABCB1, and FMO3 genotypes on plasma voriconazole in Thai patients with invasive fungal infections. Pharmacol Res Perspect. 2020 Dec;8(6):e00665. doi: 10.1002/prp2.665. PMID: 33124772; PMCID: PMC7596670.</a:t>
            </a:r>
            <a:endParaRPr sz="900">
              <a:solidFill>
                <a:srgbClr val="212121"/>
              </a:solidFill>
            </a:endParaRPr>
          </a:p>
          <a:p>
            <a:pPr indent="0" lvl="0" marL="0" rtl="0" algn="l">
              <a:spcBef>
                <a:spcPts val="0"/>
              </a:spcBef>
              <a:spcAft>
                <a:spcPts val="0"/>
              </a:spcAft>
              <a:buNone/>
            </a:pPr>
            <a:r>
              <a:t/>
            </a:r>
            <a:endParaRPr sz="900">
              <a:solidFill>
                <a:srgbClr val="212121"/>
              </a:solidFill>
            </a:endParaRPr>
          </a:p>
          <a:p>
            <a:pPr indent="0" lvl="0" marL="0" rtl="0" algn="l">
              <a:spcBef>
                <a:spcPts val="0"/>
              </a:spcBef>
              <a:spcAft>
                <a:spcPts val="0"/>
              </a:spcAft>
              <a:buNone/>
            </a:pPr>
            <a:r>
              <a:rPr lang="en" sz="900">
                <a:solidFill>
                  <a:srgbClr val="212121"/>
                </a:solidFill>
              </a:rPr>
              <a:t>de Jong LM, Boussallami S, Sánchez-López E, Giera M, Tushuizen ME, Hoekstra M, Hawinkels LJAC, Rissmann R, Swen JJ, Manson ML. The impact of </a:t>
            </a:r>
            <a:r>
              <a:rPr i="1" lang="en" sz="900">
                <a:solidFill>
                  <a:srgbClr val="212121"/>
                </a:solidFill>
              </a:rPr>
              <a:t>CYP2C19</a:t>
            </a:r>
            <a:r>
              <a:rPr lang="en" sz="900">
                <a:solidFill>
                  <a:srgbClr val="212121"/>
                </a:solidFill>
              </a:rPr>
              <a:t> genotype on phenoconversion by concomitant medication. Front Pharmacol. 2023 Jun 8;14:1201906. doi: 10.3389/fphar.2023.1201906. PMID: 37361233; PMCID: PMC10285291.</a:t>
            </a:r>
            <a:endParaRPr sz="9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f7e1c66d3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f7e1c66d3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a:t>
            </a:r>
            <a:r>
              <a:rPr lang="en"/>
              <a:t>literature</a:t>
            </a:r>
            <a:r>
              <a:rPr lang="en"/>
              <a:t>, CYP2C19 variant exhibited Vmax rate of 9% of the wild type, so I made a </a:t>
            </a:r>
            <a:r>
              <a:rPr lang="en"/>
              <a:t>modification</a:t>
            </a:r>
            <a:r>
              <a:rPr lang="en"/>
              <a:t> of 2C19 in the Gut and liver, used </a:t>
            </a:r>
            <a:r>
              <a:rPr lang="en"/>
              <a:t>original</a:t>
            </a:r>
            <a:r>
              <a:rPr lang="en"/>
              <a:t> data to times 9% and then obtained new data. Here are the results: the Cmax is equal to 2.53 mg/L, still lesser than MTC. And here is the comparison of AUC and Cmax between two groups - CYP</a:t>
            </a:r>
            <a:r>
              <a:rPr lang="en">
                <a:solidFill>
                  <a:schemeClr val="dk1"/>
                </a:solidFill>
              </a:rPr>
              <a:t>2C19</a:t>
            </a:r>
            <a:r>
              <a:rPr lang="en"/>
              <a:t> wild type and CYP2C19 variant. Cmax and AUC is obviously larger than the value comparing to values of the wild type, indicating that CYP2C19 variant indeed cause a lesser clearance. As for the CYP3A4 variant. Unfortunately, I did not find any literature </a:t>
            </a:r>
            <a:r>
              <a:rPr lang="en"/>
              <a:t>describing</a:t>
            </a:r>
            <a:r>
              <a:rPr lang="en"/>
              <a:t> how the </a:t>
            </a:r>
            <a:r>
              <a:rPr lang="en"/>
              <a:t>variant</a:t>
            </a:r>
            <a:r>
              <a:rPr lang="en"/>
              <a:t> will affect Vmax, I just </a:t>
            </a:r>
            <a:r>
              <a:rPr lang="en"/>
              <a:t>assume it also exhibited 9% Vmax of the wild type. </a:t>
            </a:r>
            <a:r>
              <a:rPr lang="en">
                <a:solidFill>
                  <a:schemeClr val="dk1"/>
                </a:solidFill>
              </a:rPr>
              <a:t>And here is the comparison of AUC and Cmax between two groups - CYP3A4 wild type and CYP3A4 variant. It did not affect much on Cmax and AUC. </a:t>
            </a:r>
            <a:r>
              <a:rPr lang="en"/>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2.jpg"/><Relationship Id="rId5" Type="http://schemas.openxmlformats.org/officeDocument/2006/relationships/image" Target="../media/image1.jpg"/><Relationship Id="rId6" Type="http://schemas.openxmlformats.org/officeDocument/2006/relationships/image" Target="../media/image20.png"/><Relationship Id="rId7" Type="http://schemas.openxmlformats.org/officeDocument/2006/relationships/image" Target="../media/image5.jpg"/><Relationship Id="rId8"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jpg"/><Relationship Id="rId4" Type="http://schemas.openxmlformats.org/officeDocument/2006/relationships/image" Target="../media/image12.jpg"/><Relationship Id="rId5" Type="http://schemas.openxmlformats.org/officeDocument/2006/relationships/image" Target="../media/image16.jpg"/><Relationship Id="rId6" Type="http://schemas.openxmlformats.org/officeDocument/2006/relationships/image" Target="../media/image10.jpg"/><Relationship Id="rId7" Type="http://schemas.openxmlformats.org/officeDocument/2006/relationships/image" Target="../media/image15.jpg"/><Relationship Id="rId8"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4.jpg"/><Relationship Id="rId4" Type="http://schemas.openxmlformats.org/officeDocument/2006/relationships/image" Target="../media/image8.jpg"/><Relationship Id="rId10" Type="http://schemas.openxmlformats.org/officeDocument/2006/relationships/image" Target="../media/image18.jpg"/><Relationship Id="rId9" Type="http://schemas.openxmlformats.org/officeDocument/2006/relationships/image" Target="../media/image19.jpg"/><Relationship Id="rId5" Type="http://schemas.openxmlformats.org/officeDocument/2006/relationships/image" Target="../media/image13.jpg"/><Relationship Id="rId6" Type="http://schemas.openxmlformats.org/officeDocument/2006/relationships/image" Target="../media/image7.jpg"/><Relationship Id="rId7" Type="http://schemas.openxmlformats.org/officeDocument/2006/relationships/image" Target="../media/image3.jpg"/><Relationship Id="rId8"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4439300"/>
            <a:ext cx="9143999" cy="704200"/>
          </a:xfrm>
          <a:prstGeom prst="rect">
            <a:avLst/>
          </a:prstGeom>
          <a:noFill/>
          <a:ln>
            <a:noFill/>
          </a:ln>
        </p:spPr>
      </p:pic>
      <p:pic>
        <p:nvPicPr>
          <p:cNvPr id="55" name="Google Shape;55;p13"/>
          <p:cNvPicPr preferRelativeResize="0"/>
          <p:nvPr/>
        </p:nvPicPr>
        <p:blipFill rotWithShape="1">
          <a:blip r:embed="rId4">
            <a:alphaModFix/>
          </a:blip>
          <a:srcRect b="35043" l="0" r="0" t="0"/>
          <a:stretch/>
        </p:blipFill>
        <p:spPr>
          <a:xfrm>
            <a:off x="7404000" y="2505700"/>
            <a:ext cx="1732625" cy="1933600"/>
          </a:xfrm>
          <a:prstGeom prst="rect">
            <a:avLst/>
          </a:prstGeom>
          <a:noFill/>
          <a:ln>
            <a:noFill/>
          </a:ln>
        </p:spPr>
      </p:pic>
      <p:sp>
        <p:nvSpPr>
          <p:cNvPr id="56" name="Google Shape;56;p13"/>
          <p:cNvSpPr txBox="1"/>
          <p:nvPr/>
        </p:nvSpPr>
        <p:spPr>
          <a:xfrm>
            <a:off x="7496625" y="2632050"/>
            <a:ext cx="1640100" cy="16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FF9900"/>
                </a:solidFill>
              </a:rPr>
              <a:t>6-year-old Male</a:t>
            </a:r>
            <a:endParaRPr b="1" sz="1300">
              <a:solidFill>
                <a:srgbClr val="FF9900"/>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Height: 119.28cm</a:t>
            </a:r>
            <a:endParaRPr b="1"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Weight: 21.7kg</a:t>
            </a:r>
            <a:endParaRPr b="1"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CL</a:t>
            </a:r>
            <a:r>
              <a:rPr b="1" lang="en" sz="900">
                <a:solidFill>
                  <a:schemeClr val="dk1"/>
                </a:solidFill>
              </a:rPr>
              <a:t>(child): </a:t>
            </a:r>
            <a:r>
              <a:rPr b="1" lang="en" sz="1300">
                <a:solidFill>
                  <a:schemeClr val="dk1"/>
                </a:solidFill>
              </a:rPr>
              <a:t>10 L/h</a:t>
            </a:r>
            <a:endParaRPr b="1" sz="1300">
              <a:solidFill>
                <a:schemeClr val="dk1"/>
              </a:solidFill>
            </a:endParaRPr>
          </a:p>
        </p:txBody>
      </p:sp>
      <p:pic>
        <p:nvPicPr>
          <p:cNvPr id="57" name="Google Shape;57;p13"/>
          <p:cNvPicPr preferRelativeResize="0"/>
          <p:nvPr/>
        </p:nvPicPr>
        <p:blipFill>
          <a:blip r:embed="rId5">
            <a:alphaModFix/>
          </a:blip>
          <a:stretch>
            <a:fillRect/>
          </a:stretch>
        </p:blipFill>
        <p:spPr>
          <a:xfrm>
            <a:off x="5559251" y="3946613"/>
            <a:ext cx="1384524" cy="397200"/>
          </a:xfrm>
          <a:prstGeom prst="rect">
            <a:avLst/>
          </a:prstGeom>
          <a:noFill/>
          <a:ln>
            <a:noFill/>
          </a:ln>
        </p:spPr>
      </p:pic>
      <p:sp>
        <p:nvSpPr>
          <p:cNvPr id="58" name="Google Shape;58;p13"/>
          <p:cNvSpPr txBox="1"/>
          <p:nvPr/>
        </p:nvSpPr>
        <p:spPr>
          <a:xfrm>
            <a:off x="3185900" y="690925"/>
            <a:ext cx="537300" cy="13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59" name="Google Shape;59;p13"/>
          <p:cNvPicPr preferRelativeResize="0"/>
          <p:nvPr/>
        </p:nvPicPr>
        <p:blipFill rotWithShape="1">
          <a:blip r:embed="rId4">
            <a:alphaModFix/>
          </a:blip>
          <a:srcRect b="38563" l="0" r="0" t="0"/>
          <a:stretch/>
        </p:blipFill>
        <p:spPr>
          <a:xfrm>
            <a:off x="5544087" y="2076226"/>
            <a:ext cx="1479450" cy="1561601"/>
          </a:xfrm>
          <a:prstGeom prst="rect">
            <a:avLst/>
          </a:prstGeom>
          <a:noFill/>
          <a:ln>
            <a:noFill/>
          </a:ln>
        </p:spPr>
      </p:pic>
      <p:sp>
        <p:nvSpPr>
          <p:cNvPr id="60" name="Google Shape;60;p13"/>
          <p:cNvSpPr txBox="1"/>
          <p:nvPr/>
        </p:nvSpPr>
        <p:spPr>
          <a:xfrm>
            <a:off x="5513213" y="2058211"/>
            <a:ext cx="1585800" cy="15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666666"/>
                </a:solidFill>
              </a:rPr>
              <a:t>2</a:t>
            </a:r>
            <a:r>
              <a:rPr b="1" lang="en" sz="1300">
                <a:solidFill>
                  <a:srgbClr val="666666"/>
                </a:solidFill>
              </a:rPr>
              <a:t>6-year-old Male</a:t>
            </a:r>
            <a:endParaRPr b="1" sz="1300">
              <a:solidFill>
                <a:srgbClr val="666666"/>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Height: 176.36cm</a:t>
            </a:r>
            <a:endParaRPr b="1"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Weight: 71kg</a:t>
            </a:r>
            <a:endParaRPr b="1"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CL</a:t>
            </a:r>
            <a:r>
              <a:rPr b="1" lang="en" sz="900">
                <a:solidFill>
                  <a:schemeClr val="dk1"/>
                </a:solidFill>
              </a:rPr>
              <a:t>(Adult):</a:t>
            </a:r>
            <a:r>
              <a:rPr b="1" lang="en" sz="1300">
                <a:solidFill>
                  <a:schemeClr val="dk1"/>
                </a:solidFill>
              </a:rPr>
              <a:t> 24.16 L/h</a:t>
            </a:r>
            <a:endParaRPr b="1" sz="1300">
              <a:solidFill>
                <a:schemeClr val="dk1"/>
              </a:solidFill>
            </a:endParaRPr>
          </a:p>
        </p:txBody>
      </p:sp>
      <p:sp>
        <p:nvSpPr>
          <p:cNvPr id="61" name="Google Shape;61;p13"/>
          <p:cNvSpPr/>
          <p:nvPr/>
        </p:nvSpPr>
        <p:spPr>
          <a:xfrm>
            <a:off x="6146238" y="3569300"/>
            <a:ext cx="227100" cy="339900"/>
          </a:xfrm>
          <a:prstGeom prst="down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 name="Google Shape;62;p13"/>
          <p:cNvSpPr/>
          <p:nvPr/>
        </p:nvSpPr>
        <p:spPr>
          <a:xfrm rot="-6281144">
            <a:off x="7184266" y="3813657"/>
            <a:ext cx="211820" cy="565830"/>
          </a:xfrm>
          <a:prstGeom prst="down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 name="Google Shape;63;p13"/>
          <p:cNvSpPr txBox="1"/>
          <p:nvPr/>
        </p:nvSpPr>
        <p:spPr>
          <a:xfrm>
            <a:off x="5189650" y="1711300"/>
            <a:ext cx="21237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CCCC"/>
                </a:solidFill>
              </a:rPr>
              <a:t>Old PEAR Physiology</a:t>
            </a:r>
            <a:endParaRPr b="1">
              <a:solidFill>
                <a:srgbClr val="CCCCCC"/>
              </a:solidFill>
            </a:endParaRPr>
          </a:p>
        </p:txBody>
      </p:sp>
      <p:sp>
        <p:nvSpPr>
          <p:cNvPr id="64" name="Google Shape;64;p13"/>
          <p:cNvSpPr txBox="1"/>
          <p:nvPr/>
        </p:nvSpPr>
        <p:spPr>
          <a:xfrm>
            <a:off x="7075650" y="2108488"/>
            <a:ext cx="21237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4CCCC"/>
                </a:solidFill>
              </a:rPr>
              <a:t>New</a:t>
            </a:r>
            <a:r>
              <a:rPr b="1" lang="en">
                <a:solidFill>
                  <a:srgbClr val="F4CCCC"/>
                </a:solidFill>
              </a:rPr>
              <a:t> PEAR Physiology</a:t>
            </a:r>
            <a:endParaRPr b="1">
              <a:solidFill>
                <a:srgbClr val="F4CCCC"/>
              </a:solidFill>
            </a:endParaRPr>
          </a:p>
        </p:txBody>
      </p:sp>
      <p:pic>
        <p:nvPicPr>
          <p:cNvPr id="65" name="Google Shape;65;p13"/>
          <p:cNvPicPr preferRelativeResize="0"/>
          <p:nvPr/>
        </p:nvPicPr>
        <p:blipFill rotWithShape="1">
          <a:blip r:embed="rId6">
            <a:alphaModFix/>
          </a:blip>
          <a:srcRect b="1957" l="0" r="1960" t="18462"/>
          <a:stretch/>
        </p:blipFill>
        <p:spPr>
          <a:xfrm>
            <a:off x="5161775" y="0"/>
            <a:ext cx="1962248" cy="1680900"/>
          </a:xfrm>
          <a:prstGeom prst="rect">
            <a:avLst/>
          </a:prstGeom>
          <a:noFill/>
          <a:ln>
            <a:noFill/>
          </a:ln>
        </p:spPr>
      </p:pic>
      <p:sp>
        <p:nvSpPr>
          <p:cNvPr id="66" name="Google Shape;66;p13"/>
          <p:cNvSpPr txBox="1"/>
          <p:nvPr/>
        </p:nvSpPr>
        <p:spPr>
          <a:xfrm>
            <a:off x="5408175" y="450000"/>
            <a:ext cx="15858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980000"/>
                </a:solidFill>
              </a:rPr>
              <a:t>Cmax_bias% = +5.13%</a:t>
            </a:r>
            <a:endParaRPr sz="1000">
              <a:solidFill>
                <a:srgbClr val="980000"/>
              </a:solidFill>
            </a:endParaRPr>
          </a:p>
          <a:p>
            <a:pPr indent="0" lvl="0" marL="0" rtl="0" algn="l">
              <a:spcBef>
                <a:spcPts val="0"/>
              </a:spcBef>
              <a:spcAft>
                <a:spcPts val="0"/>
              </a:spcAft>
              <a:buNone/>
            </a:pPr>
            <a:r>
              <a:rPr lang="en" sz="1000">
                <a:solidFill>
                  <a:srgbClr val="980000"/>
                </a:solidFill>
              </a:rPr>
              <a:t>AUC_bias% = -8.31%</a:t>
            </a:r>
            <a:endParaRPr sz="1000">
              <a:solidFill>
                <a:srgbClr val="980000"/>
              </a:solidFill>
            </a:endParaRPr>
          </a:p>
        </p:txBody>
      </p:sp>
      <p:sp>
        <p:nvSpPr>
          <p:cNvPr id="67" name="Google Shape;67;p13"/>
          <p:cNvSpPr txBox="1"/>
          <p:nvPr/>
        </p:nvSpPr>
        <p:spPr>
          <a:xfrm>
            <a:off x="534875" y="0"/>
            <a:ext cx="4396200" cy="4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EFEFEF"/>
                </a:solidFill>
              </a:rPr>
              <a:t>Jiaqi Fu - Voriconazole - </a:t>
            </a:r>
            <a:r>
              <a:rPr b="1" lang="en" sz="2000">
                <a:solidFill>
                  <a:srgbClr val="EFEFEF"/>
                </a:solidFill>
              </a:rPr>
              <a:t>Outline  </a:t>
            </a:r>
            <a:endParaRPr b="1" sz="2000">
              <a:solidFill>
                <a:srgbClr val="EFEFEF"/>
              </a:solidFill>
            </a:endParaRPr>
          </a:p>
        </p:txBody>
      </p:sp>
      <p:sp>
        <p:nvSpPr>
          <p:cNvPr id="68" name="Google Shape;68;p13"/>
          <p:cNvSpPr txBox="1"/>
          <p:nvPr/>
        </p:nvSpPr>
        <p:spPr>
          <a:xfrm>
            <a:off x="102575" y="351700"/>
            <a:ext cx="5013000" cy="4087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D9D9D9"/>
              </a:buClr>
              <a:buSzPts val="1400"/>
              <a:buAutoNum type="arabicPeriod"/>
            </a:pPr>
            <a:r>
              <a:rPr b="1" lang="en">
                <a:solidFill>
                  <a:srgbClr val="D9D9D9"/>
                </a:solidFill>
              </a:rPr>
              <a:t>Introduce initial Model which will be applied as a test</a:t>
            </a:r>
            <a:endParaRPr b="1">
              <a:solidFill>
                <a:srgbClr val="D9D9D9"/>
              </a:solidFill>
            </a:endParaRPr>
          </a:p>
          <a:p>
            <a:pPr indent="0" lvl="0" marL="457200" rtl="0" algn="l">
              <a:spcBef>
                <a:spcPts val="0"/>
              </a:spcBef>
              <a:spcAft>
                <a:spcPts val="0"/>
              </a:spcAft>
              <a:buNone/>
            </a:pPr>
            <a:r>
              <a:t/>
            </a:r>
            <a:endParaRPr b="1">
              <a:solidFill>
                <a:srgbClr val="D9D9D9"/>
              </a:solidFill>
            </a:endParaRPr>
          </a:p>
          <a:p>
            <a:pPr indent="-317500" lvl="0" marL="457200" rtl="0" algn="l">
              <a:spcBef>
                <a:spcPts val="0"/>
              </a:spcBef>
              <a:spcAft>
                <a:spcPts val="0"/>
              </a:spcAft>
              <a:buClr>
                <a:srgbClr val="D9D9D9"/>
              </a:buClr>
              <a:buSzPts val="1400"/>
              <a:buAutoNum type="arabicPeriod"/>
            </a:pPr>
            <a:r>
              <a:rPr b="1" lang="en">
                <a:solidFill>
                  <a:srgbClr val="D9D9D9"/>
                </a:solidFill>
              </a:rPr>
              <a:t>Introduce new PEAR physiology</a:t>
            </a:r>
            <a:endParaRPr b="1">
              <a:solidFill>
                <a:srgbClr val="D9D9D9"/>
              </a:solidFill>
            </a:endParaRPr>
          </a:p>
          <a:p>
            <a:pPr indent="0" lvl="0" marL="457200" rtl="0" algn="l">
              <a:spcBef>
                <a:spcPts val="0"/>
              </a:spcBef>
              <a:spcAft>
                <a:spcPts val="0"/>
              </a:spcAft>
              <a:buNone/>
            </a:pPr>
            <a:r>
              <a:t/>
            </a:r>
            <a:endParaRPr b="1">
              <a:solidFill>
                <a:srgbClr val="D9D9D9"/>
              </a:solidFill>
            </a:endParaRPr>
          </a:p>
          <a:p>
            <a:pPr indent="-317500" lvl="0" marL="457200" rtl="0" algn="l">
              <a:spcBef>
                <a:spcPts val="0"/>
              </a:spcBef>
              <a:spcAft>
                <a:spcPts val="0"/>
              </a:spcAft>
              <a:buClr>
                <a:srgbClr val="D9D9D9"/>
              </a:buClr>
              <a:buSzPts val="1400"/>
              <a:buAutoNum type="arabicPeriod"/>
            </a:pPr>
            <a:r>
              <a:rPr b="1" lang="en">
                <a:solidFill>
                  <a:srgbClr val="D9D9D9"/>
                </a:solidFill>
              </a:rPr>
              <a:t>Genotypes: </a:t>
            </a:r>
            <a:endParaRPr b="1">
              <a:solidFill>
                <a:srgbClr val="D9D9D9"/>
              </a:solidFill>
            </a:endParaRPr>
          </a:p>
          <a:p>
            <a:pPr indent="0" lvl="0" marL="0" rtl="0" algn="l">
              <a:spcBef>
                <a:spcPts val="0"/>
              </a:spcBef>
              <a:spcAft>
                <a:spcPts val="0"/>
              </a:spcAft>
              <a:buNone/>
            </a:pPr>
            <a:r>
              <a:t/>
            </a:r>
            <a:endParaRPr b="1">
              <a:solidFill>
                <a:srgbClr val="D9D9D9"/>
              </a:solidFill>
            </a:endParaRPr>
          </a:p>
          <a:p>
            <a:pPr indent="0" lvl="0" marL="0" rtl="0" algn="l">
              <a:spcBef>
                <a:spcPts val="0"/>
              </a:spcBef>
              <a:spcAft>
                <a:spcPts val="0"/>
              </a:spcAft>
              <a:buNone/>
            </a:pPr>
            <a:r>
              <a:t/>
            </a:r>
            <a:endParaRPr b="1">
              <a:solidFill>
                <a:srgbClr val="D9D9D9"/>
              </a:solidFill>
            </a:endParaRPr>
          </a:p>
          <a:p>
            <a:pPr indent="0" lvl="0" marL="0" rtl="0" algn="l">
              <a:spcBef>
                <a:spcPts val="0"/>
              </a:spcBef>
              <a:spcAft>
                <a:spcPts val="0"/>
              </a:spcAft>
              <a:buNone/>
            </a:pPr>
            <a:r>
              <a:t/>
            </a:r>
            <a:endParaRPr b="1">
              <a:solidFill>
                <a:srgbClr val="D9D9D9"/>
              </a:solidFill>
            </a:endParaRPr>
          </a:p>
          <a:p>
            <a:pPr indent="0" lvl="0" marL="457200" rtl="0" algn="l">
              <a:spcBef>
                <a:spcPts val="0"/>
              </a:spcBef>
              <a:spcAft>
                <a:spcPts val="0"/>
              </a:spcAft>
              <a:buNone/>
            </a:pPr>
            <a:r>
              <a:t/>
            </a:r>
            <a:endParaRPr b="1">
              <a:solidFill>
                <a:srgbClr val="D9D9D9"/>
              </a:solidFill>
            </a:endParaRPr>
          </a:p>
          <a:p>
            <a:pPr indent="0" lvl="0" marL="457200" rtl="0" algn="l">
              <a:spcBef>
                <a:spcPts val="0"/>
              </a:spcBef>
              <a:spcAft>
                <a:spcPts val="0"/>
              </a:spcAft>
              <a:buNone/>
            </a:pPr>
            <a:r>
              <a:t/>
            </a:r>
            <a:endParaRPr b="1">
              <a:solidFill>
                <a:srgbClr val="D9D9D9"/>
              </a:solidFill>
            </a:endParaRPr>
          </a:p>
          <a:p>
            <a:pPr indent="0" lvl="0" marL="457200" rtl="0" algn="l">
              <a:spcBef>
                <a:spcPts val="0"/>
              </a:spcBef>
              <a:spcAft>
                <a:spcPts val="0"/>
              </a:spcAft>
              <a:buNone/>
            </a:pPr>
            <a:r>
              <a:t/>
            </a:r>
            <a:endParaRPr b="1">
              <a:solidFill>
                <a:srgbClr val="D9D9D9"/>
              </a:solidFill>
            </a:endParaRPr>
          </a:p>
          <a:p>
            <a:pPr indent="0" lvl="0" marL="457200" rtl="0" algn="l">
              <a:spcBef>
                <a:spcPts val="0"/>
              </a:spcBef>
              <a:spcAft>
                <a:spcPts val="0"/>
              </a:spcAft>
              <a:buNone/>
            </a:pPr>
            <a:r>
              <a:t/>
            </a:r>
            <a:endParaRPr b="1">
              <a:solidFill>
                <a:srgbClr val="D9D9D9"/>
              </a:solidFill>
            </a:endParaRPr>
          </a:p>
          <a:p>
            <a:pPr indent="0" lvl="0" marL="457200" rtl="0" algn="l">
              <a:spcBef>
                <a:spcPts val="0"/>
              </a:spcBef>
              <a:spcAft>
                <a:spcPts val="0"/>
              </a:spcAft>
              <a:buNone/>
            </a:pPr>
            <a:r>
              <a:t/>
            </a:r>
            <a:endParaRPr b="1">
              <a:solidFill>
                <a:srgbClr val="D9D9D9"/>
              </a:solidFill>
            </a:endParaRPr>
          </a:p>
          <a:p>
            <a:pPr indent="0" lvl="0" marL="457200" rtl="0" algn="l">
              <a:spcBef>
                <a:spcPts val="0"/>
              </a:spcBef>
              <a:spcAft>
                <a:spcPts val="0"/>
              </a:spcAft>
              <a:buNone/>
            </a:pPr>
            <a:r>
              <a:t/>
            </a:r>
            <a:endParaRPr b="1">
              <a:solidFill>
                <a:srgbClr val="D9D9D9"/>
              </a:solidFill>
            </a:endParaRPr>
          </a:p>
          <a:p>
            <a:pPr indent="-317500" lvl="0" marL="457200" rtl="0" algn="l">
              <a:spcBef>
                <a:spcPts val="0"/>
              </a:spcBef>
              <a:spcAft>
                <a:spcPts val="0"/>
              </a:spcAft>
              <a:buClr>
                <a:srgbClr val="D9D9D9"/>
              </a:buClr>
              <a:buSzPts val="1400"/>
              <a:buAutoNum type="arabicPeriod"/>
            </a:pPr>
            <a:r>
              <a:rPr b="1" lang="en">
                <a:solidFill>
                  <a:srgbClr val="D9D9D9"/>
                </a:solidFill>
              </a:rPr>
              <a:t>Therapeutic Window &amp; Define a proper dose level</a:t>
            </a:r>
            <a:endParaRPr b="1">
              <a:solidFill>
                <a:srgbClr val="D9D9D9"/>
              </a:solidFill>
            </a:endParaRPr>
          </a:p>
          <a:p>
            <a:pPr indent="0" lvl="0" marL="457200" rtl="0" algn="l">
              <a:spcBef>
                <a:spcPts val="0"/>
              </a:spcBef>
              <a:spcAft>
                <a:spcPts val="0"/>
              </a:spcAft>
              <a:buNone/>
            </a:pPr>
            <a:r>
              <a:t/>
            </a:r>
            <a:endParaRPr b="1">
              <a:solidFill>
                <a:srgbClr val="D9D9D9"/>
              </a:solidFill>
            </a:endParaRPr>
          </a:p>
          <a:p>
            <a:pPr indent="-317500" lvl="0" marL="457200" rtl="0" algn="l">
              <a:spcBef>
                <a:spcPts val="0"/>
              </a:spcBef>
              <a:spcAft>
                <a:spcPts val="0"/>
              </a:spcAft>
              <a:buClr>
                <a:srgbClr val="D9D9D9"/>
              </a:buClr>
              <a:buSzPts val="1400"/>
              <a:buAutoNum type="arabicPeriod"/>
            </a:pPr>
            <a:r>
              <a:rPr b="1" lang="en">
                <a:solidFill>
                  <a:srgbClr val="D9D9D9"/>
                </a:solidFill>
              </a:rPr>
              <a:t>Hypothesis &amp; Conclusions</a:t>
            </a:r>
            <a:endParaRPr b="1">
              <a:solidFill>
                <a:srgbClr val="D9D9D9"/>
              </a:solidFill>
            </a:endParaRPr>
          </a:p>
        </p:txBody>
      </p:sp>
      <p:pic>
        <p:nvPicPr>
          <p:cNvPr id="69" name="Google Shape;69;p13"/>
          <p:cNvPicPr preferRelativeResize="0"/>
          <p:nvPr/>
        </p:nvPicPr>
        <p:blipFill>
          <a:blip r:embed="rId7">
            <a:alphaModFix/>
          </a:blip>
          <a:stretch>
            <a:fillRect/>
          </a:stretch>
        </p:blipFill>
        <p:spPr>
          <a:xfrm>
            <a:off x="1706350" y="1526025"/>
            <a:ext cx="3275125" cy="582475"/>
          </a:xfrm>
          <a:prstGeom prst="rect">
            <a:avLst/>
          </a:prstGeom>
          <a:noFill/>
          <a:ln>
            <a:noFill/>
          </a:ln>
        </p:spPr>
      </p:pic>
      <p:sp>
        <p:nvSpPr>
          <p:cNvPr id="70" name="Google Shape;70;p13"/>
          <p:cNvSpPr txBox="1"/>
          <p:nvPr/>
        </p:nvSpPr>
        <p:spPr>
          <a:xfrm>
            <a:off x="482275" y="2033225"/>
            <a:ext cx="4373400" cy="15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lt1"/>
              </a:solidFill>
            </a:endParaRPr>
          </a:p>
          <a:p>
            <a:pPr indent="-304800" lvl="0" marL="457200" rtl="0" algn="l">
              <a:spcBef>
                <a:spcPts val="0"/>
              </a:spcBef>
              <a:spcAft>
                <a:spcPts val="0"/>
              </a:spcAft>
              <a:buClr>
                <a:schemeClr val="lt1"/>
              </a:buClr>
              <a:buSzPts val="1200"/>
              <a:buAutoNum type="alphaUcPeriod"/>
            </a:pPr>
            <a:r>
              <a:rPr b="1" lang="en" sz="1200">
                <a:solidFill>
                  <a:schemeClr val="lt1"/>
                </a:solidFill>
              </a:rPr>
              <a:t>CYP2C19*2/*2</a:t>
            </a:r>
            <a:r>
              <a:rPr lang="en" sz="1200">
                <a:solidFill>
                  <a:schemeClr val="lt1"/>
                </a:solidFill>
              </a:rPr>
              <a:t> genotype exhibited Vmax rate of 9% of </a:t>
            </a:r>
            <a:r>
              <a:rPr b="1" lang="en" sz="1200">
                <a:solidFill>
                  <a:schemeClr val="lt1"/>
                </a:solidFill>
              </a:rPr>
              <a:t>CYP2C19*1/*1</a:t>
            </a:r>
            <a:r>
              <a:rPr lang="en" sz="1200">
                <a:solidFill>
                  <a:schemeClr val="lt1"/>
                </a:solidFill>
              </a:rPr>
              <a:t>. </a:t>
            </a:r>
            <a:endParaRPr i="1" sz="1500">
              <a:solidFill>
                <a:schemeClr val="accent2"/>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i="1" sz="1500">
              <a:solidFill>
                <a:schemeClr val="accent2"/>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AutoNum type="alphaUcPeriod"/>
            </a:pPr>
            <a:r>
              <a:rPr b="1" lang="en" sz="1200">
                <a:solidFill>
                  <a:schemeClr val="lt1"/>
                </a:solidFill>
              </a:rPr>
              <a:t>CYP3A4 rs4646437 CT</a:t>
            </a:r>
            <a:r>
              <a:rPr lang="en" sz="1200">
                <a:solidFill>
                  <a:schemeClr val="lt1"/>
                </a:solidFill>
              </a:rPr>
              <a:t> genotype induces </a:t>
            </a:r>
            <a:r>
              <a:rPr lang="en" sz="1200">
                <a:solidFill>
                  <a:srgbClr val="FFFFFF"/>
                </a:solidFill>
              </a:rPr>
              <a:t>lower expression, causing </a:t>
            </a:r>
            <a:r>
              <a:rPr lang="en" sz="1200">
                <a:solidFill>
                  <a:schemeClr val="lt1"/>
                </a:solidFill>
              </a:rPr>
              <a:t>a </a:t>
            </a:r>
            <a:r>
              <a:rPr i="1" lang="en" sz="1200">
                <a:solidFill>
                  <a:srgbClr val="FF9900"/>
                </a:solidFill>
              </a:rPr>
              <a:t>relatively</a:t>
            </a:r>
            <a:r>
              <a:rPr lang="en" sz="1200">
                <a:solidFill>
                  <a:schemeClr val="lt1"/>
                </a:solidFill>
              </a:rPr>
              <a:t> higher Cmax and AUC compared to homozygous(</a:t>
            </a:r>
            <a:r>
              <a:rPr b="1" lang="en" sz="1200">
                <a:solidFill>
                  <a:schemeClr val="lt1"/>
                </a:solidFill>
              </a:rPr>
              <a:t>CC / TT</a:t>
            </a:r>
            <a:r>
              <a:rPr lang="en" sz="1200">
                <a:solidFill>
                  <a:schemeClr val="lt1"/>
                </a:solidFill>
              </a:rPr>
              <a:t>) genotypes.</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t/>
            </a:r>
            <a:endParaRPr sz="1200">
              <a:solidFill>
                <a:schemeClr val="lt1"/>
              </a:solidFill>
              <a:highlight>
                <a:schemeClr val="lt1"/>
              </a:highlight>
            </a:endParaRPr>
          </a:p>
        </p:txBody>
      </p:sp>
      <p:pic>
        <p:nvPicPr>
          <p:cNvPr id="71" name="Google Shape;71;p13"/>
          <p:cNvPicPr preferRelativeResize="0"/>
          <p:nvPr/>
        </p:nvPicPr>
        <p:blipFill>
          <a:blip r:embed="rId8">
            <a:alphaModFix/>
          </a:blip>
          <a:stretch>
            <a:fillRect/>
          </a:stretch>
        </p:blipFill>
        <p:spPr>
          <a:xfrm>
            <a:off x="7116163" y="0"/>
            <a:ext cx="2042685" cy="1680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75" name="Shape 75"/>
        <p:cNvGrpSpPr/>
        <p:nvPr/>
      </p:nvGrpSpPr>
      <p:grpSpPr>
        <a:xfrm>
          <a:off x="0" y="0"/>
          <a:ext cx="0" cy="0"/>
          <a:chOff x="0" y="0"/>
          <a:chExt cx="0" cy="0"/>
        </a:xfrm>
      </p:grpSpPr>
      <p:pic>
        <p:nvPicPr>
          <p:cNvPr id="76" name="Google Shape;76;p14"/>
          <p:cNvPicPr preferRelativeResize="0"/>
          <p:nvPr/>
        </p:nvPicPr>
        <p:blipFill>
          <a:blip r:embed="rId3">
            <a:alphaModFix/>
          </a:blip>
          <a:stretch>
            <a:fillRect/>
          </a:stretch>
        </p:blipFill>
        <p:spPr>
          <a:xfrm>
            <a:off x="0" y="351850"/>
            <a:ext cx="2498475" cy="2179076"/>
          </a:xfrm>
          <a:prstGeom prst="rect">
            <a:avLst/>
          </a:prstGeom>
          <a:noFill/>
          <a:ln>
            <a:noFill/>
          </a:ln>
        </p:spPr>
      </p:pic>
      <p:sp>
        <p:nvSpPr>
          <p:cNvPr id="77" name="Google Shape;77;p14"/>
          <p:cNvSpPr txBox="1"/>
          <p:nvPr/>
        </p:nvSpPr>
        <p:spPr>
          <a:xfrm>
            <a:off x="0" y="0"/>
            <a:ext cx="20148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rPr>
              <a:t>Therapeutic</a:t>
            </a:r>
            <a:r>
              <a:rPr b="1" lang="en">
                <a:solidFill>
                  <a:schemeClr val="lt1"/>
                </a:solidFill>
              </a:rPr>
              <a:t> Window:</a:t>
            </a:r>
            <a:endParaRPr b="1">
              <a:solidFill>
                <a:schemeClr val="lt1"/>
              </a:solidFill>
            </a:endParaRPr>
          </a:p>
        </p:txBody>
      </p:sp>
      <p:sp>
        <p:nvSpPr>
          <p:cNvPr id="78" name="Google Shape;78;p14"/>
          <p:cNvSpPr txBox="1"/>
          <p:nvPr/>
        </p:nvSpPr>
        <p:spPr>
          <a:xfrm>
            <a:off x="817375" y="443175"/>
            <a:ext cx="816600" cy="2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0000"/>
                </a:solidFill>
              </a:rPr>
              <a:t>5.5 mg/L</a:t>
            </a:r>
            <a:endParaRPr sz="1200">
              <a:solidFill>
                <a:srgbClr val="FF0000"/>
              </a:solidFill>
            </a:endParaRPr>
          </a:p>
        </p:txBody>
      </p:sp>
      <p:sp>
        <p:nvSpPr>
          <p:cNvPr id="79" name="Google Shape;79;p14"/>
          <p:cNvSpPr txBox="1"/>
          <p:nvPr/>
        </p:nvSpPr>
        <p:spPr>
          <a:xfrm>
            <a:off x="817375" y="1292588"/>
            <a:ext cx="816600" cy="2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FF00"/>
                </a:solidFill>
              </a:rPr>
              <a:t>1</a:t>
            </a:r>
            <a:r>
              <a:rPr lang="en" sz="1200">
                <a:solidFill>
                  <a:srgbClr val="00FF00"/>
                </a:solidFill>
              </a:rPr>
              <a:t> mg/L</a:t>
            </a:r>
            <a:endParaRPr sz="1200">
              <a:solidFill>
                <a:srgbClr val="00FF00"/>
              </a:solidFill>
            </a:endParaRPr>
          </a:p>
        </p:txBody>
      </p:sp>
      <p:cxnSp>
        <p:nvCxnSpPr>
          <p:cNvPr id="80" name="Google Shape;80;p14"/>
          <p:cNvCxnSpPr/>
          <p:nvPr/>
        </p:nvCxnSpPr>
        <p:spPr>
          <a:xfrm>
            <a:off x="300375" y="1583000"/>
            <a:ext cx="2198100" cy="7200"/>
          </a:xfrm>
          <a:prstGeom prst="straightConnector1">
            <a:avLst/>
          </a:prstGeom>
          <a:noFill/>
          <a:ln cap="flat" cmpd="sng" w="19050">
            <a:solidFill>
              <a:srgbClr val="6AA84F"/>
            </a:solidFill>
            <a:prstDash val="solid"/>
            <a:round/>
            <a:headEnd len="med" w="med" type="none"/>
            <a:tailEnd len="med" w="med" type="none"/>
          </a:ln>
        </p:spPr>
      </p:cxnSp>
      <p:cxnSp>
        <p:nvCxnSpPr>
          <p:cNvPr id="81" name="Google Shape;81;p14"/>
          <p:cNvCxnSpPr/>
          <p:nvPr/>
        </p:nvCxnSpPr>
        <p:spPr>
          <a:xfrm>
            <a:off x="285750" y="747350"/>
            <a:ext cx="2212800" cy="0"/>
          </a:xfrm>
          <a:prstGeom prst="straightConnector1">
            <a:avLst/>
          </a:prstGeom>
          <a:noFill/>
          <a:ln cap="flat" cmpd="sng" w="19050">
            <a:solidFill>
              <a:srgbClr val="990000"/>
            </a:solidFill>
            <a:prstDash val="solid"/>
            <a:round/>
            <a:headEnd len="med" w="med" type="none"/>
            <a:tailEnd len="med" w="med" type="none"/>
          </a:ln>
        </p:spPr>
      </p:cxnSp>
      <p:sp>
        <p:nvSpPr>
          <p:cNvPr id="82" name="Google Shape;82;p14"/>
          <p:cNvSpPr txBox="1"/>
          <p:nvPr/>
        </p:nvSpPr>
        <p:spPr>
          <a:xfrm>
            <a:off x="2659750" y="-26925"/>
            <a:ext cx="29058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rPr>
              <a:t>Test on </a:t>
            </a:r>
            <a:r>
              <a:rPr b="1" lang="en">
                <a:solidFill>
                  <a:srgbClr val="FFD966"/>
                </a:solidFill>
              </a:rPr>
              <a:t>200mg IR Capsule</a:t>
            </a:r>
            <a:r>
              <a:rPr b="1" lang="en">
                <a:solidFill>
                  <a:schemeClr val="lt1"/>
                </a:solidFill>
              </a:rPr>
              <a:t>:</a:t>
            </a:r>
            <a:endParaRPr b="1">
              <a:solidFill>
                <a:schemeClr val="lt1"/>
              </a:solidFill>
            </a:endParaRPr>
          </a:p>
        </p:txBody>
      </p:sp>
      <p:pic>
        <p:nvPicPr>
          <p:cNvPr id="83" name="Google Shape;83;p14"/>
          <p:cNvPicPr preferRelativeResize="0"/>
          <p:nvPr/>
        </p:nvPicPr>
        <p:blipFill>
          <a:blip r:embed="rId4">
            <a:alphaModFix/>
          </a:blip>
          <a:stretch>
            <a:fillRect/>
          </a:stretch>
        </p:blipFill>
        <p:spPr>
          <a:xfrm>
            <a:off x="2776975" y="311036"/>
            <a:ext cx="4400601" cy="2260726"/>
          </a:xfrm>
          <a:prstGeom prst="rect">
            <a:avLst/>
          </a:prstGeom>
          <a:noFill/>
          <a:ln>
            <a:noFill/>
          </a:ln>
        </p:spPr>
      </p:pic>
      <p:cxnSp>
        <p:nvCxnSpPr>
          <p:cNvPr id="84" name="Google Shape;84;p14"/>
          <p:cNvCxnSpPr/>
          <p:nvPr/>
        </p:nvCxnSpPr>
        <p:spPr>
          <a:xfrm>
            <a:off x="3106675" y="1802413"/>
            <a:ext cx="4081200" cy="0"/>
          </a:xfrm>
          <a:prstGeom prst="straightConnector1">
            <a:avLst/>
          </a:prstGeom>
          <a:noFill/>
          <a:ln cap="flat" cmpd="sng" w="19050">
            <a:solidFill>
              <a:srgbClr val="6AA84F"/>
            </a:solidFill>
            <a:prstDash val="solid"/>
            <a:round/>
            <a:headEnd len="med" w="med" type="none"/>
            <a:tailEnd len="med" w="med" type="none"/>
          </a:ln>
        </p:spPr>
      </p:cxnSp>
      <p:sp>
        <p:nvSpPr>
          <p:cNvPr id="85" name="Google Shape;85;p14"/>
          <p:cNvSpPr txBox="1"/>
          <p:nvPr/>
        </p:nvSpPr>
        <p:spPr>
          <a:xfrm>
            <a:off x="2253475" y="3636950"/>
            <a:ext cx="816600" cy="2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FF00"/>
                </a:solidFill>
              </a:rPr>
              <a:t>1 mg/L</a:t>
            </a:r>
            <a:endParaRPr sz="1200">
              <a:solidFill>
                <a:srgbClr val="00FF00"/>
              </a:solidFill>
            </a:endParaRPr>
          </a:p>
        </p:txBody>
      </p:sp>
      <p:cxnSp>
        <p:nvCxnSpPr>
          <p:cNvPr id="86" name="Google Shape;86;p14"/>
          <p:cNvCxnSpPr/>
          <p:nvPr/>
        </p:nvCxnSpPr>
        <p:spPr>
          <a:xfrm>
            <a:off x="3114025" y="403100"/>
            <a:ext cx="4066500" cy="14700"/>
          </a:xfrm>
          <a:prstGeom prst="straightConnector1">
            <a:avLst/>
          </a:prstGeom>
          <a:noFill/>
          <a:ln cap="flat" cmpd="sng" w="19050">
            <a:solidFill>
              <a:srgbClr val="FF00FF"/>
            </a:solidFill>
            <a:prstDash val="solid"/>
            <a:round/>
            <a:headEnd len="med" w="med" type="none"/>
            <a:tailEnd len="med" w="med" type="none"/>
          </a:ln>
        </p:spPr>
      </p:cxnSp>
      <p:sp>
        <p:nvSpPr>
          <p:cNvPr id="87" name="Google Shape;87;p14"/>
          <p:cNvSpPr txBox="1"/>
          <p:nvPr/>
        </p:nvSpPr>
        <p:spPr>
          <a:xfrm>
            <a:off x="3594350" y="403113"/>
            <a:ext cx="2771700" cy="2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00FF"/>
                </a:solidFill>
              </a:rPr>
              <a:t>3</a:t>
            </a:r>
            <a:r>
              <a:rPr lang="en" sz="1200">
                <a:solidFill>
                  <a:srgbClr val="FF00FF"/>
                </a:solidFill>
              </a:rPr>
              <a:t>.6 mg/L</a:t>
            </a:r>
            <a:r>
              <a:rPr lang="en" sz="1200">
                <a:solidFill>
                  <a:schemeClr val="dk1"/>
                </a:solidFill>
              </a:rPr>
              <a:t>(</a:t>
            </a:r>
            <a:r>
              <a:rPr lang="en" sz="1200">
                <a:solidFill>
                  <a:schemeClr val="dk1"/>
                </a:solidFill>
              </a:rPr>
              <a:t>Cmax</a:t>
            </a:r>
            <a:r>
              <a:rPr lang="en" sz="1200">
                <a:solidFill>
                  <a:schemeClr val="dk1"/>
                </a:solidFill>
              </a:rPr>
              <a:t>)</a:t>
            </a:r>
            <a:r>
              <a:rPr lang="en" sz="1200">
                <a:solidFill>
                  <a:srgbClr val="FF00FF"/>
                </a:solidFill>
              </a:rPr>
              <a:t> </a:t>
            </a:r>
            <a:r>
              <a:rPr lang="en" sz="1200"/>
              <a:t>&lt;</a:t>
            </a:r>
            <a:r>
              <a:rPr lang="en" sz="1200">
                <a:solidFill>
                  <a:srgbClr val="FF00FF"/>
                </a:solidFill>
              </a:rPr>
              <a:t> </a:t>
            </a:r>
            <a:r>
              <a:rPr lang="en" sz="1200">
                <a:solidFill>
                  <a:srgbClr val="FF0000"/>
                </a:solidFill>
              </a:rPr>
              <a:t>5.5mg/L</a:t>
            </a:r>
            <a:r>
              <a:rPr lang="en" sz="1200">
                <a:solidFill>
                  <a:schemeClr val="dk1"/>
                </a:solidFill>
              </a:rPr>
              <a:t>(MTC)</a:t>
            </a:r>
            <a:endParaRPr sz="1200">
              <a:solidFill>
                <a:schemeClr val="dk1"/>
              </a:solidFill>
            </a:endParaRPr>
          </a:p>
        </p:txBody>
      </p:sp>
      <p:pic>
        <p:nvPicPr>
          <p:cNvPr id="88" name="Google Shape;88;p14"/>
          <p:cNvPicPr preferRelativeResize="0"/>
          <p:nvPr/>
        </p:nvPicPr>
        <p:blipFill>
          <a:blip r:embed="rId5">
            <a:alphaModFix/>
          </a:blip>
          <a:stretch>
            <a:fillRect/>
          </a:stretch>
        </p:blipFill>
        <p:spPr>
          <a:xfrm>
            <a:off x="6213556" y="443175"/>
            <a:ext cx="2930444" cy="1783950"/>
          </a:xfrm>
          <a:prstGeom prst="rect">
            <a:avLst/>
          </a:prstGeom>
          <a:noFill/>
          <a:ln>
            <a:noFill/>
          </a:ln>
        </p:spPr>
      </p:pic>
      <p:sp>
        <p:nvSpPr>
          <p:cNvPr id="89" name="Google Shape;89;p14"/>
          <p:cNvSpPr txBox="1"/>
          <p:nvPr/>
        </p:nvSpPr>
        <p:spPr>
          <a:xfrm>
            <a:off x="-36650" y="2530925"/>
            <a:ext cx="28137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rPr>
              <a:t>Test on </a:t>
            </a:r>
            <a:r>
              <a:rPr b="1" lang="en">
                <a:solidFill>
                  <a:srgbClr val="FF9900"/>
                </a:solidFill>
              </a:rPr>
              <a:t>150mg</a:t>
            </a:r>
            <a:r>
              <a:rPr b="1" lang="en">
                <a:solidFill>
                  <a:schemeClr val="lt1"/>
                </a:solidFill>
              </a:rPr>
              <a:t> </a:t>
            </a:r>
            <a:r>
              <a:rPr b="1" lang="en">
                <a:solidFill>
                  <a:srgbClr val="FF9900"/>
                </a:solidFill>
              </a:rPr>
              <a:t>IR Capsule</a:t>
            </a:r>
            <a:r>
              <a:rPr b="1" lang="en">
                <a:solidFill>
                  <a:schemeClr val="lt1"/>
                </a:solidFill>
              </a:rPr>
              <a:t>:</a:t>
            </a:r>
            <a:endParaRPr b="1">
              <a:solidFill>
                <a:schemeClr val="lt1"/>
              </a:solidFill>
            </a:endParaRPr>
          </a:p>
        </p:txBody>
      </p:sp>
      <p:pic>
        <p:nvPicPr>
          <p:cNvPr id="90" name="Google Shape;90;p14"/>
          <p:cNvPicPr preferRelativeResize="0"/>
          <p:nvPr/>
        </p:nvPicPr>
        <p:blipFill>
          <a:blip r:embed="rId6">
            <a:alphaModFix/>
          </a:blip>
          <a:stretch>
            <a:fillRect/>
          </a:stretch>
        </p:blipFill>
        <p:spPr>
          <a:xfrm>
            <a:off x="0" y="2830875"/>
            <a:ext cx="4242083" cy="2312625"/>
          </a:xfrm>
          <a:prstGeom prst="rect">
            <a:avLst/>
          </a:prstGeom>
          <a:noFill/>
          <a:ln>
            <a:noFill/>
          </a:ln>
        </p:spPr>
      </p:pic>
      <p:cxnSp>
        <p:nvCxnSpPr>
          <p:cNvPr id="91" name="Google Shape;91;p14"/>
          <p:cNvCxnSpPr/>
          <p:nvPr/>
        </p:nvCxnSpPr>
        <p:spPr>
          <a:xfrm>
            <a:off x="300375" y="4174888"/>
            <a:ext cx="3942000" cy="16200"/>
          </a:xfrm>
          <a:prstGeom prst="straightConnector1">
            <a:avLst/>
          </a:prstGeom>
          <a:noFill/>
          <a:ln cap="flat" cmpd="sng" w="19050">
            <a:solidFill>
              <a:srgbClr val="6AA84F"/>
            </a:solidFill>
            <a:prstDash val="solid"/>
            <a:round/>
            <a:headEnd len="med" w="med" type="none"/>
            <a:tailEnd len="med" w="med" type="none"/>
          </a:ln>
        </p:spPr>
      </p:cxnSp>
      <p:sp>
        <p:nvSpPr>
          <p:cNvPr id="92" name="Google Shape;92;p14"/>
          <p:cNvSpPr txBox="1"/>
          <p:nvPr/>
        </p:nvSpPr>
        <p:spPr>
          <a:xfrm>
            <a:off x="4801750" y="1504813"/>
            <a:ext cx="816600" cy="2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FF00"/>
                </a:solidFill>
              </a:rPr>
              <a:t>1 mg/L</a:t>
            </a:r>
            <a:endParaRPr sz="1200">
              <a:solidFill>
                <a:srgbClr val="00FF00"/>
              </a:solidFill>
            </a:endParaRPr>
          </a:p>
        </p:txBody>
      </p:sp>
      <p:sp>
        <p:nvSpPr>
          <p:cNvPr id="93" name="Google Shape;93;p14"/>
          <p:cNvSpPr txBox="1"/>
          <p:nvPr/>
        </p:nvSpPr>
        <p:spPr>
          <a:xfrm>
            <a:off x="1633975" y="3877288"/>
            <a:ext cx="816600" cy="2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FF00"/>
                </a:solidFill>
              </a:rPr>
              <a:t>1 mg/L</a:t>
            </a:r>
            <a:endParaRPr sz="1200">
              <a:solidFill>
                <a:srgbClr val="00FF00"/>
              </a:solidFill>
            </a:endParaRPr>
          </a:p>
        </p:txBody>
      </p:sp>
      <p:cxnSp>
        <p:nvCxnSpPr>
          <p:cNvPr id="94" name="Google Shape;94;p14"/>
          <p:cNvCxnSpPr/>
          <p:nvPr/>
        </p:nvCxnSpPr>
        <p:spPr>
          <a:xfrm>
            <a:off x="315075" y="3079875"/>
            <a:ext cx="3919800" cy="4800"/>
          </a:xfrm>
          <a:prstGeom prst="straightConnector1">
            <a:avLst/>
          </a:prstGeom>
          <a:noFill/>
          <a:ln cap="flat" cmpd="sng" w="19050">
            <a:solidFill>
              <a:srgbClr val="FF00FF"/>
            </a:solidFill>
            <a:prstDash val="solid"/>
            <a:round/>
            <a:headEnd len="med" w="med" type="none"/>
            <a:tailEnd len="med" w="med" type="none"/>
          </a:ln>
        </p:spPr>
      </p:cxnSp>
      <p:sp>
        <p:nvSpPr>
          <p:cNvPr id="95" name="Google Shape;95;p14"/>
          <p:cNvSpPr txBox="1"/>
          <p:nvPr/>
        </p:nvSpPr>
        <p:spPr>
          <a:xfrm>
            <a:off x="1050475" y="3075713"/>
            <a:ext cx="2771700" cy="2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00FF"/>
                </a:solidFill>
              </a:rPr>
              <a:t>2</a:t>
            </a:r>
            <a:r>
              <a:rPr lang="en" sz="1200">
                <a:solidFill>
                  <a:srgbClr val="FF00FF"/>
                </a:solidFill>
              </a:rPr>
              <a:t>.49 mg/L</a:t>
            </a:r>
            <a:r>
              <a:rPr lang="en" sz="1200">
                <a:solidFill>
                  <a:schemeClr val="dk1"/>
                </a:solidFill>
              </a:rPr>
              <a:t>(Cmax)</a:t>
            </a:r>
            <a:r>
              <a:rPr lang="en" sz="1200">
                <a:solidFill>
                  <a:srgbClr val="FF00FF"/>
                </a:solidFill>
              </a:rPr>
              <a:t> </a:t>
            </a:r>
            <a:r>
              <a:rPr lang="en" sz="1200"/>
              <a:t>&lt;</a:t>
            </a:r>
            <a:r>
              <a:rPr lang="en" sz="1200">
                <a:solidFill>
                  <a:srgbClr val="FF00FF"/>
                </a:solidFill>
              </a:rPr>
              <a:t> </a:t>
            </a:r>
            <a:r>
              <a:rPr lang="en" sz="1200">
                <a:solidFill>
                  <a:srgbClr val="FF0000"/>
                </a:solidFill>
              </a:rPr>
              <a:t>5.5mg/L</a:t>
            </a:r>
            <a:r>
              <a:rPr lang="en" sz="1200">
                <a:solidFill>
                  <a:schemeClr val="dk1"/>
                </a:solidFill>
              </a:rPr>
              <a:t>(MTC)</a:t>
            </a:r>
            <a:endParaRPr sz="1200">
              <a:solidFill>
                <a:schemeClr val="dk1"/>
              </a:solidFill>
            </a:endParaRPr>
          </a:p>
        </p:txBody>
      </p:sp>
      <p:pic>
        <p:nvPicPr>
          <p:cNvPr id="96" name="Google Shape;96;p14"/>
          <p:cNvPicPr preferRelativeResize="0"/>
          <p:nvPr/>
        </p:nvPicPr>
        <p:blipFill>
          <a:blip r:embed="rId7">
            <a:alphaModFix/>
          </a:blip>
          <a:stretch>
            <a:fillRect/>
          </a:stretch>
        </p:blipFill>
        <p:spPr>
          <a:xfrm>
            <a:off x="3531475" y="3294575"/>
            <a:ext cx="3033277" cy="1848925"/>
          </a:xfrm>
          <a:prstGeom prst="rect">
            <a:avLst/>
          </a:prstGeom>
          <a:noFill/>
          <a:ln>
            <a:noFill/>
          </a:ln>
        </p:spPr>
      </p:pic>
      <p:sp>
        <p:nvSpPr>
          <p:cNvPr id="97" name="Google Shape;97;p14"/>
          <p:cNvSpPr txBox="1"/>
          <p:nvPr/>
        </p:nvSpPr>
        <p:spPr>
          <a:xfrm>
            <a:off x="4205750" y="3319725"/>
            <a:ext cx="558300" cy="25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155%</a:t>
            </a:r>
            <a:endParaRPr sz="1000">
              <a:solidFill>
                <a:schemeClr val="dk2"/>
              </a:solidFill>
            </a:endParaRPr>
          </a:p>
        </p:txBody>
      </p:sp>
      <p:sp>
        <p:nvSpPr>
          <p:cNvPr id="98" name="Google Shape;98;p14"/>
          <p:cNvSpPr txBox="1"/>
          <p:nvPr/>
        </p:nvSpPr>
        <p:spPr>
          <a:xfrm>
            <a:off x="5662650" y="4191100"/>
            <a:ext cx="558300" cy="25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7</a:t>
            </a:r>
            <a:r>
              <a:rPr lang="en" sz="1000">
                <a:solidFill>
                  <a:schemeClr val="dk2"/>
                </a:solidFill>
              </a:rPr>
              <a:t>0%</a:t>
            </a:r>
            <a:endParaRPr sz="1000">
              <a:solidFill>
                <a:schemeClr val="dk2"/>
              </a:solidFill>
            </a:endParaRPr>
          </a:p>
        </p:txBody>
      </p:sp>
      <p:sp>
        <p:nvSpPr>
          <p:cNvPr id="99" name="Google Shape;99;p14"/>
          <p:cNvSpPr txBox="1"/>
          <p:nvPr/>
        </p:nvSpPr>
        <p:spPr>
          <a:xfrm>
            <a:off x="6817125" y="466575"/>
            <a:ext cx="558300" cy="25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270</a:t>
            </a:r>
            <a:r>
              <a:rPr lang="en" sz="1000">
                <a:solidFill>
                  <a:schemeClr val="dk2"/>
                </a:solidFill>
              </a:rPr>
              <a:t>%</a:t>
            </a:r>
            <a:endParaRPr sz="1000">
              <a:solidFill>
                <a:schemeClr val="dk2"/>
              </a:solidFill>
            </a:endParaRPr>
          </a:p>
        </p:txBody>
      </p:sp>
      <p:sp>
        <p:nvSpPr>
          <p:cNvPr id="100" name="Google Shape;100;p14"/>
          <p:cNvSpPr txBox="1"/>
          <p:nvPr/>
        </p:nvSpPr>
        <p:spPr>
          <a:xfrm>
            <a:off x="8221825" y="1254025"/>
            <a:ext cx="558300" cy="25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129%</a:t>
            </a:r>
            <a:endParaRPr sz="1000">
              <a:solidFill>
                <a:schemeClr val="dk2"/>
              </a:solidFill>
            </a:endParaRPr>
          </a:p>
        </p:txBody>
      </p:sp>
      <p:sp>
        <p:nvSpPr>
          <p:cNvPr id="101" name="Google Shape;101;p14"/>
          <p:cNvSpPr txBox="1"/>
          <p:nvPr/>
        </p:nvSpPr>
        <p:spPr>
          <a:xfrm>
            <a:off x="7590700" y="443175"/>
            <a:ext cx="1553100" cy="7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2"/>
                </a:solidFill>
              </a:rPr>
              <a:t>Cmax_sim ~= 3.7 Cmax_obs</a:t>
            </a:r>
            <a:endParaRPr b="1" sz="800">
              <a:solidFill>
                <a:schemeClr val="dk2"/>
              </a:solidFill>
            </a:endParaRPr>
          </a:p>
          <a:p>
            <a:pPr indent="0" lvl="0" marL="0" rtl="0" algn="l">
              <a:spcBef>
                <a:spcPts val="0"/>
              </a:spcBef>
              <a:spcAft>
                <a:spcPts val="0"/>
              </a:spcAft>
              <a:buNone/>
            </a:pPr>
            <a:r>
              <a:t/>
            </a:r>
            <a:endParaRPr b="1" sz="800">
              <a:solidFill>
                <a:schemeClr val="dk2"/>
              </a:solidFill>
            </a:endParaRPr>
          </a:p>
          <a:p>
            <a:pPr indent="0" lvl="0" marL="0" rtl="0" algn="l">
              <a:spcBef>
                <a:spcPts val="0"/>
              </a:spcBef>
              <a:spcAft>
                <a:spcPts val="0"/>
              </a:spcAft>
              <a:buClr>
                <a:schemeClr val="dk1"/>
              </a:buClr>
              <a:buSzPts val="1100"/>
              <a:buFont typeface="Arial"/>
              <a:buNone/>
            </a:pPr>
            <a:r>
              <a:rPr b="1" lang="en" sz="800">
                <a:solidFill>
                  <a:schemeClr val="dk2"/>
                </a:solidFill>
              </a:rPr>
              <a:t>AUC</a:t>
            </a:r>
            <a:r>
              <a:rPr b="1" lang="en" sz="800">
                <a:solidFill>
                  <a:schemeClr val="dk2"/>
                </a:solidFill>
              </a:rPr>
              <a:t>_sim ~= 2.28 AUC_obs</a:t>
            </a:r>
            <a:endParaRPr b="1" sz="800">
              <a:solidFill>
                <a:schemeClr val="dk2"/>
              </a:solidFill>
            </a:endParaRPr>
          </a:p>
        </p:txBody>
      </p:sp>
      <p:sp>
        <p:nvSpPr>
          <p:cNvPr id="102" name="Google Shape;102;p14"/>
          <p:cNvSpPr txBox="1"/>
          <p:nvPr/>
        </p:nvSpPr>
        <p:spPr>
          <a:xfrm>
            <a:off x="4982350" y="3294575"/>
            <a:ext cx="1641300" cy="7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2"/>
                </a:solidFill>
              </a:rPr>
              <a:t>Cmax_sim ~= 2.54 Cmax_obs</a:t>
            </a:r>
            <a:endParaRPr b="1" sz="800">
              <a:solidFill>
                <a:schemeClr val="dk2"/>
              </a:solidFill>
            </a:endParaRPr>
          </a:p>
          <a:p>
            <a:pPr indent="0" lvl="0" marL="0" rtl="0" algn="l">
              <a:spcBef>
                <a:spcPts val="0"/>
              </a:spcBef>
              <a:spcAft>
                <a:spcPts val="0"/>
              </a:spcAft>
              <a:buNone/>
            </a:pPr>
            <a:r>
              <a:t/>
            </a:r>
            <a:endParaRPr b="1" sz="800">
              <a:solidFill>
                <a:schemeClr val="dk2"/>
              </a:solidFill>
            </a:endParaRPr>
          </a:p>
          <a:p>
            <a:pPr indent="0" lvl="0" marL="0" rtl="0" algn="l">
              <a:spcBef>
                <a:spcPts val="0"/>
              </a:spcBef>
              <a:spcAft>
                <a:spcPts val="0"/>
              </a:spcAft>
              <a:buNone/>
            </a:pPr>
            <a:r>
              <a:rPr b="1" lang="en" sz="800">
                <a:solidFill>
                  <a:schemeClr val="dk2"/>
                </a:solidFill>
              </a:rPr>
              <a:t>AUC_sim ~= 1.7 AUC_obs</a:t>
            </a:r>
            <a:endParaRPr b="1" sz="800">
              <a:solidFill>
                <a:schemeClr val="dk2"/>
              </a:solidFill>
            </a:endParaRPr>
          </a:p>
        </p:txBody>
      </p:sp>
      <p:sp>
        <p:nvSpPr>
          <p:cNvPr id="103" name="Google Shape;103;p14"/>
          <p:cNvSpPr/>
          <p:nvPr/>
        </p:nvSpPr>
        <p:spPr>
          <a:xfrm rot="-5395621">
            <a:off x="6784337" y="3922925"/>
            <a:ext cx="235500" cy="407400"/>
          </a:xfrm>
          <a:prstGeom prst="downArrow">
            <a:avLst>
              <a:gd fmla="val 50000" name="adj1"/>
              <a:gd fmla="val 4950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04" name="Google Shape;104;p14"/>
          <p:cNvPicPr preferRelativeResize="0"/>
          <p:nvPr/>
        </p:nvPicPr>
        <p:blipFill>
          <a:blip r:embed="rId8">
            <a:alphaModFix/>
          </a:blip>
          <a:stretch>
            <a:fillRect/>
          </a:stretch>
        </p:blipFill>
        <p:spPr>
          <a:xfrm>
            <a:off x="7180525" y="3427275"/>
            <a:ext cx="1963275" cy="139869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08" name="Shape 108"/>
        <p:cNvGrpSpPr/>
        <p:nvPr/>
      </p:nvGrpSpPr>
      <p:grpSpPr>
        <a:xfrm>
          <a:off x="0" y="0"/>
          <a:ext cx="0" cy="0"/>
          <a:chOff x="0" y="0"/>
          <a:chExt cx="0" cy="0"/>
        </a:xfrm>
      </p:grpSpPr>
      <p:sp>
        <p:nvSpPr>
          <p:cNvPr id="109" name="Google Shape;109;p15"/>
          <p:cNvSpPr txBox="1"/>
          <p:nvPr/>
        </p:nvSpPr>
        <p:spPr>
          <a:xfrm>
            <a:off x="0" y="0"/>
            <a:ext cx="3495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D9D9D9"/>
                </a:solidFill>
              </a:rPr>
              <a:t>Hypothesis A: </a:t>
            </a:r>
            <a:r>
              <a:rPr b="1" lang="en" sz="900">
                <a:solidFill>
                  <a:schemeClr val="lt1"/>
                </a:solidFill>
              </a:rPr>
              <a:t>CYP2C19*2/*2</a:t>
            </a:r>
            <a:r>
              <a:rPr b="1" lang="en" sz="900">
                <a:solidFill>
                  <a:srgbClr val="EFEFEF"/>
                </a:solidFill>
              </a:rPr>
              <a:t> genotype induces lower clearance, but there won’t be </a:t>
            </a:r>
            <a:r>
              <a:rPr b="1" i="1" lang="en" sz="900">
                <a:solidFill>
                  <a:srgbClr val="FF9900"/>
                </a:solidFill>
              </a:rPr>
              <a:t>significant change in</a:t>
            </a:r>
            <a:r>
              <a:rPr b="1" lang="en" sz="900">
                <a:solidFill>
                  <a:srgbClr val="FFFFFF"/>
                </a:solidFill>
              </a:rPr>
              <a:t> </a:t>
            </a:r>
            <a:r>
              <a:rPr b="1" lang="en" sz="900">
                <a:solidFill>
                  <a:srgbClr val="EFEFEF"/>
                </a:solidFill>
              </a:rPr>
              <a:t>Cmax and AUC, and Cmax will not exceed MTC.</a:t>
            </a:r>
            <a:endParaRPr b="1" sz="1100">
              <a:solidFill>
                <a:srgbClr val="D9D9D9"/>
              </a:solidFill>
            </a:endParaRPr>
          </a:p>
        </p:txBody>
      </p:sp>
      <p:sp>
        <p:nvSpPr>
          <p:cNvPr id="110" name="Google Shape;110;p15"/>
          <p:cNvSpPr txBox="1"/>
          <p:nvPr/>
        </p:nvSpPr>
        <p:spPr>
          <a:xfrm>
            <a:off x="5485050" y="0"/>
            <a:ext cx="36591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D9D9D9"/>
                </a:solidFill>
              </a:rPr>
              <a:t>Hypothesis B: </a:t>
            </a:r>
            <a:r>
              <a:rPr b="1" lang="en" sz="900">
                <a:solidFill>
                  <a:srgbClr val="EFEFEF"/>
                </a:solidFill>
              </a:rPr>
              <a:t>CYP3A4 rs4646437 CT genotype induces lower clearance,</a:t>
            </a:r>
            <a:r>
              <a:rPr lang="en" sz="1200">
                <a:solidFill>
                  <a:srgbClr val="EFEFEF"/>
                </a:solidFill>
              </a:rPr>
              <a:t> </a:t>
            </a:r>
            <a:r>
              <a:rPr b="1" lang="en" sz="900">
                <a:solidFill>
                  <a:srgbClr val="EFEFEF"/>
                </a:solidFill>
              </a:rPr>
              <a:t>but there won’t be </a:t>
            </a:r>
            <a:r>
              <a:rPr b="1" i="1" lang="en" sz="900">
                <a:solidFill>
                  <a:srgbClr val="FF9900"/>
                </a:solidFill>
              </a:rPr>
              <a:t>significant change in</a:t>
            </a:r>
            <a:r>
              <a:rPr b="1" lang="en" sz="900">
                <a:solidFill>
                  <a:srgbClr val="FFFFFF"/>
                </a:solidFill>
              </a:rPr>
              <a:t> </a:t>
            </a:r>
            <a:endParaRPr b="1" sz="900">
              <a:solidFill>
                <a:srgbClr val="FFFFFF"/>
              </a:solidFill>
            </a:endParaRPr>
          </a:p>
          <a:p>
            <a:pPr indent="0" lvl="0" marL="0" rtl="0" algn="l">
              <a:spcBef>
                <a:spcPts val="0"/>
              </a:spcBef>
              <a:spcAft>
                <a:spcPts val="0"/>
              </a:spcAft>
              <a:buNone/>
            </a:pPr>
            <a:r>
              <a:rPr b="1" lang="en" sz="900">
                <a:solidFill>
                  <a:srgbClr val="EFEFEF"/>
                </a:solidFill>
              </a:rPr>
              <a:t>Cmax and AUC, and Cmax will not exceed MTC.</a:t>
            </a:r>
            <a:endParaRPr sz="1200">
              <a:solidFill>
                <a:srgbClr val="EFEFEF"/>
              </a:solidFill>
            </a:endParaRPr>
          </a:p>
        </p:txBody>
      </p:sp>
      <p:pic>
        <p:nvPicPr>
          <p:cNvPr id="111" name="Google Shape;111;p15"/>
          <p:cNvPicPr preferRelativeResize="0"/>
          <p:nvPr/>
        </p:nvPicPr>
        <p:blipFill>
          <a:blip r:embed="rId3">
            <a:alphaModFix/>
          </a:blip>
          <a:stretch>
            <a:fillRect/>
          </a:stretch>
        </p:blipFill>
        <p:spPr>
          <a:xfrm>
            <a:off x="0" y="1790575"/>
            <a:ext cx="2174800" cy="1848549"/>
          </a:xfrm>
          <a:prstGeom prst="rect">
            <a:avLst/>
          </a:prstGeom>
          <a:noFill/>
          <a:ln>
            <a:noFill/>
          </a:ln>
        </p:spPr>
      </p:pic>
      <p:sp>
        <p:nvSpPr>
          <p:cNvPr id="112" name="Google Shape;112;p15"/>
          <p:cNvSpPr txBox="1"/>
          <p:nvPr/>
        </p:nvSpPr>
        <p:spPr>
          <a:xfrm>
            <a:off x="697875" y="1541000"/>
            <a:ext cx="1935900" cy="2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FFFF00"/>
                </a:solidFill>
              </a:rPr>
              <a:t>CYP2C19*2/*2 Simulated Curve</a:t>
            </a:r>
            <a:endParaRPr b="1" sz="900">
              <a:solidFill>
                <a:srgbClr val="FFFF00"/>
              </a:solidFill>
            </a:endParaRPr>
          </a:p>
        </p:txBody>
      </p:sp>
      <p:pic>
        <p:nvPicPr>
          <p:cNvPr id="113" name="Google Shape;113;p15"/>
          <p:cNvPicPr preferRelativeResize="0"/>
          <p:nvPr/>
        </p:nvPicPr>
        <p:blipFill rotWithShape="1">
          <a:blip r:embed="rId4">
            <a:alphaModFix/>
          </a:blip>
          <a:srcRect b="0" l="0" r="41314" t="0"/>
          <a:stretch/>
        </p:blipFill>
        <p:spPr>
          <a:xfrm>
            <a:off x="2168050" y="1790575"/>
            <a:ext cx="2096550" cy="1848550"/>
          </a:xfrm>
          <a:prstGeom prst="rect">
            <a:avLst/>
          </a:prstGeom>
          <a:noFill/>
          <a:ln>
            <a:noFill/>
          </a:ln>
        </p:spPr>
      </p:pic>
      <p:cxnSp>
        <p:nvCxnSpPr>
          <p:cNvPr id="114" name="Google Shape;114;p15"/>
          <p:cNvCxnSpPr/>
          <p:nvPr/>
        </p:nvCxnSpPr>
        <p:spPr>
          <a:xfrm flipH="1" rot="10800000">
            <a:off x="2428000" y="2829963"/>
            <a:ext cx="1836000" cy="300"/>
          </a:xfrm>
          <a:prstGeom prst="straightConnector1">
            <a:avLst/>
          </a:prstGeom>
          <a:noFill/>
          <a:ln cap="flat" cmpd="sng" w="19050">
            <a:solidFill>
              <a:srgbClr val="6AA84F"/>
            </a:solidFill>
            <a:prstDash val="solid"/>
            <a:round/>
            <a:headEnd len="med" w="med" type="none"/>
            <a:tailEnd len="med" w="med" type="none"/>
          </a:ln>
        </p:spPr>
      </p:cxnSp>
      <p:sp>
        <p:nvSpPr>
          <p:cNvPr id="115" name="Google Shape;115;p15"/>
          <p:cNvSpPr txBox="1"/>
          <p:nvPr/>
        </p:nvSpPr>
        <p:spPr>
          <a:xfrm>
            <a:off x="3213725" y="2603400"/>
            <a:ext cx="515400" cy="2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FF00"/>
                </a:solidFill>
              </a:rPr>
              <a:t>1 mg/L</a:t>
            </a:r>
            <a:endParaRPr b="1" sz="800">
              <a:solidFill>
                <a:srgbClr val="00FF00"/>
              </a:solidFill>
            </a:endParaRPr>
          </a:p>
        </p:txBody>
      </p:sp>
      <p:cxnSp>
        <p:nvCxnSpPr>
          <p:cNvPr id="116" name="Google Shape;116;p15"/>
          <p:cNvCxnSpPr/>
          <p:nvPr/>
        </p:nvCxnSpPr>
        <p:spPr>
          <a:xfrm>
            <a:off x="2428000" y="1875400"/>
            <a:ext cx="1841400" cy="3900"/>
          </a:xfrm>
          <a:prstGeom prst="straightConnector1">
            <a:avLst/>
          </a:prstGeom>
          <a:noFill/>
          <a:ln cap="flat" cmpd="sng" w="19050">
            <a:solidFill>
              <a:srgbClr val="FF00FF"/>
            </a:solidFill>
            <a:prstDash val="solid"/>
            <a:round/>
            <a:headEnd len="med" w="med" type="none"/>
            <a:tailEnd len="med" w="med" type="none"/>
          </a:ln>
        </p:spPr>
      </p:cxnSp>
      <p:sp>
        <p:nvSpPr>
          <p:cNvPr id="117" name="Google Shape;117;p15"/>
          <p:cNvSpPr txBox="1"/>
          <p:nvPr/>
        </p:nvSpPr>
        <p:spPr>
          <a:xfrm>
            <a:off x="2368600" y="1790575"/>
            <a:ext cx="20136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00FF"/>
                </a:solidFill>
              </a:rPr>
              <a:t>2.53 mg/L</a:t>
            </a:r>
            <a:r>
              <a:rPr lang="en" sz="900">
                <a:solidFill>
                  <a:schemeClr val="dk1"/>
                </a:solidFill>
              </a:rPr>
              <a:t>(Cmax)</a:t>
            </a:r>
            <a:r>
              <a:rPr lang="en" sz="900">
                <a:solidFill>
                  <a:srgbClr val="FF00FF"/>
                </a:solidFill>
              </a:rPr>
              <a:t> </a:t>
            </a:r>
            <a:r>
              <a:rPr lang="en" sz="900"/>
              <a:t>&lt;</a:t>
            </a:r>
            <a:r>
              <a:rPr lang="en" sz="900">
                <a:solidFill>
                  <a:srgbClr val="FF00FF"/>
                </a:solidFill>
              </a:rPr>
              <a:t> </a:t>
            </a:r>
            <a:r>
              <a:rPr lang="en" sz="900">
                <a:solidFill>
                  <a:srgbClr val="FF0000"/>
                </a:solidFill>
              </a:rPr>
              <a:t>5.5mg/L</a:t>
            </a:r>
            <a:r>
              <a:rPr lang="en" sz="900">
                <a:solidFill>
                  <a:schemeClr val="dk1"/>
                </a:solidFill>
              </a:rPr>
              <a:t>(MTC)</a:t>
            </a:r>
            <a:endParaRPr sz="900">
              <a:solidFill>
                <a:schemeClr val="dk1"/>
              </a:solidFill>
            </a:endParaRPr>
          </a:p>
        </p:txBody>
      </p:sp>
      <p:sp>
        <p:nvSpPr>
          <p:cNvPr id="118" name="Google Shape;118;p15"/>
          <p:cNvSpPr txBox="1"/>
          <p:nvPr/>
        </p:nvSpPr>
        <p:spPr>
          <a:xfrm>
            <a:off x="697875" y="521800"/>
            <a:ext cx="1935900" cy="2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FFFF00"/>
                </a:solidFill>
              </a:rPr>
              <a:t>Changing of Enzyme Kinetics</a:t>
            </a:r>
            <a:endParaRPr b="1" sz="900">
              <a:solidFill>
                <a:srgbClr val="FFFF00"/>
              </a:solidFill>
            </a:endParaRPr>
          </a:p>
        </p:txBody>
      </p:sp>
      <p:pic>
        <p:nvPicPr>
          <p:cNvPr id="119" name="Google Shape;119;p15"/>
          <p:cNvPicPr preferRelativeResize="0"/>
          <p:nvPr/>
        </p:nvPicPr>
        <p:blipFill>
          <a:blip r:embed="rId5">
            <a:alphaModFix/>
          </a:blip>
          <a:stretch>
            <a:fillRect/>
          </a:stretch>
        </p:blipFill>
        <p:spPr>
          <a:xfrm>
            <a:off x="-11" y="773450"/>
            <a:ext cx="3659126" cy="813160"/>
          </a:xfrm>
          <a:prstGeom prst="rect">
            <a:avLst/>
          </a:prstGeom>
          <a:noFill/>
          <a:ln>
            <a:noFill/>
          </a:ln>
        </p:spPr>
      </p:pic>
      <p:pic>
        <p:nvPicPr>
          <p:cNvPr id="120" name="Google Shape;120;p15"/>
          <p:cNvPicPr preferRelativeResize="0"/>
          <p:nvPr/>
        </p:nvPicPr>
        <p:blipFill rotWithShape="1">
          <a:blip r:embed="rId6">
            <a:alphaModFix/>
          </a:blip>
          <a:srcRect b="0" l="4527" r="945" t="0"/>
          <a:stretch/>
        </p:blipFill>
        <p:spPr>
          <a:xfrm>
            <a:off x="6969350" y="1778219"/>
            <a:ext cx="2174799" cy="1873281"/>
          </a:xfrm>
          <a:prstGeom prst="rect">
            <a:avLst/>
          </a:prstGeom>
          <a:noFill/>
          <a:ln>
            <a:noFill/>
          </a:ln>
        </p:spPr>
      </p:pic>
      <p:sp>
        <p:nvSpPr>
          <p:cNvPr id="121" name="Google Shape;121;p15"/>
          <p:cNvSpPr txBox="1"/>
          <p:nvPr/>
        </p:nvSpPr>
        <p:spPr>
          <a:xfrm>
            <a:off x="6088925" y="1543925"/>
            <a:ext cx="2580000" cy="2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FFFF00"/>
                </a:solidFill>
              </a:rPr>
              <a:t>CYP3A4 rs4646437 CT Simulated Curve</a:t>
            </a:r>
            <a:endParaRPr b="1" sz="900">
              <a:solidFill>
                <a:srgbClr val="FFFF00"/>
              </a:solidFill>
            </a:endParaRPr>
          </a:p>
        </p:txBody>
      </p:sp>
      <p:pic>
        <p:nvPicPr>
          <p:cNvPr id="122" name="Google Shape;122;p15"/>
          <p:cNvPicPr preferRelativeResize="0"/>
          <p:nvPr/>
        </p:nvPicPr>
        <p:blipFill>
          <a:blip r:embed="rId7">
            <a:alphaModFix/>
          </a:blip>
          <a:stretch>
            <a:fillRect/>
          </a:stretch>
        </p:blipFill>
        <p:spPr>
          <a:xfrm>
            <a:off x="4825361" y="1777700"/>
            <a:ext cx="2133102" cy="1874306"/>
          </a:xfrm>
          <a:prstGeom prst="rect">
            <a:avLst/>
          </a:prstGeom>
          <a:noFill/>
          <a:ln>
            <a:noFill/>
          </a:ln>
        </p:spPr>
      </p:pic>
      <p:cxnSp>
        <p:nvCxnSpPr>
          <p:cNvPr id="123" name="Google Shape;123;p15"/>
          <p:cNvCxnSpPr/>
          <p:nvPr/>
        </p:nvCxnSpPr>
        <p:spPr>
          <a:xfrm>
            <a:off x="5100763" y="2812513"/>
            <a:ext cx="1850400" cy="6600"/>
          </a:xfrm>
          <a:prstGeom prst="straightConnector1">
            <a:avLst/>
          </a:prstGeom>
          <a:noFill/>
          <a:ln cap="flat" cmpd="sng" w="19050">
            <a:solidFill>
              <a:srgbClr val="6AA84F"/>
            </a:solidFill>
            <a:prstDash val="solid"/>
            <a:round/>
            <a:headEnd len="med" w="med" type="none"/>
            <a:tailEnd len="med" w="med" type="none"/>
          </a:ln>
        </p:spPr>
      </p:cxnSp>
      <p:sp>
        <p:nvSpPr>
          <p:cNvPr id="124" name="Google Shape;124;p15"/>
          <p:cNvSpPr txBox="1"/>
          <p:nvPr/>
        </p:nvSpPr>
        <p:spPr>
          <a:xfrm>
            <a:off x="6273650" y="2566050"/>
            <a:ext cx="515400" cy="2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FF00"/>
                </a:solidFill>
              </a:rPr>
              <a:t>1 mg/L</a:t>
            </a:r>
            <a:endParaRPr b="1" sz="800">
              <a:solidFill>
                <a:srgbClr val="00FF00"/>
              </a:solidFill>
            </a:endParaRPr>
          </a:p>
        </p:txBody>
      </p:sp>
      <p:sp>
        <p:nvSpPr>
          <p:cNvPr id="125" name="Google Shape;125;p15"/>
          <p:cNvSpPr txBox="1"/>
          <p:nvPr/>
        </p:nvSpPr>
        <p:spPr>
          <a:xfrm>
            <a:off x="5068513" y="1790588"/>
            <a:ext cx="1935900" cy="2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00FF"/>
                </a:solidFill>
              </a:rPr>
              <a:t>2.49 mg/L</a:t>
            </a:r>
            <a:r>
              <a:rPr lang="en" sz="900">
                <a:solidFill>
                  <a:schemeClr val="dk1"/>
                </a:solidFill>
              </a:rPr>
              <a:t>(Cmax)</a:t>
            </a:r>
            <a:r>
              <a:rPr lang="en" sz="900">
                <a:solidFill>
                  <a:srgbClr val="FF00FF"/>
                </a:solidFill>
              </a:rPr>
              <a:t> </a:t>
            </a:r>
            <a:r>
              <a:rPr lang="en" sz="900"/>
              <a:t>&lt;</a:t>
            </a:r>
            <a:r>
              <a:rPr lang="en" sz="900">
                <a:solidFill>
                  <a:srgbClr val="FF00FF"/>
                </a:solidFill>
              </a:rPr>
              <a:t> </a:t>
            </a:r>
            <a:r>
              <a:rPr lang="en" sz="900">
                <a:solidFill>
                  <a:srgbClr val="FF0000"/>
                </a:solidFill>
              </a:rPr>
              <a:t>5.5mg/L</a:t>
            </a:r>
            <a:r>
              <a:rPr lang="en" sz="900">
                <a:solidFill>
                  <a:schemeClr val="dk1"/>
                </a:solidFill>
              </a:rPr>
              <a:t>(MTC)</a:t>
            </a:r>
            <a:endParaRPr sz="900">
              <a:solidFill>
                <a:schemeClr val="dk1"/>
              </a:solidFill>
            </a:endParaRPr>
          </a:p>
        </p:txBody>
      </p:sp>
      <p:cxnSp>
        <p:nvCxnSpPr>
          <p:cNvPr id="126" name="Google Shape;126;p15"/>
          <p:cNvCxnSpPr/>
          <p:nvPr/>
        </p:nvCxnSpPr>
        <p:spPr>
          <a:xfrm flipH="1" rot="10800000">
            <a:off x="5101063" y="1876600"/>
            <a:ext cx="1870800" cy="1500"/>
          </a:xfrm>
          <a:prstGeom prst="straightConnector1">
            <a:avLst/>
          </a:prstGeom>
          <a:noFill/>
          <a:ln cap="flat" cmpd="sng" w="19050">
            <a:solidFill>
              <a:srgbClr val="FF00FF"/>
            </a:solidFill>
            <a:prstDash val="solid"/>
            <a:round/>
            <a:headEnd len="med" w="med" type="none"/>
            <a:tailEnd len="med" w="med" type="none"/>
          </a:ln>
        </p:spPr>
      </p:cxnSp>
      <p:sp>
        <p:nvSpPr>
          <p:cNvPr id="127" name="Google Shape;127;p15"/>
          <p:cNvSpPr txBox="1"/>
          <p:nvPr/>
        </p:nvSpPr>
        <p:spPr>
          <a:xfrm>
            <a:off x="6178900" y="521800"/>
            <a:ext cx="1935900" cy="2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FFFF00"/>
                </a:solidFill>
              </a:rPr>
              <a:t>Changing of Enzyme Kinetics</a:t>
            </a:r>
            <a:endParaRPr b="1" sz="900">
              <a:solidFill>
                <a:srgbClr val="FFFF00"/>
              </a:solidFill>
            </a:endParaRPr>
          </a:p>
        </p:txBody>
      </p:sp>
      <p:pic>
        <p:nvPicPr>
          <p:cNvPr id="128" name="Google Shape;128;p15"/>
          <p:cNvPicPr preferRelativeResize="0"/>
          <p:nvPr/>
        </p:nvPicPr>
        <p:blipFill>
          <a:blip r:embed="rId8">
            <a:alphaModFix/>
          </a:blip>
          <a:stretch>
            <a:fillRect/>
          </a:stretch>
        </p:blipFill>
        <p:spPr>
          <a:xfrm>
            <a:off x="5677025" y="3652000"/>
            <a:ext cx="1607411" cy="1501575"/>
          </a:xfrm>
          <a:prstGeom prst="rect">
            <a:avLst/>
          </a:prstGeom>
          <a:noFill/>
          <a:ln>
            <a:noFill/>
          </a:ln>
        </p:spPr>
      </p:pic>
      <p:pic>
        <p:nvPicPr>
          <p:cNvPr id="129" name="Google Shape;129;p15"/>
          <p:cNvPicPr preferRelativeResize="0"/>
          <p:nvPr/>
        </p:nvPicPr>
        <p:blipFill>
          <a:blip r:embed="rId9">
            <a:alphaModFix/>
          </a:blip>
          <a:stretch>
            <a:fillRect/>
          </a:stretch>
        </p:blipFill>
        <p:spPr>
          <a:xfrm>
            <a:off x="1906600" y="3625088"/>
            <a:ext cx="1435454" cy="1524351"/>
          </a:xfrm>
          <a:prstGeom prst="rect">
            <a:avLst/>
          </a:prstGeom>
          <a:noFill/>
          <a:ln>
            <a:noFill/>
          </a:ln>
        </p:spPr>
      </p:pic>
      <p:sp>
        <p:nvSpPr>
          <p:cNvPr id="130" name="Google Shape;130;p15"/>
          <p:cNvSpPr txBox="1"/>
          <p:nvPr/>
        </p:nvSpPr>
        <p:spPr>
          <a:xfrm>
            <a:off x="0" y="3641925"/>
            <a:ext cx="1785000" cy="11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FFFF00"/>
                </a:solidFill>
              </a:rPr>
              <a:t>Cmax_</a:t>
            </a:r>
            <a:r>
              <a:rPr b="1" lang="en" sz="900">
                <a:solidFill>
                  <a:srgbClr val="FFFF00"/>
                </a:solidFill>
              </a:rPr>
              <a:t>CYP2C19*2/*2</a:t>
            </a:r>
            <a:r>
              <a:rPr b="1" lang="en" sz="900">
                <a:solidFill>
                  <a:srgbClr val="FFFF00"/>
                </a:solidFill>
              </a:rPr>
              <a:t>: 2535.3</a:t>
            </a:r>
            <a:endParaRPr b="1" sz="900">
              <a:solidFill>
                <a:srgbClr val="FFFF00"/>
              </a:solidFill>
            </a:endParaRPr>
          </a:p>
          <a:p>
            <a:pPr indent="0" lvl="0" marL="0" rtl="0" algn="l">
              <a:spcBef>
                <a:spcPts val="0"/>
              </a:spcBef>
              <a:spcAft>
                <a:spcPts val="0"/>
              </a:spcAft>
              <a:buNone/>
            </a:pPr>
            <a:r>
              <a:t/>
            </a:r>
            <a:endParaRPr b="1" sz="900">
              <a:solidFill>
                <a:srgbClr val="FFFF00"/>
              </a:solidFill>
            </a:endParaRPr>
          </a:p>
          <a:p>
            <a:pPr indent="0" lvl="0" marL="0" rtl="0" algn="l">
              <a:spcBef>
                <a:spcPts val="0"/>
              </a:spcBef>
              <a:spcAft>
                <a:spcPts val="0"/>
              </a:spcAft>
              <a:buNone/>
            </a:pPr>
            <a:r>
              <a:rPr b="1" lang="en" sz="900">
                <a:solidFill>
                  <a:srgbClr val="F3F3F3"/>
                </a:solidFill>
              </a:rPr>
              <a:t>Cmax_Original: 2485.7</a:t>
            </a:r>
            <a:endParaRPr b="1" sz="900">
              <a:solidFill>
                <a:srgbClr val="F3F3F3"/>
              </a:solidFill>
            </a:endParaRPr>
          </a:p>
          <a:p>
            <a:pPr indent="0" lvl="0" marL="0" rtl="0" algn="l">
              <a:spcBef>
                <a:spcPts val="0"/>
              </a:spcBef>
              <a:spcAft>
                <a:spcPts val="0"/>
              </a:spcAft>
              <a:buNone/>
            </a:pPr>
            <a:r>
              <a:t/>
            </a:r>
            <a:endParaRPr b="1" sz="900">
              <a:solidFill>
                <a:srgbClr val="FFFF00"/>
              </a:solidFill>
            </a:endParaRPr>
          </a:p>
          <a:p>
            <a:pPr indent="0" lvl="0" marL="0" rtl="0" algn="l">
              <a:spcBef>
                <a:spcPts val="0"/>
              </a:spcBef>
              <a:spcAft>
                <a:spcPts val="0"/>
              </a:spcAft>
              <a:buNone/>
            </a:pPr>
            <a:r>
              <a:rPr b="1" lang="en" sz="900">
                <a:solidFill>
                  <a:srgbClr val="FFFF00"/>
                </a:solidFill>
              </a:rPr>
              <a:t>AUC_CYP2C19*2/*2: 6310.2</a:t>
            </a:r>
            <a:endParaRPr b="1" sz="900">
              <a:solidFill>
                <a:srgbClr val="FFFF00"/>
              </a:solidFill>
            </a:endParaRPr>
          </a:p>
          <a:p>
            <a:pPr indent="0" lvl="0" marL="0" rtl="0" algn="l">
              <a:spcBef>
                <a:spcPts val="0"/>
              </a:spcBef>
              <a:spcAft>
                <a:spcPts val="0"/>
              </a:spcAft>
              <a:buNone/>
            </a:pPr>
            <a:r>
              <a:t/>
            </a:r>
            <a:endParaRPr b="1" sz="900">
              <a:solidFill>
                <a:srgbClr val="FFFF00"/>
              </a:solidFill>
            </a:endParaRPr>
          </a:p>
          <a:p>
            <a:pPr indent="0" lvl="0" marL="0" rtl="0" algn="l">
              <a:spcBef>
                <a:spcPts val="0"/>
              </a:spcBef>
              <a:spcAft>
                <a:spcPts val="0"/>
              </a:spcAft>
              <a:buNone/>
            </a:pPr>
            <a:r>
              <a:rPr b="1" lang="en" sz="900">
                <a:solidFill>
                  <a:srgbClr val="F3F3F3"/>
                </a:solidFill>
              </a:rPr>
              <a:t>AUC_Original: 6084.2</a:t>
            </a:r>
            <a:endParaRPr b="1" sz="900">
              <a:solidFill>
                <a:srgbClr val="FFFF00"/>
              </a:solidFill>
            </a:endParaRPr>
          </a:p>
        </p:txBody>
      </p:sp>
      <p:sp>
        <p:nvSpPr>
          <p:cNvPr id="131" name="Google Shape;131;p15"/>
          <p:cNvSpPr txBox="1"/>
          <p:nvPr/>
        </p:nvSpPr>
        <p:spPr>
          <a:xfrm>
            <a:off x="7359000" y="3641925"/>
            <a:ext cx="1785000" cy="11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FFFF00"/>
                </a:solidFill>
              </a:rPr>
              <a:t>Cmax_</a:t>
            </a:r>
            <a:r>
              <a:rPr b="1" lang="en" sz="900">
                <a:solidFill>
                  <a:srgbClr val="FFFF00"/>
                </a:solidFill>
              </a:rPr>
              <a:t>CYP3A4 CT</a:t>
            </a:r>
            <a:r>
              <a:rPr b="1" lang="en" sz="900">
                <a:solidFill>
                  <a:srgbClr val="FFFF00"/>
                </a:solidFill>
              </a:rPr>
              <a:t>: 2492.6</a:t>
            </a:r>
            <a:endParaRPr b="1" sz="900">
              <a:solidFill>
                <a:srgbClr val="FFFF00"/>
              </a:solidFill>
            </a:endParaRPr>
          </a:p>
          <a:p>
            <a:pPr indent="0" lvl="0" marL="0" rtl="0" algn="l">
              <a:spcBef>
                <a:spcPts val="0"/>
              </a:spcBef>
              <a:spcAft>
                <a:spcPts val="0"/>
              </a:spcAft>
              <a:buNone/>
            </a:pPr>
            <a:r>
              <a:t/>
            </a:r>
            <a:endParaRPr b="1" sz="900">
              <a:solidFill>
                <a:srgbClr val="FFFF00"/>
              </a:solidFill>
            </a:endParaRPr>
          </a:p>
          <a:p>
            <a:pPr indent="0" lvl="0" marL="0" rtl="0" algn="l">
              <a:spcBef>
                <a:spcPts val="0"/>
              </a:spcBef>
              <a:spcAft>
                <a:spcPts val="0"/>
              </a:spcAft>
              <a:buNone/>
            </a:pPr>
            <a:r>
              <a:rPr b="1" lang="en" sz="900">
                <a:solidFill>
                  <a:srgbClr val="F3F3F3"/>
                </a:solidFill>
              </a:rPr>
              <a:t>Cmax_</a:t>
            </a:r>
            <a:r>
              <a:rPr b="1" lang="en" sz="900">
                <a:solidFill>
                  <a:srgbClr val="F3F3F3"/>
                </a:solidFill>
              </a:rPr>
              <a:t>Original:</a:t>
            </a:r>
            <a:r>
              <a:rPr b="1" lang="en" sz="900">
                <a:solidFill>
                  <a:srgbClr val="F3F3F3"/>
                </a:solidFill>
              </a:rPr>
              <a:t> 2485.7</a:t>
            </a:r>
            <a:endParaRPr b="1" sz="900">
              <a:solidFill>
                <a:srgbClr val="F3F3F3"/>
              </a:solidFill>
            </a:endParaRPr>
          </a:p>
          <a:p>
            <a:pPr indent="0" lvl="0" marL="0" rtl="0" algn="l">
              <a:spcBef>
                <a:spcPts val="0"/>
              </a:spcBef>
              <a:spcAft>
                <a:spcPts val="0"/>
              </a:spcAft>
              <a:buNone/>
            </a:pPr>
            <a:r>
              <a:t/>
            </a:r>
            <a:endParaRPr b="1" sz="900">
              <a:solidFill>
                <a:srgbClr val="FFFF00"/>
              </a:solidFill>
            </a:endParaRPr>
          </a:p>
          <a:p>
            <a:pPr indent="0" lvl="0" marL="0" rtl="0" algn="l">
              <a:spcBef>
                <a:spcPts val="0"/>
              </a:spcBef>
              <a:spcAft>
                <a:spcPts val="0"/>
              </a:spcAft>
              <a:buNone/>
            </a:pPr>
            <a:r>
              <a:rPr b="1" lang="en" sz="900">
                <a:solidFill>
                  <a:srgbClr val="FFFF00"/>
                </a:solidFill>
              </a:rPr>
              <a:t>AUC_</a:t>
            </a:r>
            <a:r>
              <a:rPr b="1" lang="en" sz="900">
                <a:solidFill>
                  <a:srgbClr val="FFFF00"/>
                </a:solidFill>
              </a:rPr>
              <a:t>CYP3A4 CT</a:t>
            </a:r>
            <a:r>
              <a:rPr b="1" lang="en" sz="900">
                <a:solidFill>
                  <a:srgbClr val="FFFF00"/>
                </a:solidFill>
              </a:rPr>
              <a:t>: 6106.1</a:t>
            </a:r>
            <a:endParaRPr b="1" sz="900">
              <a:solidFill>
                <a:srgbClr val="FFFF00"/>
              </a:solidFill>
            </a:endParaRPr>
          </a:p>
          <a:p>
            <a:pPr indent="0" lvl="0" marL="0" rtl="0" algn="l">
              <a:spcBef>
                <a:spcPts val="0"/>
              </a:spcBef>
              <a:spcAft>
                <a:spcPts val="0"/>
              </a:spcAft>
              <a:buNone/>
            </a:pPr>
            <a:r>
              <a:t/>
            </a:r>
            <a:endParaRPr b="1" sz="900">
              <a:solidFill>
                <a:srgbClr val="FFFF00"/>
              </a:solidFill>
            </a:endParaRPr>
          </a:p>
          <a:p>
            <a:pPr indent="0" lvl="0" marL="0" rtl="0" algn="l">
              <a:spcBef>
                <a:spcPts val="0"/>
              </a:spcBef>
              <a:spcAft>
                <a:spcPts val="0"/>
              </a:spcAft>
              <a:buNone/>
            </a:pPr>
            <a:r>
              <a:rPr b="1" lang="en" sz="900">
                <a:solidFill>
                  <a:srgbClr val="F3F3F3"/>
                </a:solidFill>
              </a:rPr>
              <a:t>AUC_Original: 6084.2</a:t>
            </a:r>
            <a:endParaRPr b="1" sz="900">
              <a:solidFill>
                <a:srgbClr val="FFFF00"/>
              </a:solidFill>
            </a:endParaRPr>
          </a:p>
        </p:txBody>
      </p:sp>
      <p:pic>
        <p:nvPicPr>
          <p:cNvPr id="132" name="Google Shape;132;p15"/>
          <p:cNvPicPr preferRelativeResize="0"/>
          <p:nvPr/>
        </p:nvPicPr>
        <p:blipFill>
          <a:blip r:embed="rId10">
            <a:alphaModFix/>
          </a:blip>
          <a:stretch>
            <a:fillRect/>
          </a:stretch>
        </p:blipFill>
        <p:spPr>
          <a:xfrm>
            <a:off x="5185375" y="773450"/>
            <a:ext cx="3682825" cy="813150"/>
          </a:xfrm>
          <a:prstGeom prst="rect">
            <a:avLst/>
          </a:prstGeom>
          <a:noFill/>
          <a:ln>
            <a:noFill/>
          </a:ln>
        </p:spPr>
      </p:pic>
      <p:sp>
        <p:nvSpPr>
          <p:cNvPr id="133" name="Google Shape;133;p15"/>
          <p:cNvSpPr txBox="1"/>
          <p:nvPr/>
        </p:nvSpPr>
        <p:spPr>
          <a:xfrm>
            <a:off x="1997025" y="4621700"/>
            <a:ext cx="1254600" cy="2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chemeClr val="dk2"/>
                </a:solidFill>
              </a:rPr>
              <a:t>2C9 &gt; FMO&gt; 3A4 ~= 2C19</a:t>
            </a:r>
            <a:endParaRPr b="1" sz="700">
              <a:solidFill>
                <a:schemeClr val="dk2"/>
              </a:solidFill>
            </a:endParaRPr>
          </a:p>
        </p:txBody>
      </p:sp>
      <p:sp>
        <p:nvSpPr>
          <p:cNvPr id="134" name="Google Shape;134;p15"/>
          <p:cNvSpPr txBox="1"/>
          <p:nvPr/>
        </p:nvSpPr>
        <p:spPr>
          <a:xfrm>
            <a:off x="5831150" y="4421475"/>
            <a:ext cx="1400400" cy="2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chemeClr val="dk2"/>
                </a:solidFill>
              </a:rPr>
              <a:t>2C19 &gt; 2C9 ~= FMO &gt;&gt; 3A4 </a:t>
            </a:r>
            <a:endParaRPr b="1" sz="7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