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7ED0-9803-E294-A527-F102EE14E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239137-2B07-B8E8-913F-4A22925A1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85855-301D-AFAB-FC69-30727777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0026-C388-27DB-80F7-05ADAB73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82930-3E2B-AFDC-BB71-8C5A1B66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3FC24-5F98-976F-C504-011D737B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5F7F74-4084-CAE6-ECBB-8C0CA5DAA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92238-93E3-086A-97F8-4B39B88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1BD57-F245-BF77-2008-120D448A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32A95-DB55-F2C6-714E-87DEAA2F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8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C7F6EE-D7D0-7ACE-9FE9-16A2899B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30C2A6-E692-0531-8BA4-9FF6FFEF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01B67-997C-306E-51FA-0D86ECA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5C2CA-459B-64E3-ECA8-05A8E5B0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ADC3C-A4BF-EDE2-A991-D65A6FB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C6ECA-D75E-9A33-4B39-232814E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CB526-2263-DBB4-C5A9-325E2D33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5F7BB-2DD7-1CD7-C7A4-4078DDCA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8EB46-09C9-2388-22E0-2DA9773D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43AA4-7ECB-7178-FE11-804D9AFE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9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D8067-8A53-E8BA-B1DB-ECB74D7A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21B6F4-9FE3-CEC9-CDF3-66D6A26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57792-4D70-D330-3AB5-EFC1CF68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86F09-B9E6-AB82-BA57-DC59FC6B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77005-D8F8-44E4-660A-48F8E103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4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D172-CDED-E02E-3DA1-102B3F35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82C5B-9A52-4301-A4D5-FF8F93696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C3C06-EAC9-C90B-53B7-D55B6CB47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71D7B0-D7FB-0400-2104-0434B900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94CF1-1231-D8DF-A979-DB2C5252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D84A87-89D5-5F97-77FB-38588297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A6DE2-1C1C-9F3D-A4D2-3E953AA0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DF8D05-303B-23C8-BDAE-E3ECE1BE9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6225B-A7C9-C948-3768-5AEE32A9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1627DD-112E-CEC1-107E-CF235147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6F725D-AEBB-B62B-1C49-FE74376FE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546C22-629C-FEA2-E2DF-F59EF71E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29784C-CBEC-D846-67E3-9FA1CA65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52FD62-0175-B056-D9B4-B8211D7C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FC221-08AC-59A2-7374-F7A7FF2B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ACC33D-5DEB-BB94-29AB-2B1C5E27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C23D0D-6508-2A97-F452-4E74B38B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69D3A4-DB8F-E317-8D25-80C2D19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7E40D4-D848-1746-1982-3A91FB08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0AD930-CC28-322C-6ADB-BA3FAA23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958DC-33B5-D4E6-9B27-E9AD8FDF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7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5CF86-59CA-259B-BD9F-91067B1D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CD9B-12CC-95E6-153F-E32C94F1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6725DF-90E0-A5A0-DCB6-2033B796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E8ECE-89CE-0704-A417-16E098D6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894E7-2C83-7A80-614C-E08B36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D6368F-D352-66AA-9031-E2173C5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7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161D6-4BEC-B08B-C22E-4F8E9945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F15A7F-05C3-ABE8-8C6B-4CDF66A4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951C7E-170E-1367-F37E-73B1907B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6A471-6D18-ADBC-1543-D25D6BA5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A58E58-E04C-50EC-6778-72371E2B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FF29E-1A07-D60B-F2AD-CF30E7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6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EA25-D7B8-C635-165D-CC453470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92205-A626-B37B-4F07-532BA6E1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00046-3E1C-5A6C-73DD-14315DDC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C4D5-76DC-4716-8C99-AA2761389B80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6681F9-C646-C82E-FE88-CDD09E94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436FE-2B87-66AC-66EB-D0C0EF7D1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8517-3DD3-4E37-B208-E1EABDF27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F017F-3F6C-1E70-9540-174A96F5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0300" y="-1193800"/>
            <a:ext cx="9144000" cy="2387600"/>
          </a:xfrm>
        </p:spPr>
        <p:txBody>
          <a:bodyPr/>
          <a:lstStyle/>
          <a:p>
            <a:r>
              <a:rPr lang="fr-FR" dirty="0"/>
              <a:t>Design expérimental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80879C-E9DA-BE11-F679-831DFD8C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3" y="1485320"/>
            <a:ext cx="7331233" cy="48354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1E48941-668F-FDBB-DBA6-81D90547BD2E}"/>
              </a:ext>
            </a:extLst>
          </p:cNvPr>
          <p:cNvSpPr txBox="1"/>
          <p:nvPr/>
        </p:nvSpPr>
        <p:spPr>
          <a:xfrm>
            <a:off x="8125097" y="117693"/>
            <a:ext cx="3788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Blocs 1 3 et 5 subissent un stress hydrique intense.</a:t>
            </a:r>
          </a:p>
          <a:p>
            <a:r>
              <a:rPr lang="fr-FR" dirty="0"/>
              <a:t>Les Blocs 2 4 et 5 sont arrosés en excès.</a:t>
            </a:r>
          </a:p>
          <a:p>
            <a:endParaRPr lang="fr-FR" dirty="0"/>
          </a:p>
          <a:p>
            <a:r>
              <a:rPr lang="fr-FR" dirty="0"/>
              <a:t>Les 45 couples sont les même dans tous les blocs. Il y a 30 couples avec deux génotypes différents  et 15 monocultures.</a:t>
            </a:r>
          </a:p>
          <a:p>
            <a:endParaRPr lang="fr-FR" dirty="0"/>
          </a:p>
          <a:p>
            <a:r>
              <a:rPr lang="fr-FR" dirty="0"/>
              <a:t>Les génotypes viennent de la collection de blé dur EPO connu pour sa diversité génétique.</a:t>
            </a:r>
          </a:p>
          <a:p>
            <a:endParaRPr lang="fr-FR" dirty="0"/>
          </a:p>
          <a:p>
            <a:r>
              <a:rPr lang="fr-FR" dirty="0"/>
              <a:t>Plusieurs traits phénotypiques ont été mesurés sur les premiers 21 jours après le semis (germination in vitro, et poids de graine connu pour chaque graine) </a:t>
            </a:r>
          </a:p>
          <a:p>
            <a:endParaRPr lang="fr-FR" dirty="0"/>
          </a:p>
          <a:p>
            <a:r>
              <a:rPr lang="fr-FR" dirty="0"/>
              <a:t>La distance entre les plantes est constante égale a 3cm. La profondeur de semis est aussi égale. 540 pots au total, avec une masse de sol égale.</a:t>
            </a:r>
          </a:p>
        </p:txBody>
      </p:sp>
    </p:spTree>
    <p:extLst>
      <p:ext uri="{BB962C8B-B14F-4D97-AF65-F5344CB8AC3E}">
        <p14:creationId xmlns:p14="http://schemas.microsoft.com/office/powerpoint/2010/main" val="372212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944D9E2-642E-382A-5EED-A2F87BB05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4328"/>
              </p:ext>
            </p:extLst>
          </p:nvPr>
        </p:nvGraphicFramePr>
        <p:xfrm>
          <a:off x="1327150" y="3795713"/>
          <a:ext cx="9537700" cy="2020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0764">
                  <a:extLst>
                    <a:ext uri="{9D8B030D-6E8A-4147-A177-3AD203B41FA5}">
                      <a16:colId xmlns:a16="http://schemas.microsoft.com/office/drawing/2014/main" val="4113366766"/>
                    </a:ext>
                  </a:extLst>
                </a:gridCol>
                <a:gridCol w="1525089">
                  <a:extLst>
                    <a:ext uri="{9D8B030D-6E8A-4147-A177-3AD203B41FA5}">
                      <a16:colId xmlns:a16="http://schemas.microsoft.com/office/drawing/2014/main" val="1762245552"/>
                    </a:ext>
                  </a:extLst>
                </a:gridCol>
                <a:gridCol w="1346658">
                  <a:extLst>
                    <a:ext uri="{9D8B030D-6E8A-4147-A177-3AD203B41FA5}">
                      <a16:colId xmlns:a16="http://schemas.microsoft.com/office/drawing/2014/main" val="2149553892"/>
                    </a:ext>
                  </a:extLst>
                </a:gridCol>
                <a:gridCol w="1535189">
                  <a:extLst>
                    <a:ext uri="{9D8B030D-6E8A-4147-A177-3AD203B41FA5}">
                      <a16:colId xmlns:a16="http://schemas.microsoft.com/office/drawing/2014/main" val="3558891482"/>
                    </a:ext>
                  </a:extLst>
                </a:gridCol>
              </a:tblGrid>
              <a:tr h="274951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Biomasse sèche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Longueur feuille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Longueur feuille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154744"/>
                  </a:ext>
                </a:extLst>
              </a:tr>
              <a:tr h="274951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p - value mod0 vs mod1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2,40E-07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2,05E-05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1,92E-15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353786"/>
                  </a:ext>
                </a:extLst>
              </a:tr>
              <a:tr h="274951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p - value mod1 vs mod2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0,913966547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0,003135473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0,489480635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524805"/>
                  </a:ext>
                </a:extLst>
              </a:tr>
              <a:tr h="274951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p - value mod2 vs mod3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0,939599647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0,040253919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0,10595034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336441"/>
                  </a:ext>
                </a:extLst>
              </a:tr>
              <a:tr h="27495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facteur de correlation entre les BLUES IGE vs DGE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0,142636771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0,506366313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0,37491772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504434"/>
                  </a:ext>
                </a:extLst>
              </a:tr>
              <a:tr h="646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 - value test de correlation : Pearson's product-moment correlation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0,612077556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0,05409203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0,168533664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3029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F85BD15-8823-388B-4FA5-A7646DB277D9}"/>
              </a:ext>
            </a:extLst>
          </p:cNvPr>
          <p:cNvSpPr txBox="1"/>
          <p:nvPr/>
        </p:nvSpPr>
        <p:spPr>
          <a:xfrm>
            <a:off x="1327150" y="584200"/>
            <a:ext cx="953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Mod0 : Y ~ </a:t>
            </a:r>
            <a:r>
              <a:rPr lang="fr-FR" dirty="0" err="1"/>
              <a:t>Structuration_design</a:t>
            </a:r>
            <a:r>
              <a:rPr lang="fr-FR" dirty="0"/>
              <a:t> + </a:t>
            </a:r>
            <a:r>
              <a:rPr lang="fr-FR" dirty="0" err="1"/>
              <a:t>Bloc_M</a:t>
            </a:r>
            <a:r>
              <a:rPr lang="fr-FR" dirty="0"/>
              <a:t> + </a:t>
            </a:r>
            <a:r>
              <a:rPr lang="fr-FR" dirty="0" err="1"/>
              <a:t>poids_graine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Mod1 : Y ~ </a:t>
            </a:r>
            <a:r>
              <a:rPr lang="fr-FR" dirty="0" err="1"/>
              <a:t>Structuration_design</a:t>
            </a:r>
            <a:r>
              <a:rPr lang="fr-FR" dirty="0"/>
              <a:t> + </a:t>
            </a:r>
            <a:r>
              <a:rPr lang="fr-FR" dirty="0" err="1"/>
              <a:t>Bloc_M</a:t>
            </a:r>
            <a:r>
              <a:rPr lang="fr-FR" dirty="0"/>
              <a:t> + </a:t>
            </a:r>
            <a:r>
              <a:rPr lang="fr-FR" dirty="0" err="1"/>
              <a:t>poids_graine</a:t>
            </a:r>
            <a:r>
              <a:rPr lang="fr-FR" dirty="0"/>
              <a:t> + </a:t>
            </a:r>
            <a:r>
              <a:rPr lang="fr-FR" dirty="0" err="1"/>
              <a:t>genotype_focal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Mod2 : Y ~ </a:t>
            </a:r>
            <a:r>
              <a:rPr lang="fr-FR" dirty="0" err="1"/>
              <a:t>Structuration_design</a:t>
            </a:r>
            <a:r>
              <a:rPr lang="fr-FR" dirty="0"/>
              <a:t> + </a:t>
            </a:r>
            <a:r>
              <a:rPr lang="fr-FR" dirty="0" err="1"/>
              <a:t>Bloc_M</a:t>
            </a:r>
            <a:r>
              <a:rPr lang="fr-FR" dirty="0"/>
              <a:t> + </a:t>
            </a:r>
            <a:r>
              <a:rPr lang="fr-FR" dirty="0" err="1"/>
              <a:t>poids_graine</a:t>
            </a:r>
            <a:r>
              <a:rPr lang="fr-FR" dirty="0"/>
              <a:t> + </a:t>
            </a:r>
            <a:r>
              <a:rPr lang="fr-FR" dirty="0" err="1"/>
              <a:t>genotype_focal</a:t>
            </a:r>
            <a:r>
              <a:rPr lang="fr-FR" dirty="0"/>
              <a:t> + </a:t>
            </a:r>
            <a:r>
              <a:rPr lang="fr-FR" dirty="0" err="1"/>
              <a:t>genotype_voisin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Mod3 : Y ~ </a:t>
            </a:r>
            <a:r>
              <a:rPr lang="fr-FR" dirty="0" err="1"/>
              <a:t>Structuration_design</a:t>
            </a:r>
            <a:r>
              <a:rPr lang="fr-FR" dirty="0"/>
              <a:t> + </a:t>
            </a:r>
            <a:r>
              <a:rPr lang="fr-FR" dirty="0" err="1"/>
              <a:t>Bloc_M</a:t>
            </a:r>
            <a:r>
              <a:rPr lang="fr-FR" dirty="0"/>
              <a:t> + </a:t>
            </a:r>
            <a:r>
              <a:rPr lang="fr-FR" dirty="0" err="1"/>
              <a:t>poids_graine</a:t>
            </a:r>
            <a:r>
              <a:rPr lang="fr-FR" dirty="0"/>
              <a:t>  + </a:t>
            </a:r>
            <a:r>
              <a:rPr lang="fr-FR" dirty="0" err="1"/>
              <a:t>genotype_focal</a:t>
            </a:r>
            <a:r>
              <a:rPr lang="fr-FR" dirty="0"/>
              <a:t> + </a:t>
            </a:r>
            <a:r>
              <a:rPr lang="fr-FR" dirty="0" err="1"/>
              <a:t>genotype_voisin</a:t>
            </a:r>
            <a:r>
              <a:rPr lang="fr-FR" dirty="0"/>
              <a:t> 		  + </a:t>
            </a:r>
            <a:r>
              <a:rPr lang="fr-FR" dirty="0" err="1"/>
              <a:t>genotype_focal</a:t>
            </a:r>
            <a:r>
              <a:rPr lang="fr-FR" dirty="0"/>
              <a:t> : </a:t>
            </a:r>
            <a:r>
              <a:rPr lang="fr-FR" dirty="0" err="1"/>
              <a:t>genotype_voisin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9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9190FC-58BF-BD56-C542-76B9BBCBB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10" y="0"/>
            <a:ext cx="7231379" cy="6858000"/>
          </a:xfrm>
        </p:spPr>
      </p:pic>
    </p:spTree>
    <p:extLst>
      <p:ext uri="{BB962C8B-B14F-4D97-AF65-F5344CB8AC3E}">
        <p14:creationId xmlns:p14="http://schemas.microsoft.com/office/powerpoint/2010/main" val="30195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A7D84E-EA7A-7606-3816-DB253D97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09" y="0"/>
            <a:ext cx="723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592465-488C-3B9D-6DD9-B109F1CDD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09" y="0"/>
            <a:ext cx="723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73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275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Design expérimental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Salas</dc:creator>
  <cp:lastModifiedBy>Nicolas Salas</cp:lastModifiedBy>
  <cp:revision>2</cp:revision>
  <dcterms:created xsi:type="dcterms:W3CDTF">2022-06-03T13:45:10Z</dcterms:created>
  <dcterms:modified xsi:type="dcterms:W3CDTF">2022-06-03T14:06:42Z</dcterms:modified>
</cp:coreProperties>
</file>