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lSed3890tCoyyKMpFnaQVgA5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16e80c0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1116e80c0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16e80c03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116e80c03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16e80c03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1116e80c03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6e80c03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116e80c03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16e80c03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g1116e80c03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16e80c034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116e80c034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6e80c034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116e80c034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16e80c03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16e80c03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xsat.udl.cat/08/index.php?disp=requirements&amp;fbclid=IwAR0kVLYtPwD4K0zoGlW0HhVhjn8rcDbGOcAnlRt3HerFl1sEwKaX8ylmkQs" TargetMode="External"/><Relationship Id="rId5" Type="http://schemas.openxmlformats.org/officeDocument/2006/relationships/hyperlink" Target="https://centralesupelec.edunao.com/pluginfile.php/209234/mod_label/intro/2022-Tili-et-al-EJOR.pdf" TargetMode="External"/><Relationship Id="rId4" Type="http://schemas.openxmlformats.org/officeDocument/2006/relationships/hyperlink" Target="https://centralesupelec.edunao.com/pluginfile.php/214890/mod_label/intro/2018-Belahcene-et-al-COR.pdf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4571975" y="2764775"/>
            <a:ext cx="4572000" cy="79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0" y="2764775"/>
            <a:ext cx="4572000" cy="792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0" y="3557600"/>
            <a:ext cx="9144000" cy="158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11700" y="429059"/>
            <a:ext cx="85206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328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Projet Systèmes de décision :</a:t>
            </a:r>
            <a:br>
              <a:rPr lang="fr-FR" sz="328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fr-FR" sz="328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Admission d’étudiants</a:t>
            </a:r>
            <a:endParaRPr sz="3280" b="1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328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80" b="1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922475" y="2764775"/>
            <a:ext cx="3649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Alexandre Forestier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Morgane Senejko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753" y="3817494"/>
            <a:ext cx="2054944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4572025" y="2764775"/>
            <a:ext cx="3649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40860"/>
              <a:buNone/>
            </a:pP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40860"/>
              <a:buNone/>
            </a:pPr>
            <a:r>
              <a:rPr lang="fr-F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Vincent Mousseau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91855"/>
              <a:buNone/>
            </a:pPr>
            <a:endParaRPr sz="922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40860"/>
              <a:buNone/>
            </a:pPr>
            <a:r>
              <a:rPr lang="fr-F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Wassila Ouerdane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61290"/>
              <a:buNone/>
            </a:pPr>
            <a:r>
              <a:rPr lang="fr-FR"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40860"/>
              <a:buNone/>
            </a:pPr>
            <a:r>
              <a:rPr lang="fr-FR"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Anëlle Wilczynski</a:t>
            </a: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40860"/>
              <a:buNone/>
            </a:pPr>
            <a:endParaRPr sz="15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571950" y="278500"/>
            <a:ext cx="3096900" cy="64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475150" y="278500"/>
            <a:ext cx="3096900" cy="64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5325" y="3801713"/>
            <a:ext cx="1574743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9500" y="3723293"/>
            <a:ext cx="1625451" cy="5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6152987" y="4402737"/>
            <a:ext cx="1798009" cy="62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b.  MaxSAT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9" name="Google Shape;3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0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25" name="Google Shape;325;p10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0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0"/>
          <p:cNvSpPr txBox="1"/>
          <p:nvPr/>
        </p:nvSpPr>
        <p:spPr>
          <a:xfrm>
            <a:off x="883274" y="1440000"/>
            <a:ext cx="7394875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fr-FR" sz="1400" b="0" i="0" u="sng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ère</a:t>
            </a: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approche 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Ajout d’une nouvelle variable z(x) : True ssi l’étudiant x a été correctement classifié, False sinon </a:t>
            </a:r>
            <a:endParaRPr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Modification des clauses 4 et 5</a:t>
            </a:r>
            <a:endParaRPr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clause 4 : </a:t>
            </a:r>
            <a:r>
              <a:rPr lang="fr-FR" sz="1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Vi∈B(¬x(i,h,u)) ∨ ¬yB ∨ ¬z(u)</a:t>
            </a: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clause 5 : </a:t>
            </a:r>
            <a:r>
              <a:rPr lang="fr-FR" sz="1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Vi∈B(x(i,h,a)) ∨ yN\B ∨ ¬z(a)</a:t>
            </a: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Ajout d’une clause objectif permettant de représenter le fait qu’il faut maximiser la proportion d’étudiants correctement classifiée : </a:t>
            </a:r>
            <a:r>
              <a:rPr lang="fr-FR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/\x∈X z(x)</a:t>
            </a: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16e80c034_0_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b.  MaxSAT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4" name="Google Shape;334;g1116e80c03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116e80c034_0_0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116e80c034_0_0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116e80c034_0_0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116e80c034_0_0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116e80c034_0_0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40" name="Google Shape;340;g1116e80c034_0_0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1116e80c034_0_0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116e80c034_0_0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116e80c034_0_0"/>
          <p:cNvSpPr txBox="1"/>
          <p:nvPr/>
        </p:nvSpPr>
        <p:spPr>
          <a:xfrm>
            <a:off x="883274" y="1440000"/>
            <a:ext cx="7395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fr-FR" sz="1400" b="0" i="0" u="sng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è</a:t>
            </a:r>
            <a:r>
              <a:rPr lang="fr-FR" u="sng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</a:t>
            </a: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approche 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Modification du fichier DIMACS : ajout de poids aux différentes clauses du modèles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poids importan</a:t>
            </a: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ts pour les clauses structurelles (qui assurent que le modèle de classification est bien Inv-NCS) : 100000</a:t>
            </a:r>
            <a:endParaRPr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petits poids pour les familles de clauses 4 et 5 : si certaines de ces clauses ne sont pas respectées, le solveur essaiera tout de même de nous restituer un modèle Inv-NCS</a:t>
            </a: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II. Comparaison des différents modèles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1.	Temps de calcul en fonction du nombre d’étudiants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9" name="Google Shape;3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2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55" name="Google Shape;355;p12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2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2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700" y="1368025"/>
            <a:ext cx="4023910" cy="28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72260" y="1309962"/>
            <a:ext cx="4184490" cy="2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2"/>
          <p:cNvSpPr txBox="1"/>
          <p:nvPr/>
        </p:nvSpPr>
        <p:spPr>
          <a:xfrm>
            <a:off x="823650" y="4107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Inv-NCS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5364500" y="4107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Inv-MR-Sort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16e80c034_1_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II. Comparaison des différents modèles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2.	Temps de calcul en fonction du nombre de matières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7" name="Google Shape;367;g1116e80c034_1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116e80c034_1_31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116e80c034_1_31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16e80c034_1_31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116e80c034_1_31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116e80c034_1_31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3" name="Google Shape;373;g1116e80c034_1_31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116e80c034_1_31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116e80c034_1_31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116e80c034_1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0800" y="1440000"/>
            <a:ext cx="4130226" cy="2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116e80c034_1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400" y="1439988"/>
            <a:ext cx="4130226" cy="295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116e80c034_1_31"/>
          <p:cNvSpPr txBox="1"/>
          <p:nvPr/>
        </p:nvSpPr>
        <p:spPr>
          <a:xfrm>
            <a:off x="5364500" y="425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Inv-MR-Sort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g1116e80c034_1_31"/>
          <p:cNvSpPr txBox="1"/>
          <p:nvPr/>
        </p:nvSpPr>
        <p:spPr>
          <a:xfrm>
            <a:off x="823650" y="425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Inv-NCS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16e80c034_1_4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II. Comparaison des différents modèles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3.	Performance en fonction du nombre d’étudiants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5" name="Google Shape;385;g1116e80c034_1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116e80c034_1_46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116e80c034_1_46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116e80c034_1_46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116e80c034_1_46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116e80c034_1_46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91" name="Google Shape;391;g1116e80c034_1_46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116e80c034_1_46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116e80c034_1_46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1116e80c034_1_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0800" y="1440000"/>
            <a:ext cx="4130226" cy="2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116e80c034_1_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400" y="1439988"/>
            <a:ext cx="4130226" cy="295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116e80c034_1_46"/>
          <p:cNvSpPr txBox="1"/>
          <p:nvPr/>
        </p:nvSpPr>
        <p:spPr>
          <a:xfrm>
            <a:off x="5364500" y="418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Inv-MR-Sort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g1116e80c034_1_46"/>
          <p:cNvSpPr txBox="1"/>
          <p:nvPr/>
        </p:nvSpPr>
        <p:spPr>
          <a:xfrm>
            <a:off x="823650" y="418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Inv-NCS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16e80c034_1_7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II. Comparaison des différents modèles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4.	Performance en fonction du nombre de matières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3" name="Google Shape;403;g1116e80c034_1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116e80c034_1_76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116e80c034_1_76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116e80c034_1_76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116e80c034_1_76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116e80c034_1_76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09" name="Google Shape;409;g1116e80c034_1_76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116e80c034_1_76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116e80c034_1_76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1116e80c034_1_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0800" y="1440000"/>
            <a:ext cx="4130226" cy="2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1116e80c034_1_7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400" y="1439988"/>
            <a:ext cx="4130226" cy="295016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116e80c034_1_76"/>
          <p:cNvSpPr txBox="1"/>
          <p:nvPr/>
        </p:nvSpPr>
        <p:spPr>
          <a:xfrm>
            <a:off x="5364500" y="418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Inv-MR-Sort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g1116e80c034_1_76"/>
          <p:cNvSpPr txBox="1"/>
          <p:nvPr/>
        </p:nvSpPr>
        <p:spPr>
          <a:xfrm>
            <a:off x="823650" y="418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Inv-NCS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16e80c034_1_6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II. Comparaison des différents modèles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5.	Performance en fonction du bruit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1" name="Google Shape;421;g1116e80c034_1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116e80c034_1_61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116e80c034_1_61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116e80c034_1_61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116e80c034_1_61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116e80c034_1_61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27" name="Google Shape;427;g1116e80c034_1_61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116e80c034_1_61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1116e80c034_1_61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1116e80c034_1_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0800" y="1440000"/>
            <a:ext cx="4130226" cy="2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1116e80c034_1_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400" y="1439988"/>
            <a:ext cx="4130226" cy="295016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116e80c034_1_61"/>
          <p:cNvSpPr txBox="1"/>
          <p:nvPr/>
        </p:nvSpPr>
        <p:spPr>
          <a:xfrm>
            <a:off x="5364500" y="418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Inv-MR-Sort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g1116e80c034_1_61"/>
          <p:cNvSpPr txBox="1"/>
          <p:nvPr/>
        </p:nvSpPr>
        <p:spPr>
          <a:xfrm>
            <a:off x="823650" y="418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Inv-NCS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16e80c034_1_1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II. Comparaison des différents modèles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6.	Max-SAT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9" name="Google Shape;439;g1116e80c034_1_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116e80c034_1_125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116e80c034_1_125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116e80c034_1_125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116e80c034_1_125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116e80c034_1_125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45" name="Google Shape;445;g1116e80c034_1_125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1116e80c034_1_125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116e80c034_1_125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1116e80c034_1_1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0800" y="1440000"/>
            <a:ext cx="4130226" cy="29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1116e80c034_1_1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400" y="1439988"/>
            <a:ext cx="4130226" cy="295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III. Adaptation à des critères single-peaked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5" name="Google Shape;4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6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6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61" name="Google Shape;461;p16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6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16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6"/>
          <p:cNvSpPr txBox="1"/>
          <p:nvPr/>
        </p:nvSpPr>
        <p:spPr>
          <a:xfrm>
            <a:off x="883274" y="1440000"/>
            <a:ext cx="71514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 où les critères ne sont ni à minimiser ni à maximiser → les valeurs appartiennent à des intervalles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Adaptation de la formulation SAT et MaxSAT en modifiant la famille de clauses 1 : </a:t>
            </a:r>
            <a:endParaRPr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73A3C"/>
                </a:solidFill>
                <a:latin typeface="Gill Sans"/>
                <a:ea typeface="Gill Sans"/>
                <a:cs typeface="Gill Sans"/>
                <a:sym typeface="Gill Sans"/>
              </a:rPr>
              <a:t>Pour chaque critère i et pour toutes les frontières entre les classes adjacentes h, pour chaque notes ordonnées k&lt;k’&lt;k’’ : </a:t>
            </a:r>
            <a:r>
              <a:rPr lang="fr-FR" b="1">
                <a:solidFill>
                  <a:srgbClr val="373A3C"/>
                </a:solidFill>
                <a:latin typeface="Gill Sans"/>
                <a:ea typeface="Gill Sans"/>
                <a:cs typeface="Gill Sans"/>
                <a:sym typeface="Gill Sans"/>
              </a:rPr>
              <a:t>x(i,h,k') ∨ ¬x(i,h,k) ∨ ¬x(i,h,k’’)</a:t>
            </a:r>
            <a:endParaRPr b="1">
              <a:solidFill>
                <a:srgbClr val="373A3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73A3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3716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Implication x(i,h,k) /\ x(i,h,k’’) =&gt; x(i,h,k')</a:t>
            </a:r>
            <a:endParaRPr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IV. Conclusion et perspectives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0" name="Google Shape;4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7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7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7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7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1211400" y="1085175"/>
            <a:ext cx="6721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</a:pP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Les modèles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</a:t>
            </a: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-NCS et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</a:t>
            </a: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-MR-Sort ont des performance à peu près équivalentes</a:t>
            </a: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</a:pP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 préférera un modèle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</a:t>
            </a: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-NCS pour traiter des gros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datasets</a:t>
            </a: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</a:pP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 à la gestion du bruit pour des données très bruitée on préfèrera un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</a:t>
            </a: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-NCS</a:t>
            </a: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</a:pP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 préfèrera donc un modèle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</a:t>
            </a: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-MR-Sort avec des petits </a:t>
            </a:r>
            <a:r>
              <a:rPr lang="fr-FR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datasets</a:t>
            </a: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peu bruités</a:t>
            </a: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</a:pPr>
            <a:r>
              <a:rPr lang="fr-FR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 serait un intéressant de comparer les performances des solveurs avec une implémentation dans un même langage (Go vs Python)</a:t>
            </a: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7" name="Google Shape;477;p17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7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7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Étapes du projet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7" name="Google Shape;77;p3"/>
          <p:cNvGrpSpPr/>
          <p:nvPr/>
        </p:nvGrpSpPr>
        <p:grpSpPr>
          <a:xfrm>
            <a:off x="1712444" y="789123"/>
            <a:ext cx="4874137" cy="3853295"/>
            <a:chOff x="1595350" y="1290207"/>
            <a:chExt cx="4874137" cy="3853295"/>
          </a:xfrm>
        </p:grpSpPr>
        <p:sp>
          <p:nvSpPr>
            <p:cNvPr id="78" name="Google Shape;78;p3"/>
            <p:cNvSpPr/>
            <p:nvPr/>
          </p:nvSpPr>
          <p:spPr>
            <a:xfrm>
              <a:off x="1595350" y="1290207"/>
              <a:ext cx="4874137" cy="3853295"/>
            </a:xfrm>
            <a:custGeom>
              <a:avLst/>
              <a:gdLst/>
              <a:ahLst/>
              <a:cxnLst/>
              <a:rect l="l" t="t" r="r" b="b"/>
              <a:pathLst>
                <a:path w="174904" h="138272" extrusionOk="0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3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084" extrusionOk="0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085" extrusionOk="0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71" extrusionOk="0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59" extrusionOk="0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56" extrusionOk="0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47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859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83" extrusionOk="0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avLst/>
                <a:gdLst/>
                <a:ahLst/>
                <a:cxnLst/>
                <a:rect l="l" t="t" r="r" b="b"/>
                <a:pathLst>
                  <a:path w="36" h="60" extrusionOk="0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156" extrusionOk="0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87" extrusionOk="0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2287" extrusionOk="0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fill="none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99" extrusionOk="0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5406" extrusionOk="0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108" extrusionOk="0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3"/>
          <p:cNvSpPr/>
          <p:nvPr/>
        </p:nvSpPr>
        <p:spPr>
          <a:xfrm>
            <a:off x="3185112" y="2974745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6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3865070" y="1321837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6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6309587" y="840195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6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4572012" y="326497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6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209400" y="2989438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Description des modèles étudiés</a:t>
            </a:r>
            <a:endParaRPr sz="1400" b="0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5068650" y="3279663"/>
            <a:ext cx="35947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 des différents </a:t>
            </a:r>
            <a:r>
              <a:rPr lang="fr-FR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modèles</a:t>
            </a:r>
            <a:endParaRPr sz="1400" b="0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823250" y="1309100"/>
            <a:ext cx="34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Adaptation à des critères single-peaked</a:t>
            </a:r>
            <a:endParaRPr sz="1400" b="0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6727775" y="854875"/>
            <a:ext cx="24162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 et </a:t>
            </a:r>
            <a:r>
              <a:rPr lang="fr-FR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perspectives</a:t>
            </a:r>
            <a:endParaRPr sz="1400" b="0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Références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5" name="Google Shape;4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8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8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8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18"/>
          <p:cNvSpPr txBox="1"/>
          <p:nvPr/>
        </p:nvSpPr>
        <p:spPr>
          <a:xfrm>
            <a:off x="311700" y="904400"/>
            <a:ext cx="85206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fr-F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efficient SAT formulation for learning multiple criteria non-compensatory sorting rules from examples</a:t>
            </a:r>
            <a:r>
              <a:rPr lang="fr-F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”: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Belahcène et al, 2018 - </a:t>
            </a:r>
            <a:r>
              <a:rPr lang="fr-FR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https://centralesupelec.edunao.com/pluginfile.php/214890/mod_label/intro/2018-Belahcene-et-al-COR.pdf</a:t>
            </a:r>
            <a:endParaRPr sz="9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“Learning non-compensatory sorting models using efficient SAT/MaxSAT formulations”: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Tlili et al, 2022 - </a:t>
            </a:r>
            <a:r>
              <a:rPr lang="fr-FR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https://centralesupelec.edunao.com/pluginfile.php/209234/mod_label/intro/2022-Tili-et-al-EJOR.pdf</a:t>
            </a:r>
            <a:endParaRPr sz="9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“MaxSAT-2007 : Benchmark and Solver requirements”: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http://www.maxsat.udl.cat/08/index.php?disp=requirements&amp;fbclid=IwAR0kVLYtPwD4K0zoGlW0HhVhjn8rcDbGOcAnlRt3HerFl1sEwKaX8ylmkQs</a:t>
            </a:r>
            <a:endParaRPr sz="9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18"/>
          <p:cNvPicPr preferRelativeResize="0"/>
          <p:nvPr/>
        </p:nvPicPr>
        <p:blipFill rotWithShape="1">
          <a:blip r:embed="rId7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8"/>
          <p:cNvPicPr preferRelativeResize="0"/>
          <p:nvPr/>
        </p:nvPicPr>
        <p:blipFill rotWithShape="1">
          <a:blip r:embed="rId8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Gurobi Optimizer Reviews 2022: Details, Pricing, &amp;amp; Features | G2"/>
          <p:cNvPicPr preferRelativeResize="0"/>
          <p:nvPr/>
        </p:nvPicPr>
        <p:blipFill rotWithShape="1">
          <a:blip r:embed="rId9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6e80c034_1_1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Inv-MR-Sort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5" name="Google Shape;205;g1116e80c034_1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116e80c034_1_169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116e80c034_1_169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116e80c034_1_169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116e80c034_1_169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116e80c034_1_169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11" name="Google Shape;211;g1116e80c034_1_169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116e80c034_1_169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116e80c034_1_169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116e80c034_1_169"/>
          <p:cNvSpPr txBox="1"/>
          <p:nvPr/>
        </p:nvSpPr>
        <p:spPr>
          <a:xfrm>
            <a:off x="866725" y="1325475"/>
            <a:ext cx="703650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Gill Sans" panose="020B0604020202020204" charset="0"/>
                <a:ea typeface="Gill Sans"/>
                <a:cs typeface="Gill Sans"/>
                <a:sym typeface="Gill Sans"/>
              </a:rPr>
              <a:t>Consiste à estimer les paramètre suivants :</a:t>
            </a:r>
            <a:endParaRPr dirty="0">
              <a:solidFill>
                <a:schemeClr val="dk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b</a:t>
            </a:r>
            <a:r>
              <a:rPr lang="fr-FR" b="1" baseline="-25000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</a:t>
            </a: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correspondant aux frontières du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</a:t>
            </a:r>
            <a:r>
              <a:rPr lang="fr-FR" baseline="30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ème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critère.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b="1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w</a:t>
            </a:r>
            <a:r>
              <a:rPr lang="fr-FR" b="1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</a:t>
            </a: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correspondant aux poids appliqué au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</a:t>
            </a:r>
            <a:r>
              <a:rPr lang="fr-FR" baseline="30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ème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critère.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λ 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correspondant au critère de majorité pour pouvoir valider.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16e80c034_1_169"/>
          <p:cNvSpPr txBox="1"/>
          <p:nvPr/>
        </p:nvSpPr>
        <p:spPr>
          <a:xfrm>
            <a:off x="866725" y="2472475"/>
            <a:ext cx="741150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Gill Sans" panose="020B0604020202020204" charset="0"/>
                <a:ea typeface="Gill Sans"/>
                <a:cs typeface="Gill Sans"/>
                <a:sym typeface="Gill Sans"/>
              </a:rPr>
              <a:t>Nous introduisons ensuite certaines variables nécessaires à la formalisation du problème :</a:t>
            </a:r>
            <a:endParaRPr dirty="0">
              <a:solidFill>
                <a:schemeClr val="dk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b="1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c</a:t>
            </a:r>
            <a:r>
              <a:rPr lang="fr-FR" b="1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i,j</a:t>
            </a: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= { 0 si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a</a:t>
            </a:r>
            <a:r>
              <a:rPr lang="fr-FR" b="1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i,k</a:t>
            </a: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&lt;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w</a:t>
            </a:r>
            <a:r>
              <a:rPr lang="fr-FR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j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,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w</a:t>
            </a:r>
            <a:r>
              <a:rPr lang="fr-FR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j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sinon}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δ,</a:t>
            </a:r>
            <a:r>
              <a:rPr lang="fr-FR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ij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= {0 si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a</a:t>
            </a:r>
            <a:r>
              <a:rPr lang="fr-FR" b="1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i,k</a:t>
            </a:r>
            <a:r>
              <a:rPr lang="fr-FR" b="1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&lt; </a:t>
            </a: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w</a:t>
            </a:r>
            <a:r>
              <a:rPr lang="fr-FR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j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, 1 sinon}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x</a:t>
            </a:r>
            <a:r>
              <a:rPr lang="fr-FR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j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qui viennent compenser l’écart à la majorité quand l’élève a validé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y</a:t>
            </a:r>
            <a:r>
              <a:rPr lang="fr-FR" baseline="-25000" dirty="0" err="1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j</a:t>
            </a: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 qui viennent compenser l’écart à la majorité quand l’élève n’a pas validé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un ε qui va nous permettre de transformer des inégalité strictes en égalités</a:t>
            </a:r>
            <a:endParaRPr dirty="0">
              <a:solidFill>
                <a:srgbClr val="373A3C"/>
              </a:solidFill>
              <a:latin typeface="Gill Sans" panose="020B0604020202020204" charset="0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Calibri"/>
              <a:buChar char="●"/>
            </a:pPr>
            <a:r>
              <a:rPr lang="fr-FR" dirty="0">
                <a:solidFill>
                  <a:srgbClr val="373A3C"/>
                </a:solidFill>
                <a:latin typeface="Gill Sans" panose="020B0604020202020204" charset="0"/>
                <a:ea typeface="Calibri"/>
                <a:cs typeface="Calibri"/>
                <a:sym typeface="Calibri"/>
              </a:rPr>
              <a:t>un M qui est une grande constante positive arbitraire fixée</a:t>
            </a:r>
            <a:endParaRPr sz="16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a.  Inv-NCS avec formulation SAT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883274" y="1440000"/>
            <a:ext cx="71514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 modèle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Inv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-NCS (Non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Compensatory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Sorting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Model) peut également résoudre notre problème de classement d’étudiants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Représentation du problème à l’aide d’une formulation SAT</a:t>
            </a:r>
            <a:endParaRPr dirty="0"/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Wingdings" panose="05000000000000000000" pitchFamily="2" charset="2"/>
              </a:rPr>
              <a:t> 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Ensemble de formules de logiques propositionnelles</a:t>
            </a:r>
            <a:endParaRPr dirty="0"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Utilisation des formulations du papier « An efficient SAT formulation for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multiple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criteria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non-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compensatory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sorting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rules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examples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 »,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Belahcène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et al, 2018</a:t>
            </a:r>
            <a:endParaRPr dirty="0"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Conversion de l’ensemble des clauses en fichier DIMACS pouvant être utilisé par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Gophersat</a:t>
            </a:r>
            <a:endParaRPr sz="14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a.  Inv-NCS avec formulation SAT : variables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6" name="Google Shape;2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6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6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"/>
          <p:cNvSpPr txBox="1"/>
          <p:nvPr/>
        </p:nvSpPr>
        <p:spPr>
          <a:xfrm>
            <a:off x="883275" y="1440000"/>
            <a:ext cx="7036500" cy="281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Notations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 : représente une frontière entre 2 classes adjacentes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 : représente un critère (ex: Mathématiques, Français…)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 : représente la note d’un étudiant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Deux types de variables binaires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2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x(i, h, k) : True ssi la note k sur le critère i est au-dessus de la frontière h,  False sinon.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yB : True ssi la coalition de critères B est suffisante, False sinon.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a.  Inv-NCS avec formulation SAT : clauses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7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7"/>
          <p:cNvSpPr txBox="1"/>
          <p:nvPr/>
        </p:nvSpPr>
        <p:spPr>
          <a:xfrm>
            <a:off x="883275" y="1440000"/>
            <a:ext cx="7036500" cy="333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Clause : disjonction de propositions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sng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Cinq familles de clauses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Pour chaque critère i et pour toutes les frontières entre les classes adjacentes h, pour chaque notes ordonnées k&lt;k’ : </a:t>
            </a:r>
            <a:r>
              <a:rPr lang="fr-FR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x(i,h,k') ∨ ¬x(i,h,k)</a:t>
            </a:r>
            <a:endParaRPr/>
          </a:p>
          <a:p>
            <a:pPr marL="342900" marR="0" lvl="2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fr-FR" sz="1400" b="0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(implication  x(i,h,k) =&gt; x(i,h,k’))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2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Pour chaque note k sur un critère i et pour toutes les paires de frontières telles que 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 ≤  h &lt; h’ &lt; p-1 :  </a:t>
            </a:r>
            <a:r>
              <a:rPr lang="fr-FR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x(i,h,k) ∨ ¬x(i,h’,k)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fr-FR" sz="1400" b="0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(implication x(i,h',k) =&gt; x(i,h,k))</a:t>
            </a:r>
            <a:endParaRPr sz="1400" b="1" i="0" u="none" strike="noStrike"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a.  Inv-NCS avec formulation SAT : clauses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6" name="Google Shape;2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8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72" name="Google Shape;272;p8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8"/>
          <p:cNvSpPr txBox="1"/>
          <p:nvPr/>
        </p:nvSpPr>
        <p:spPr>
          <a:xfrm>
            <a:off x="883275" y="1440000"/>
            <a:ext cx="7036500" cy="326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Cinq familles de clauses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  </a:t>
            </a:r>
            <a:r>
              <a:rPr lang="fr-FR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Pour toutes coalitions de critères B et B’ telles que B ⊂ B' ⊆ N : </a:t>
            </a:r>
            <a:r>
              <a:rPr lang="fr-FR" sz="1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yB' ∨ ¬yB </a:t>
            </a: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fr-FR" sz="1400" b="0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(implication  yB =&gt; yB’)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 startAt="4"/>
            </a:pPr>
            <a:r>
              <a:rPr lang="fr-FR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Pour toutes coalitions de critères B ⊆ N et pour toutes frontières 1 ≤ h ≤ p-1 et pour tout étudiant </a:t>
            </a:r>
            <a:r>
              <a:rPr lang="fr-FR" sz="1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 </a:t>
            </a:r>
            <a:r>
              <a:rPr lang="fr-FR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juste en-dessous de la frontière h : </a:t>
            </a:r>
            <a:r>
              <a:rPr lang="fr-FR" sz="1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Vi∈B(¬x(i,h,ui)) ∨ ¬yB</a:t>
            </a:r>
            <a:endParaRPr sz="1400" b="1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2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5)   Pour toutes coalitions de critères B ⊆ N et pour toutes frontières 1 ≤ h ≤ p-1 et pour tout étudiant </a:t>
            </a:r>
            <a:r>
              <a:rPr lang="fr-FR" sz="1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fr-FR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juste au-dessus de la frontière h :</a:t>
            </a:r>
            <a:r>
              <a:rPr lang="fr-FR" sz="1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Vi∈B(x(i,h,ai)) ∨ yN\B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16e80c034_1_14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a.  Inv-NCS avec formulation SAT : exploitation des résultats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1" name="Google Shape;281;g1116e80c034_1_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116e80c034_1_146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116e80c034_1_146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116e80c034_1_146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116e80c034_1_146"/>
          <p:cNvSpPr/>
          <p:nvPr/>
        </p:nvSpPr>
        <p:spPr>
          <a:xfrm rot="10800000">
            <a:off x="8466900" y="0"/>
            <a:ext cx="720000" cy="1440000"/>
          </a:xfrm>
          <a:prstGeom prst="rtTriangle">
            <a:avLst/>
          </a:prstGeom>
          <a:solidFill>
            <a:srgbClr val="3449C6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116e80c034_1_146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g1116e80c034_1_146"/>
          <p:cNvPicPr preferRelativeResize="0"/>
          <p:nvPr/>
        </p:nvPicPr>
        <p:blipFill rotWithShape="1">
          <a:blip r:embed="rId4">
            <a:alphaModFix/>
          </a:blip>
          <a:srcRect b="14339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116e80c034_1_146"/>
          <p:cNvPicPr preferRelativeResize="0"/>
          <p:nvPr/>
        </p:nvPicPr>
        <p:blipFill rotWithShape="1">
          <a:blip r:embed="rId5">
            <a:alphaModFix/>
          </a:blip>
          <a:srcRect t="30597" b="26223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116e80c034_1_146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4" t="18448" r="14498" b="36619"/>
          <a:stretch/>
        </p:blipFill>
        <p:spPr>
          <a:xfrm>
            <a:off x="7903217" y="4819724"/>
            <a:ext cx="760184" cy="2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116e80c034_1_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549" y="1440000"/>
            <a:ext cx="2736497" cy="32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116e80c034_1_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2296" y="1612100"/>
            <a:ext cx="31146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116e80c034_1_146"/>
          <p:cNvSpPr txBox="1"/>
          <p:nvPr/>
        </p:nvSpPr>
        <p:spPr>
          <a:xfrm>
            <a:off x="4888438" y="2536025"/>
            <a:ext cx="17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Matrice de notes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g1116e80c034_1_146"/>
          <p:cNvSpPr txBox="1"/>
          <p:nvPr/>
        </p:nvSpPr>
        <p:spPr>
          <a:xfrm>
            <a:off x="4076312" y="4223825"/>
            <a:ext cx="33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Matrice de coalitions suffisantes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4" name="Google Shape;294;g1116e80c034_1_1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7071" y="3563650"/>
            <a:ext cx="31051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116e80c034_1_146"/>
          <p:cNvSpPr/>
          <p:nvPr/>
        </p:nvSpPr>
        <p:spPr>
          <a:xfrm>
            <a:off x="551100" y="4215825"/>
            <a:ext cx="1038000" cy="49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116e80c034_1_146"/>
          <p:cNvSpPr/>
          <p:nvPr/>
        </p:nvSpPr>
        <p:spPr>
          <a:xfrm>
            <a:off x="4154600" y="1560400"/>
            <a:ext cx="3233100" cy="102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116e80c034_1_146"/>
          <p:cNvSpPr/>
          <p:nvPr/>
        </p:nvSpPr>
        <p:spPr>
          <a:xfrm>
            <a:off x="2222275" y="4215825"/>
            <a:ext cx="1075200" cy="4959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116e80c034_1_146"/>
          <p:cNvSpPr/>
          <p:nvPr/>
        </p:nvSpPr>
        <p:spPr>
          <a:xfrm>
            <a:off x="4154600" y="3503825"/>
            <a:ext cx="3233100" cy="720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2420">
                <a:latin typeface="Gill Sans"/>
                <a:ea typeface="Gill Sans"/>
                <a:cs typeface="Gill Sans"/>
                <a:sym typeface="Gill Sans"/>
              </a:rPr>
              <a:t>I. Description des modèles étudiés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Gill Sans"/>
              <a:buAutoNum type="arabicPeriod" startAt="2"/>
            </a:pPr>
            <a:r>
              <a:rPr lang="fr-FR" sz="1520">
                <a:latin typeface="Gill Sans"/>
                <a:ea typeface="Gill Sans"/>
                <a:cs typeface="Gill Sans"/>
                <a:sym typeface="Gill Sans"/>
              </a:rPr>
              <a:t>b.  MaxSAT</a:t>
            </a:r>
            <a:endParaRPr sz="152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96" y="4669793"/>
            <a:ext cx="766250" cy="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9"/>
          <p:cNvSpPr/>
          <p:nvPr/>
        </p:nvSpPr>
        <p:spPr>
          <a:xfrm>
            <a:off x="4289626" y="4821150"/>
            <a:ext cx="3096900" cy="94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1192825" y="4821150"/>
            <a:ext cx="3096900" cy="94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 rot="10800000">
            <a:off x="7704000" y="0"/>
            <a:ext cx="1440000" cy="7200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 rot="10800000">
            <a:off x="8424000" y="0"/>
            <a:ext cx="720000" cy="1440000"/>
          </a:xfrm>
          <a:prstGeom prst="rtTriangle">
            <a:avLst/>
          </a:prstGeom>
          <a:solidFill>
            <a:srgbClr val="3449C6">
              <a:alpha val="6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 txBox="1">
            <a:spLocks noGrp="1"/>
          </p:cNvSpPr>
          <p:nvPr>
            <p:ph type="sldNum" idx="12"/>
          </p:nvPr>
        </p:nvSpPr>
        <p:spPr>
          <a:xfrm>
            <a:off x="8472458" y="6859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4">
            <a:alphaModFix/>
          </a:blip>
          <a:srcRect b="14338"/>
          <a:stretch/>
        </p:blipFill>
        <p:spPr>
          <a:xfrm>
            <a:off x="7581150" y="4607325"/>
            <a:ext cx="696999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9"/>
          <p:cNvPicPr preferRelativeResize="0"/>
          <p:nvPr/>
        </p:nvPicPr>
        <p:blipFill rotWithShape="1">
          <a:blip r:embed="rId5">
            <a:alphaModFix/>
          </a:blip>
          <a:srcRect t="30595" b="26226"/>
          <a:stretch/>
        </p:blipFill>
        <p:spPr>
          <a:xfrm>
            <a:off x="8480250" y="4606697"/>
            <a:ext cx="540900" cy="1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9" descr="Gurobi Optimizer Reviews 2022: Details, Pricing, &amp;amp; Features | G2"/>
          <p:cNvPicPr preferRelativeResize="0"/>
          <p:nvPr/>
        </p:nvPicPr>
        <p:blipFill rotWithShape="1">
          <a:blip r:embed="rId6">
            <a:alphaModFix/>
          </a:blip>
          <a:srcRect l="17467" t="18449" r="14497" b="36619"/>
          <a:stretch/>
        </p:blipFill>
        <p:spPr>
          <a:xfrm>
            <a:off x="7903217" y="4819724"/>
            <a:ext cx="760183" cy="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9"/>
          <p:cNvSpPr txBox="1"/>
          <p:nvPr/>
        </p:nvSpPr>
        <p:spPr>
          <a:xfrm>
            <a:off x="883274" y="1440000"/>
            <a:ext cx="715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formulation MaxSAT est la version optimisée du SAT : permet de résoudre des problèmes de décision insatisfiables avec SAT</a:t>
            </a:r>
            <a:endParaRPr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Objectif : représenter le plus grand nombre d’exemples du dataset et restituer un modèle Inv-NCS (le meilleur possible) dans tous les cas</a:t>
            </a:r>
            <a:endParaRPr/>
          </a:p>
          <a:p>
            <a:pPr marL="171450" marR="0" lvl="0" indent="-101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 approches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ajout d’une nouvelle variable binaire et modification de certaines clauses : utilisation des formulations du papier « Learning non-compensatory sorting models using efficient SAT/MaxSAT formulations », Tlili et al, 2022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modification du fichier DIMACS 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1395</Words>
  <Application>Microsoft Office PowerPoint</Application>
  <PresentationFormat>Affichage à l'écran (16:9)</PresentationFormat>
  <Paragraphs>201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Fira Sans Extra Condensed</vt:lpstr>
      <vt:lpstr>Noto Sans Symbols</vt:lpstr>
      <vt:lpstr>Arial</vt:lpstr>
      <vt:lpstr>Calibri</vt:lpstr>
      <vt:lpstr>Gill Sans</vt:lpstr>
      <vt:lpstr>Simple Light</vt:lpstr>
      <vt:lpstr>Projet Systèmes de décision : Admission d’étudiants  </vt:lpstr>
      <vt:lpstr>Étapes du projet</vt:lpstr>
      <vt:lpstr>I. Description des modèles étudiés  Inv-MR-Sort</vt:lpstr>
      <vt:lpstr>I. Description des modèles étudiés  a.  Inv-NCS avec formulation SAT</vt:lpstr>
      <vt:lpstr>I. Description des modèles étudiés  a.  Inv-NCS avec formulation SAT : variables</vt:lpstr>
      <vt:lpstr>I. Description des modèles étudiés  a.  Inv-NCS avec formulation SAT : clauses</vt:lpstr>
      <vt:lpstr>I. Description des modèles étudiés  a.  Inv-NCS avec formulation SAT : clauses</vt:lpstr>
      <vt:lpstr>I. Description des modèles étudiés  a.  Inv-NCS avec formulation SAT : exploitation des résultats</vt:lpstr>
      <vt:lpstr>I. Description des modèles étudiés  b.  MaxSAT</vt:lpstr>
      <vt:lpstr>I. Description des modèles étudiés  b.  MaxSAT</vt:lpstr>
      <vt:lpstr>I. Description des modèles étudiés  b.  MaxSAT</vt:lpstr>
      <vt:lpstr>II. Comparaison des différents modèles  1. Temps de calcul en fonction du nombre d’étudiants</vt:lpstr>
      <vt:lpstr>II. Comparaison des différents modèles  2. Temps de calcul en fonction du nombre de matières</vt:lpstr>
      <vt:lpstr>II. Comparaison des différents modèles  3. Performance en fonction du nombre d’étudiants</vt:lpstr>
      <vt:lpstr>II. Comparaison des différents modèles  4. Performance en fonction du nombre de matières</vt:lpstr>
      <vt:lpstr>II. Comparaison des différents modèles  5. Performance en fonction du bruit</vt:lpstr>
      <vt:lpstr>II. Comparaison des différents modèles  6. Max-SAT</vt:lpstr>
      <vt:lpstr>III. Adaptation à des critères single-peaked </vt:lpstr>
      <vt:lpstr>IV. Conclusion et perspectives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Systèmes de décision : Admission d’étudiants  </dc:title>
  <cp:lastModifiedBy>SENEJKO Morgane</cp:lastModifiedBy>
  <cp:revision>3</cp:revision>
  <dcterms:modified xsi:type="dcterms:W3CDTF">2022-02-01T16:08:15Z</dcterms:modified>
</cp:coreProperties>
</file>