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9" r:id="rId3"/>
    <p:sldId id="261" r:id="rId4"/>
    <p:sldId id="258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0CB"/>
    <a:srgbClr val="938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03149E-4B28-4FC7-8861-94081150A693}" v="149" dt="2025-01-13T20:23:45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2408" y="4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a Katrine Rodrigues Macedo Araujo" userId="9c6ca97d-71f1-481d-93c2-efa338019e67" providerId="ADAL" clId="{A0545A4A-1BE8-4CC9-BD6C-8A339500F4CC}"/>
    <pc:docChg chg="delSld modSld">
      <pc:chgData name="Morgana Katrine Rodrigues Macedo Araujo" userId="9c6ca97d-71f1-481d-93c2-efa338019e67" providerId="ADAL" clId="{A0545A4A-1BE8-4CC9-BD6C-8A339500F4CC}" dt="2025-01-13T20:56:56.827" v="3" actId="166"/>
      <pc:docMkLst>
        <pc:docMk/>
      </pc:docMkLst>
      <pc:sldChg chg="del">
        <pc:chgData name="Morgana Katrine Rodrigues Macedo Araujo" userId="9c6ca97d-71f1-481d-93c2-efa338019e67" providerId="ADAL" clId="{A0545A4A-1BE8-4CC9-BD6C-8A339500F4CC}" dt="2025-01-13T20:56:41.325" v="1" actId="47"/>
        <pc:sldMkLst>
          <pc:docMk/>
          <pc:sldMk cId="2747032062" sldId="256"/>
        </pc:sldMkLst>
      </pc:sldChg>
      <pc:sldChg chg="del">
        <pc:chgData name="Morgana Katrine Rodrigues Macedo Araujo" userId="9c6ca97d-71f1-481d-93c2-efa338019e67" providerId="ADAL" clId="{A0545A4A-1BE8-4CC9-BD6C-8A339500F4CC}" dt="2025-01-13T20:56:38.724" v="0" actId="47"/>
        <pc:sldMkLst>
          <pc:docMk/>
          <pc:sldMk cId="3981672221" sldId="257"/>
        </pc:sldMkLst>
      </pc:sldChg>
      <pc:sldChg chg="modSp mod">
        <pc:chgData name="Morgana Katrine Rodrigues Macedo Araujo" userId="9c6ca97d-71f1-481d-93c2-efa338019e67" providerId="ADAL" clId="{A0545A4A-1BE8-4CC9-BD6C-8A339500F4CC}" dt="2025-01-13T20:56:56.827" v="3" actId="166"/>
        <pc:sldMkLst>
          <pc:docMk/>
          <pc:sldMk cId="2396690142" sldId="260"/>
        </pc:sldMkLst>
        <pc:picChg chg="ord">
          <ac:chgData name="Morgana Katrine Rodrigues Macedo Araujo" userId="9c6ca97d-71f1-481d-93c2-efa338019e67" providerId="ADAL" clId="{A0545A4A-1BE8-4CC9-BD6C-8A339500F4CC}" dt="2025-01-13T20:56:56.827" v="3" actId="166"/>
          <ac:picMkLst>
            <pc:docMk/>
            <pc:sldMk cId="2396690142" sldId="260"/>
            <ac:picMk id="5" creationId="{5B332D97-100D-60B4-F248-3899384A77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35677" y="2266711"/>
            <a:ext cx="5386648" cy="765857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816102" y="2462784"/>
            <a:ext cx="5225796" cy="726643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2846070" y="2253742"/>
            <a:ext cx="1165860" cy="113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2914650" y="2253744"/>
            <a:ext cx="1028700" cy="97536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461" y="3717801"/>
            <a:ext cx="5101080" cy="4605867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465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681" y="8323666"/>
            <a:ext cx="5102352" cy="8940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05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050"/>
            </a:lvl2pPr>
            <a:lvl3pPr marL="685800" indent="0" algn="ctr">
              <a:buNone/>
              <a:defRPr sz="1050"/>
            </a:lvl3pPr>
            <a:lvl4pPr marL="1028700" indent="0" algn="ctr">
              <a:buNone/>
              <a:defRPr sz="1050"/>
            </a:lvl4pPr>
            <a:lvl5pPr marL="1371600" indent="0" algn="ctr">
              <a:buNone/>
              <a:defRPr sz="1050"/>
            </a:lvl5pPr>
            <a:lvl6pPr marL="1714500" indent="0" algn="ctr">
              <a:buNone/>
              <a:defRPr sz="1050"/>
            </a:lvl6pPr>
            <a:lvl7pPr marL="2057400" indent="0" algn="ctr">
              <a:buNone/>
              <a:defRPr sz="1050"/>
            </a:lvl7pPr>
            <a:lvl8pPr marL="2400300" indent="0" algn="ctr">
              <a:buNone/>
              <a:defRPr sz="1050"/>
            </a:lvl8pPr>
            <a:lvl9pPr marL="2743200" indent="0" algn="ctr">
              <a:buNone/>
              <a:defRPr sz="105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2948940" y="2359445"/>
            <a:ext cx="960120" cy="812800"/>
          </a:xfrm>
        </p:spPr>
        <p:txBody>
          <a:bodyPr/>
          <a:lstStyle>
            <a:lvl1pPr algn="ctr">
              <a:defRPr sz="82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DECA99-70D1-479A-8BC4-A314DA505C57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828702" y="9264107"/>
            <a:ext cx="3321844" cy="406400"/>
          </a:xfrm>
        </p:spPr>
        <p:txBody>
          <a:bodyPr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4841393" y="9265920"/>
            <a:ext cx="1187933" cy="4064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19DE01-0F31-4FBE-994C-E69436BE0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768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CA99-70D1-479A-8BC4-A314DA505C57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E01-0F31-4FBE-994C-E69436BE0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9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57775" y="1354667"/>
            <a:ext cx="1328738" cy="9347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354667"/>
            <a:ext cx="4543425" cy="9347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CA99-70D1-479A-8BC4-A314DA505C57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E01-0F31-4FBE-994C-E69436BE0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6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CA99-70D1-479A-8BC4-A314DA505C57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E01-0F31-4FBE-994C-E69436BE0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58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735677" y="2266711"/>
            <a:ext cx="5386648" cy="765857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816102" y="2462784"/>
            <a:ext cx="5225796" cy="726643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2846070" y="2253742"/>
            <a:ext cx="1165860" cy="113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914650" y="2253744"/>
            <a:ext cx="1028700" cy="97536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38" y="3723216"/>
            <a:ext cx="5102352" cy="4600448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465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539" y="8323666"/>
            <a:ext cx="5102352" cy="894080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48940" y="2357120"/>
            <a:ext cx="960120" cy="812800"/>
          </a:xfrm>
        </p:spPr>
        <p:txBody>
          <a:bodyPr/>
          <a:lstStyle>
            <a:lvl1pPr algn="ctr">
              <a:defRPr lang="en-US" sz="82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DDECA99-70D1-479A-8BC4-A314DA505C57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8509" y="9264107"/>
            <a:ext cx="3322701" cy="406400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033" y="9264107"/>
            <a:ext cx="1188149" cy="406400"/>
          </a:xfrm>
        </p:spPr>
        <p:txBody>
          <a:bodyPr/>
          <a:lstStyle/>
          <a:p>
            <a:fld id="{F319DE01-0F31-4FBE-994C-E69436BE0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3738880"/>
            <a:ext cx="2743200" cy="69900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160" y="3738880"/>
            <a:ext cx="2743200" cy="69900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CA99-70D1-479A-8BC4-A314DA505C57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E01-0F31-4FBE-994C-E69436BE0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07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687705"/>
            <a:ext cx="2743200" cy="11379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4899374"/>
            <a:ext cx="2743200" cy="56896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60" y="3687705"/>
            <a:ext cx="2743200" cy="11379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4900588"/>
            <a:ext cx="2743200" cy="56896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CA99-70D1-479A-8BC4-A314DA505C57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E01-0F31-4FBE-994C-E69436BE0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5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CA99-70D1-479A-8BC4-A314DA505C57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E01-0F31-4FBE-994C-E69436BE0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04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CA99-70D1-479A-8BC4-A314DA505C57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DE01-0F31-4FBE-994C-E69436BE0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20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8110" y="308864"/>
            <a:ext cx="4798886" cy="11574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073968" y="308864"/>
            <a:ext cx="1645920" cy="1157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5" y="1079808"/>
            <a:ext cx="1367314" cy="292608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32" y="1612699"/>
            <a:ext cx="4071642" cy="89666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5" y="4064000"/>
            <a:ext cx="1367314" cy="623146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CA99-70D1-479A-8BC4-A314DA505C57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5846444" y="11217931"/>
            <a:ext cx="822960" cy="4876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19DE01-0F31-4FBE-994C-E69436BE030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5151120" y="487680"/>
            <a:ext cx="1491615" cy="1121664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681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73968" y="308864"/>
            <a:ext cx="1645920" cy="1157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5" y="1072896"/>
            <a:ext cx="1368171" cy="2926080"/>
          </a:xfrm>
        </p:spPr>
        <p:txBody>
          <a:bodyPr anchor="b">
            <a:noAutofit/>
          </a:bodyPr>
          <a:lstStyle>
            <a:lvl1pPr algn="l">
              <a:defRPr sz="1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87" y="308864"/>
            <a:ext cx="4798886" cy="1157427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5" y="4064000"/>
            <a:ext cx="1368171" cy="622604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DDECA99-70D1-479A-8BC4-A314DA505C57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67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48160" y="11216640"/>
            <a:ext cx="822960" cy="4876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19DE01-0F31-4FBE-994C-E69436BE030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5151120" y="487680"/>
            <a:ext cx="1491615" cy="1121664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95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017" y="308864"/>
            <a:ext cx="6593967" cy="1157427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142389"/>
            <a:ext cx="576072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738880"/>
            <a:ext cx="5760720" cy="699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76" y="11216640"/>
            <a:ext cx="1543050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DECA99-70D1-479A-8BC4-A314DA505C57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7672" y="11216640"/>
            <a:ext cx="2962656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67537" y="11216640"/>
            <a:ext cx="822960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19DE01-0F31-4FBE-994C-E69436BE0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80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rlswhocode.com/" TargetMode="External"/><Relationship Id="rId2" Type="http://schemas.openxmlformats.org/officeDocument/2006/relationships/hyperlink" Target="https://www.womenwhocod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quityintech.com/" TargetMode="External"/><Relationship Id="rId4" Type="http://schemas.openxmlformats.org/officeDocument/2006/relationships/hyperlink" Target="https://www.adalovelaceinstitut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76ACF3B-FC72-F99A-32A0-B725D4467D5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9384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C6DB9-5C76-78E1-567F-50BDAD15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54" y="51335"/>
            <a:ext cx="6090314" cy="1990093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EQUIDADE DE GÊNERO </a:t>
            </a:r>
            <a:r>
              <a:rPr lang="pt-BR" sz="40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  <a:cs typeface="Albany AMT" panose="020B0604020202020204" pitchFamily="34" charset="0"/>
              </a:rPr>
              <a:t>QUANDO</a:t>
            </a:r>
            <a:r>
              <a:rPr lang="pt-BR" sz="4000" dirty="0">
                <a:solidFill>
                  <a:schemeClr val="bg1"/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 O ASSUNTO É TECNOLOGIA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FCDFB-71D6-E71D-30B2-5F760693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73" y="9464350"/>
            <a:ext cx="6147054" cy="2237544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umberland AMT" panose="02070309020205020404" pitchFamily="49" charset="0"/>
                <a:cs typeface="Cumberland AMT" panose="02070309020205020404" pitchFamily="49" charset="0"/>
              </a:rPr>
              <a:t>Como a diversidade de gênero pode transformar a indústria de TI</a:t>
            </a:r>
          </a:p>
        </p:txBody>
      </p:sp>
      <p:pic>
        <p:nvPicPr>
          <p:cNvPr id="5" name="Imagem 4" descr="Pessoas sentadas ao redor de uma mesa com um laptop e um computador&#10;&#10;Descrição gerada automaticamente">
            <a:extLst>
              <a:ext uri="{FF2B5EF4-FFF2-40B4-BE49-F238E27FC236}">
                <a16:creationId xmlns:a16="http://schemas.microsoft.com/office/drawing/2014/main" id="{5B332D97-100D-60B4-F248-3899384A7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94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9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76ACF3B-FC72-F99A-32A0-B725D4467D5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CFD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CFD0CB"/>
              </a:highligh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C6DB9-5C76-78E1-567F-50BDAD15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963"/>
            <a:ext cx="6858000" cy="2316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Quebrando Barreiras na Tecnologia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FCDFB-71D6-E71D-30B2-5F760693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68" y="4620867"/>
            <a:ext cx="5900948" cy="7225365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Os estereótipos de que tecnologia é "coisa de homem" ainda persistem, mas estão sendo desafiados. Cada vez mais, vemos mulheres se destacando como líderes em tecnologia e ciência. Para isso, é necessário que empresas e profissionais da área se comprometam a criar um ambiente onde todos, independentemente do gênero, possam prosperar. </a:t>
            </a:r>
          </a:p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Educar sobre esses estereótipos e promover a inclusão desde a educação básica até as empresas de tecnologia é crucial para mudar o cenário.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952BD3-8F1C-86AC-81C3-EEB79B0DC3CF}"/>
              </a:ext>
            </a:extLst>
          </p:cNvPr>
          <p:cNvSpPr txBox="1"/>
          <p:nvPr/>
        </p:nvSpPr>
        <p:spPr>
          <a:xfrm>
            <a:off x="355473" y="2752825"/>
            <a:ext cx="6147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60" dirty="0">
                <a:latin typeface="Cumberland AMT" panose="02070309020205020404" pitchFamily="49" charset="0"/>
                <a:cs typeface="Cumberland AMT" panose="02070309020205020404" pitchFamily="49" charset="0"/>
              </a:rPr>
              <a:t>Superando preconceitos e estereótipos de gênero</a:t>
            </a:r>
          </a:p>
        </p:txBody>
      </p:sp>
      <p:sp>
        <p:nvSpPr>
          <p:cNvPr id="4" name="Botão de Ação: Ir para o Fim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C6DD17-E568-4A89-18AC-E4EE13C41682}"/>
              </a:ext>
            </a:extLst>
          </p:cNvPr>
          <p:cNvSpPr/>
          <p:nvPr/>
        </p:nvSpPr>
        <p:spPr>
          <a:xfrm>
            <a:off x="5943600" y="11424318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Ir para o Início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1A42ACE-EC86-D2BB-489E-0FF419CBA6F5}"/>
              </a:ext>
            </a:extLst>
          </p:cNvPr>
          <p:cNvSpPr/>
          <p:nvPr/>
        </p:nvSpPr>
        <p:spPr>
          <a:xfrm>
            <a:off x="508001" y="11424318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2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BAB97E-38DB-F4EA-6C0A-DCA71B5AD8E4}"/>
              </a:ext>
            </a:extLst>
          </p:cNvPr>
          <p:cNvSpPr/>
          <p:nvPr/>
        </p:nvSpPr>
        <p:spPr>
          <a:xfrm>
            <a:off x="9939" y="-508000"/>
            <a:ext cx="6848061" cy="1270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9E72D7-31D8-FB99-8A1C-6D6F7F52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9" y="4825468"/>
            <a:ext cx="5548831" cy="1226674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as Empresas Podem Promover a Equidade de Gênero?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C94720-B618-B3BC-0DDD-CEFDA571D6D3}"/>
              </a:ext>
            </a:extLst>
          </p:cNvPr>
          <p:cNvSpPr txBox="1"/>
          <p:nvPr/>
        </p:nvSpPr>
        <p:spPr>
          <a:xfrm>
            <a:off x="1461935" y="2904810"/>
            <a:ext cx="377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Capítulo</a:t>
            </a:r>
            <a:r>
              <a:rPr lang="pt-BR" sz="40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5</a:t>
            </a:r>
            <a:endParaRPr lang="pt-BR" sz="4000" b="1" dirty="0">
              <a:ln w="0"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46CA9BA-EE47-77E7-6773-EA3AA1A8AA45}"/>
              </a:ext>
            </a:extLst>
          </p:cNvPr>
          <p:cNvSpPr txBox="1">
            <a:spLocks/>
          </p:cNvSpPr>
          <p:nvPr/>
        </p:nvSpPr>
        <p:spPr>
          <a:xfrm>
            <a:off x="745435" y="4136003"/>
            <a:ext cx="6102626" cy="120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Botão de Ação: Ir para o Fim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D99ECC-5612-2EF7-A2DC-FE849EB502A5}"/>
              </a:ext>
            </a:extLst>
          </p:cNvPr>
          <p:cNvSpPr/>
          <p:nvPr/>
        </p:nvSpPr>
        <p:spPr>
          <a:xfrm>
            <a:off x="5943600" y="10140950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otão de Ação: Ir para o Início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16EDCC-2AF6-1610-AE30-4276894AFEC8}"/>
              </a:ext>
            </a:extLst>
          </p:cNvPr>
          <p:cNvSpPr/>
          <p:nvPr/>
        </p:nvSpPr>
        <p:spPr>
          <a:xfrm>
            <a:off x="508001" y="10140950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50E85C-A398-9628-3B3F-B57759E75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560" r="-4560"/>
          <a:stretch/>
        </p:blipFill>
        <p:spPr bwMode="auto">
          <a:xfrm>
            <a:off x="1308550" y="6797615"/>
            <a:ext cx="4321169" cy="248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76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76ACF3B-FC72-F99A-32A0-B725D4467D5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CFD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CFD0CB"/>
              </a:highligh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C6DB9-5C76-78E1-567F-50BDAD15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963"/>
            <a:ext cx="6858000" cy="2316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Criando Ambientes de Trabalho Inclusivos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FCDFB-71D6-E71D-30B2-5F760693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68" y="4620867"/>
            <a:ext cx="5900948" cy="7225365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As empresas de tecnologia podem tomar várias medidas para garantir a equidade de gênero. Isso inclui oferecer oportunidades iguais de desenvolvimento profissional, criar políticas de equilíbrio entre vida pessoal e trabalho e garantir a representatividade de mulheres em cargos de liderança. Além disso, é importante criar programas de educação e conscientização dentro das organizações para promover a diversidade e a inclusão, combatendo preconceitos e oferecendo suporte a mulheres no setor.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952BD3-8F1C-86AC-81C3-EEB79B0DC3CF}"/>
              </a:ext>
            </a:extLst>
          </p:cNvPr>
          <p:cNvSpPr txBox="1"/>
          <p:nvPr/>
        </p:nvSpPr>
        <p:spPr>
          <a:xfrm>
            <a:off x="355473" y="2752825"/>
            <a:ext cx="6147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60" dirty="0">
                <a:latin typeface="Cumberland AMT" panose="02070309020205020404" pitchFamily="49" charset="0"/>
                <a:cs typeface="Cumberland AMT" panose="02070309020205020404" pitchFamily="49" charset="0"/>
              </a:rPr>
              <a:t>Práticas que ajudam a construir uma cultura de equidade</a:t>
            </a:r>
          </a:p>
        </p:txBody>
      </p:sp>
      <p:sp>
        <p:nvSpPr>
          <p:cNvPr id="4" name="Botão de Ação: Ir para o Fim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C6DD17-E568-4A89-18AC-E4EE13C41682}"/>
              </a:ext>
            </a:extLst>
          </p:cNvPr>
          <p:cNvSpPr/>
          <p:nvPr/>
        </p:nvSpPr>
        <p:spPr>
          <a:xfrm>
            <a:off x="5943600" y="11424318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Ir para o Início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1A42ACE-EC86-D2BB-489E-0FF419CBA6F5}"/>
              </a:ext>
            </a:extLst>
          </p:cNvPr>
          <p:cNvSpPr/>
          <p:nvPr/>
        </p:nvSpPr>
        <p:spPr>
          <a:xfrm>
            <a:off x="508001" y="11424318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BAB97E-38DB-F4EA-6C0A-DCA71B5AD8E4}"/>
              </a:ext>
            </a:extLst>
          </p:cNvPr>
          <p:cNvSpPr/>
          <p:nvPr/>
        </p:nvSpPr>
        <p:spPr>
          <a:xfrm>
            <a:off x="9939" y="-508000"/>
            <a:ext cx="6848061" cy="1270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9E72D7-31D8-FB99-8A1C-6D6F7F52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9" y="4825468"/>
            <a:ext cx="5548831" cy="1226674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Papel dos Homens na Promoção da Equidade de Gênero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C94720-B618-B3BC-0DDD-CEFDA571D6D3}"/>
              </a:ext>
            </a:extLst>
          </p:cNvPr>
          <p:cNvSpPr txBox="1"/>
          <p:nvPr/>
        </p:nvSpPr>
        <p:spPr>
          <a:xfrm>
            <a:off x="1461935" y="2904810"/>
            <a:ext cx="377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Capítulo</a:t>
            </a:r>
            <a:r>
              <a:rPr lang="pt-BR" sz="40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6</a:t>
            </a:r>
            <a:endParaRPr lang="pt-BR" sz="4000" b="1" dirty="0">
              <a:ln w="0"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46CA9BA-EE47-77E7-6773-EA3AA1A8AA45}"/>
              </a:ext>
            </a:extLst>
          </p:cNvPr>
          <p:cNvSpPr txBox="1">
            <a:spLocks/>
          </p:cNvSpPr>
          <p:nvPr/>
        </p:nvSpPr>
        <p:spPr>
          <a:xfrm>
            <a:off x="745435" y="4136003"/>
            <a:ext cx="6102626" cy="120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Botão de Ação: Ir para o Fim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D99ECC-5612-2EF7-A2DC-FE849EB502A5}"/>
              </a:ext>
            </a:extLst>
          </p:cNvPr>
          <p:cNvSpPr/>
          <p:nvPr/>
        </p:nvSpPr>
        <p:spPr>
          <a:xfrm>
            <a:off x="5943600" y="10140950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otão de Ação: Ir para o Início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16EDCC-2AF6-1610-AE30-4276894AFEC8}"/>
              </a:ext>
            </a:extLst>
          </p:cNvPr>
          <p:cNvSpPr/>
          <p:nvPr/>
        </p:nvSpPr>
        <p:spPr>
          <a:xfrm>
            <a:off x="508001" y="10140950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50E85C-A398-9628-3B3F-B57759E75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9" t="-2273" r="-1739" b="-2273"/>
          <a:stretch/>
        </p:blipFill>
        <p:spPr bwMode="auto">
          <a:xfrm>
            <a:off x="1308550" y="6797615"/>
            <a:ext cx="4284000" cy="248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63500" cap="rnd">
            <a:solidFill>
              <a:srgbClr val="333333">
                <a:alpha val="94000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7920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76ACF3B-FC72-F99A-32A0-B725D4467D5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CFD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CFD0CB"/>
              </a:highligh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C6DB9-5C76-78E1-567F-50BDAD15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963"/>
            <a:ext cx="6858000" cy="2316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Homens como Aliados na Luta pela Equidade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FCDFB-71D6-E71D-30B2-5F760693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68" y="4620867"/>
            <a:ext cx="5900948" cy="7225365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A equidade de gênero não é apenas uma questão das mulheres, mas de todos. Homens que ocupam cargos de liderança têm o poder de influenciar a cultura organizacional e criar um ambiente mais inclusivo. Ao apoiar políticas de igualdade, praticar a escuta ativa e trabalhar ao lado das mulheres para desconstruir estereótipos, eles podem contribuir significativamente para um ambiente de trabalho mais igualitário.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952BD3-8F1C-86AC-81C3-EEB79B0DC3CF}"/>
              </a:ext>
            </a:extLst>
          </p:cNvPr>
          <p:cNvSpPr txBox="1"/>
          <p:nvPr/>
        </p:nvSpPr>
        <p:spPr>
          <a:xfrm>
            <a:off x="355473" y="2752825"/>
            <a:ext cx="6147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60" dirty="0">
                <a:latin typeface="Cumberland AMT" panose="02070309020205020404" pitchFamily="49" charset="0"/>
                <a:cs typeface="Cumberland AMT" panose="02070309020205020404" pitchFamily="49" charset="0"/>
              </a:rPr>
              <a:t>Por que os homens também devem se envolver na mudança</a:t>
            </a:r>
          </a:p>
        </p:txBody>
      </p:sp>
      <p:sp>
        <p:nvSpPr>
          <p:cNvPr id="4" name="Botão de Ação: Ir para o Fim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C6DD17-E568-4A89-18AC-E4EE13C41682}"/>
              </a:ext>
            </a:extLst>
          </p:cNvPr>
          <p:cNvSpPr/>
          <p:nvPr/>
        </p:nvSpPr>
        <p:spPr>
          <a:xfrm>
            <a:off x="5943600" y="11424318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Ir para o Início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1A42ACE-EC86-D2BB-489E-0FF419CBA6F5}"/>
              </a:ext>
            </a:extLst>
          </p:cNvPr>
          <p:cNvSpPr/>
          <p:nvPr/>
        </p:nvSpPr>
        <p:spPr>
          <a:xfrm>
            <a:off x="508001" y="11424318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38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BAB97E-38DB-F4EA-6C0A-DCA71B5AD8E4}"/>
              </a:ext>
            </a:extLst>
          </p:cNvPr>
          <p:cNvSpPr/>
          <p:nvPr/>
        </p:nvSpPr>
        <p:spPr>
          <a:xfrm>
            <a:off x="9939" y="-508000"/>
            <a:ext cx="6848061" cy="1270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9E72D7-31D8-FB99-8A1C-6D6F7F52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9" y="4825468"/>
            <a:ext cx="5548831" cy="1226674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Futuro da Equidade de Gênero em TI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C94720-B618-B3BC-0DDD-CEFDA571D6D3}"/>
              </a:ext>
            </a:extLst>
          </p:cNvPr>
          <p:cNvSpPr txBox="1"/>
          <p:nvPr/>
        </p:nvSpPr>
        <p:spPr>
          <a:xfrm>
            <a:off x="1461935" y="2904810"/>
            <a:ext cx="377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Capítulo</a:t>
            </a:r>
            <a:r>
              <a:rPr lang="pt-BR" sz="40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7</a:t>
            </a:r>
            <a:endParaRPr lang="pt-BR" sz="4000" b="1" dirty="0">
              <a:ln w="0"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46CA9BA-EE47-77E7-6773-EA3AA1A8AA45}"/>
              </a:ext>
            </a:extLst>
          </p:cNvPr>
          <p:cNvSpPr txBox="1">
            <a:spLocks/>
          </p:cNvSpPr>
          <p:nvPr/>
        </p:nvSpPr>
        <p:spPr>
          <a:xfrm>
            <a:off x="745435" y="4136003"/>
            <a:ext cx="6102626" cy="120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Botão de Ação: Ir para o Fim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D99ECC-5612-2EF7-A2DC-FE849EB502A5}"/>
              </a:ext>
            </a:extLst>
          </p:cNvPr>
          <p:cNvSpPr/>
          <p:nvPr/>
        </p:nvSpPr>
        <p:spPr>
          <a:xfrm>
            <a:off x="5943600" y="10140950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otão de Ação: Ir para o Início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16EDCC-2AF6-1610-AE30-4276894AFEC8}"/>
              </a:ext>
            </a:extLst>
          </p:cNvPr>
          <p:cNvSpPr/>
          <p:nvPr/>
        </p:nvSpPr>
        <p:spPr>
          <a:xfrm>
            <a:off x="508001" y="10140950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50E85C-A398-9628-3B3F-B57759E75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" t="-735" r="-2716" b="-735"/>
          <a:stretch/>
        </p:blipFill>
        <p:spPr bwMode="auto">
          <a:xfrm>
            <a:off x="1368000" y="6797615"/>
            <a:ext cx="4284000" cy="248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63500" cap="rnd">
            <a:solidFill>
              <a:srgbClr val="333333">
                <a:alpha val="94000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7216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76ACF3B-FC72-F99A-32A0-B725D4467D5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CFD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CFD0CB"/>
              </a:highligh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C6DB9-5C76-78E1-567F-50BDAD15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963"/>
            <a:ext cx="6858000" cy="2316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O Futuro é Inclusivo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FCDFB-71D6-E71D-30B2-5F760693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68" y="4814928"/>
            <a:ext cx="5900948" cy="7031304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O futuro da tecnologia é inclusivo. As mudanças nas políticas, educação e cultura organizacional estão criando um caminho para mais mulheres e pessoas não-binárias no setor. A tecnologia pode ser uma força para o bem, promovendo um mundo mais igualitário. Mas para que isso aconteça, é essencial que as empresas, governos e a sociedade como um todo continuem a trabalhar em prol da equidade de gênero.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952BD3-8F1C-86AC-81C3-EEB79B0DC3CF}"/>
              </a:ext>
            </a:extLst>
          </p:cNvPr>
          <p:cNvSpPr txBox="1"/>
          <p:nvPr/>
        </p:nvSpPr>
        <p:spPr>
          <a:xfrm>
            <a:off x="355473" y="2752825"/>
            <a:ext cx="61470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60" dirty="0">
                <a:latin typeface="Cumberland AMT" panose="02070309020205020404" pitchFamily="49" charset="0"/>
                <a:cs typeface="Cumberland AMT" panose="02070309020205020404" pitchFamily="49" charset="0"/>
              </a:rPr>
              <a:t>Como as mudanças na tecnologia podem impulsionar a equidade de gênero</a:t>
            </a:r>
          </a:p>
        </p:txBody>
      </p:sp>
      <p:sp>
        <p:nvSpPr>
          <p:cNvPr id="4" name="Botão de Ação: Ir para o Fim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C6DD17-E568-4A89-18AC-E4EE13C41682}"/>
              </a:ext>
            </a:extLst>
          </p:cNvPr>
          <p:cNvSpPr/>
          <p:nvPr/>
        </p:nvSpPr>
        <p:spPr>
          <a:xfrm>
            <a:off x="5943600" y="11424318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Ir para o Início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1A42ACE-EC86-D2BB-489E-0FF419CBA6F5}"/>
              </a:ext>
            </a:extLst>
          </p:cNvPr>
          <p:cNvSpPr/>
          <p:nvPr/>
        </p:nvSpPr>
        <p:spPr>
          <a:xfrm>
            <a:off x="508001" y="11424318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01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76ACF3B-FC72-F99A-32A0-B725D4467D5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CFD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CFD0CB"/>
              </a:highligh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C6DB9-5C76-78E1-567F-50BDAD15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963"/>
            <a:ext cx="6858000" cy="2316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000" b="1" u="sng" dirty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Apêndice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FCDFB-71D6-E71D-30B2-5F760693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68" y="4814928"/>
            <a:ext cx="5900948" cy="7031304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Listei aqui alguns recursos e organizações que trabalham para promover a equidade de gênero no setor de tecnologia:</a:t>
            </a:r>
          </a:p>
          <a:p>
            <a:endParaRPr lang="pt-BR" sz="2400" dirty="0">
              <a:latin typeface="Cumberland AMT" panose="02070309020205020404" pitchFamily="49" charset="0"/>
              <a:cs typeface="Cumberland AMT" panose="02070309020205020404" pitchFamily="49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effectLst/>
                <a:latin typeface="Cumberland AMT" panose="02070309020205020404" pitchFamily="49" charset="0"/>
                <a:cs typeface="Cumberland AMT" panose="02070309020205020404" pitchFamily="49" charset="0"/>
                <a:hlinkClick r:id="rId2"/>
              </a:rPr>
              <a:t>Women</a:t>
            </a:r>
            <a:r>
              <a:rPr lang="pt-BR" sz="2400" dirty="0">
                <a:effectLst/>
                <a:latin typeface="Cumberland AMT" panose="02070309020205020404" pitchFamily="49" charset="0"/>
                <a:cs typeface="Cumberland AMT" panose="02070309020205020404" pitchFamily="49" charset="0"/>
                <a:hlinkClick r:id="rId2"/>
              </a:rPr>
              <a:t> Who </a:t>
            </a:r>
            <a:r>
              <a:rPr lang="pt-BR" sz="2400" dirty="0" err="1">
                <a:effectLst/>
                <a:latin typeface="Cumberland AMT" panose="02070309020205020404" pitchFamily="49" charset="0"/>
                <a:cs typeface="Cumberland AMT" panose="02070309020205020404" pitchFamily="49" charset="0"/>
                <a:hlinkClick r:id="rId2"/>
              </a:rPr>
              <a:t>Code</a:t>
            </a:r>
            <a:endParaRPr lang="pt-BR" sz="2400" dirty="0">
              <a:effectLst/>
              <a:latin typeface="Cumberland AMT" panose="02070309020205020404" pitchFamily="49" charset="0"/>
              <a:cs typeface="Cumberland AMT" panose="02070309020205020404" pitchFamily="49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umberland AMT" panose="02070309020205020404" pitchFamily="49" charset="0"/>
                <a:cs typeface="Cumberland AMT" panose="02070309020205020404" pitchFamily="49" charset="0"/>
                <a:hlinkClick r:id="rId3"/>
              </a:rPr>
              <a:t>Girls Who </a:t>
            </a:r>
            <a:r>
              <a:rPr lang="pt-BR" sz="2400" dirty="0" err="1">
                <a:effectLst/>
                <a:latin typeface="Cumberland AMT" panose="02070309020205020404" pitchFamily="49" charset="0"/>
                <a:cs typeface="Cumberland AMT" panose="02070309020205020404" pitchFamily="49" charset="0"/>
                <a:hlinkClick r:id="rId3"/>
              </a:rPr>
              <a:t>Code</a:t>
            </a:r>
            <a:endParaRPr lang="pt-BR" sz="2400" dirty="0">
              <a:effectLst/>
              <a:latin typeface="Cumberland AMT" panose="02070309020205020404" pitchFamily="49" charset="0"/>
              <a:cs typeface="Cumberland AMT" panose="02070309020205020404" pitchFamily="49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umberland AMT" panose="02070309020205020404" pitchFamily="49" charset="0"/>
                <a:cs typeface="Cumberland AMT" panose="02070309020205020404" pitchFamily="49" charset="0"/>
                <a:hlinkClick r:id="rId4"/>
              </a:rPr>
              <a:t>Ada </a:t>
            </a:r>
            <a:r>
              <a:rPr lang="pt-BR" sz="2400" dirty="0" err="1">
                <a:effectLst/>
                <a:latin typeface="Cumberland AMT" panose="02070309020205020404" pitchFamily="49" charset="0"/>
                <a:cs typeface="Cumberland AMT" panose="02070309020205020404" pitchFamily="49" charset="0"/>
                <a:hlinkClick r:id="rId4"/>
              </a:rPr>
              <a:t>Lovelace</a:t>
            </a:r>
            <a:r>
              <a:rPr lang="pt-BR" sz="2400" dirty="0">
                <a:effectLst/>
                <a:latin typeface="Cumberland AMT" panose="02070309020205020404" pitchFamily="49" charset="0"/>
                <a:cs typeface="Cumberland AMT" panose="02070309020205020404" pitchFamily="49" charset="0"/>
                <a:hlinkClick r:id="rId4"/>
              </a:rPr>
              <a:t> </a:t>
            </a:r>
            <a:r>
              <a:rPr lang="pt-BR" sz="2400" dirty="0" err="1">
                <a:effectLst/>
                <a:latin typeface="Cumberland AMT" panose="02070309020205020404" pitchFamily="49" charset="0"/>
                <a:cs typeface="Cumberland AMT" panose="02070309020205020404" pitchFamily="49" charset="0"/>
                <a:hlinkClick r:id="rId4"/>
              </a:rPr>
              <a:t>Institute</a:t>
            </a:r>
            <a:endParaRPr lang="pt-BR" sz="2400" dirty="0">
              <a:effectLst/>
              <a:latin typeface="Cumberland AMT" panose="02070309020205020404" pitchFamily="49" charset="0"/>
              <a:cs typeface="Cumberland AMT" panose="02070309020205020404" pitchFamily="49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effectLst/>
                <a:latin typeface="Cumberland AMT" panose="02070309020205020404" pitchFamily="49" charset="0"/>
                <a:cs typeface="Cumberland AMT" panose="02070309020205020404" pitchFamily="49" charset="0"/>
                <a:hlinkClick r:id="rId5"/>
              </a:rPr>
              <a:t>Equity</a:t>
            </a:r>
            <a:r>
              <a:rPr lang="pt-BR" sz="2400" dirty="0">
                <a:effectLst/>
                <a:latin typeface="Cumberland AMT" panose="02070309020205020404" pitchFamily="49" charset="0"/>
                <a:cs typeface="Cumberland AMT" panose="02070309020205020404" pitchFamily="49" charset="0"/>
                <a:hlinkClick r:id="rId5"/>
              </a:rPr>
              <a:t> in Tech</a:t>
            </a:r>
            <a:endParaRPr lang="pt-BR" sz="2400" dirty="0">
              <a:effectLst/>
              <a:latin typeface="Cumberland AMT" panose="02070309020205020404" pitchFamily="49" charset="0"/>
              <a:cs typeface="Cumberland AMT" panose="02070309020205020404" pitchFamily="49" charset="0"/>
            </a:endParaRPr>
          </a:p>
          <a:p>
            <a:endParaRPr lang="pt-BR" sz="2400" dirty="0">
              <a:latin typeface="Cumberland AMT" panose="02070309020205020404" pitchFamily="49" charset="0"/>
              <a:cs typeface="Cumberland AMT" panose="02070309020205020404" pitchFamily="49" charset="0"/>
            </a:endParaRPr>
          </a:p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Vamos juntos rumo a equidade de gênero no Mercado de TI!</a:t>
            </a:r>
          </a:p>
          <a:p>
            <a:endParaRPr lang="pt-BR" sz="2400" dirty="0">
              <a:latin typeface="Cumberland AMT" panose="02070309020205020404" pitchFamily="49" charset="0"/>
              <a:cs typeface="Cumberland AMT" panose="02070309020205020404" pitchFamily="49" charset="0"/>
            </a:endParaRPr>
          </a:p>
          <a:p>
            <a:pPr algn="r"/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Até mais,</a:t>
            </a:r>
          </a:p>
          <a:p>
            <a:pPr algn="r"/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Morgana Macedo</a:t>
            </a:r>
          </a:p>
          <a:p>
            <a:endParaRPr lang="pt-BR" sz="2400" dirty="0">
              <a:latin typeface="Cumberland AMT" panose="02070309020205020404" pitchFamily="49" charset="0"/>
              <a:cs typeface="Cumberland AMT" panose="02070309020205020404" pitchFamily="49" charset="0"/>
            </a:endParaRPr>
          </a:p>
          <a:p>
            <a:endParaRPr lang="pt-BR" sz="2400" dirty="0">
              <a:latin typeface="Cumberland AMT" panose="02070309020205020404" pitchFamily="49" charset="0"/>
              <a:cs typeface="Cumberland AMT" panose="02070309020205020404" pitchFamily="49" charset="0"/>
            </a:endParaRPr>
          </a:p>
          <a:p>
            <a:r>
              <a:rPr lang="pt-BR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Este ebook foi desenvolvido com auxílio de ferramentas de 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952BD3-8F1C-86AC-81C3-EEB79B0DC3CF}"/>
              </a:ext>
            </a:extLst>
          </p:cNvPr>
          <p:cNvSpPr txBox="1"/>
          <p:nvPr/>
        </p:nvSpPr>
        <p:spPr>
          <a:xfrm>
            <a:off x="355473" y="2752825"/>
            <a:ext cx="6147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60" dirty="0">
                <a:latin typeface="Cumberland AMT" panose="02070309020205020404" pitchFamily="49" charset="0"/>
                <a:cs typeface="Cumberland AMT" panose="02070309020205020404" pitchFamily="49" charset="0"/>
              </a:rPr>
              <a:t>Recursos para Aprofundar o Conhecimento</a:t>
            </a:r>
          </a:p>
        </p:txBody>
      </p:sp>
      <p:sp>
        <p:nvSpPr>
          <p:cNvPr id="4" name="Botão de Ação: Ir para o Fim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C6DD17-E568-4A89-18AC-E4EE13C41682}"/>
              </a:ext>
            </a:extLst>
          </p:cNvPr>
          <p:cNvSpPr/>
          <p:nvPr/>
        </p:nvSpPr>
        <p:spPr>
          <a:xfrm>
            <a:off x="5943600" y="11424318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Ir para o Início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1A42ACE-EC86-D2BB-489E-0FF419CBA6F5}"/>
              </a:ext>
            </a:extLst>
          </p:cNvPr>
          <p:cNvSpPr/>
          <p:nvPr/>
        </p:nvSpPr>
        <p:spPr>
          <a:xfrm>
            <a:off x="508001" y="11424318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9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76ACF3B-FC72-F99A-32A0-B725D4467D5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CFD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CFD0CB"/>
              </a:highligh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C6DB9-5C76-78E1-567F-50BDAD15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213" y="1466247"/>
            <a:ext cx="6090314" cy="199009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4000" dirty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Por que a Equidade de Gênero é Importante na Tecnologia?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FCDFB-71D6-E71D-30B2-5F760693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843" y="3670495"/>
            <a:ext cx="6147054" cy="6822637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cs typeface="Cumberland AMT" panose="02070309020205020404" pitchFamily="49" charset="0"/>
              </a:rPr>
              <a:t>A tecnologia é uma das áreas mais inovadoras e de maior crescimento no mundo. No entanto, a falta de diversidade de gênero continua sendo um desafio. </a:t>
            </a:r>
          </a:p>
          <a:p>
            <a:pPr algn="just"/>
            <a:endParaRPr lang="pt-BR" sz="2400" dirty="0">
              <a:cs typeface="Cumberland AMT" panose="02070309020205020404" pitchFamily="49" charset="0"/>
            </a:endParaRPr>
          </a:p>
          <a:p>
            <a:pPr algn="just"/>
            <a:r>
              <a:rPr lang="pt-BR" sz="2400" dirty="0">
                <a:cs typeface="Cumberland AMT" panose="02070309020205020404" pitchFamily="49" charset="0"/>
              </a:rPr>
              <a:t>A equidade de gênero não só é uma questão de justiça, mas também um fator-chave para o sucesso e inovação no setor. A diversidade de ideias e perspectivas resulta em soluções mais criativas e eficientes.</a:t>
            </a:r>
          </a:p>
          <a:p>
            <a:pPr algn="just"/>
            <a:endParaRPr lang="pt-BR" sz="2400" dirty="0">
              <a:cs typeface="Cumberland AMT" panose="02070309020205020404" pitchFamily="49" charset="0"/>
            </a:endParaRPr>
          </a:p>
          <a:p>
            <a:pPr algn="just"/>
            <a:r>
              <a:rPr lang="pt-BR" sz="2400" dirty="0">
                <a:cs typeface="Cumberland AMT" panose="02070309020205020404" pitchFamily="49" charset="0"/>
              </a:rPr>
              <a:t>Neste </a:t>
            </a:r>
            <a:r>
              <a:rPr lang="pt-BR" sz="2400" dirty="0" err="1">
                <a:cs typeface="Cumberland AMT" panose="02070309020205020404" pitchFamily="49" charset="0"/>
              </a:rPr>
              <a:t>eBook</a:t>
            </a:r>
            <a:r>
              <a:rPr lang="pt-BR" sz="2400" dirty="0">
                <a:cs typeface="Cumberland AMT" panose="02070309020205020404" pitchFamily="49" charset="0"/>
              </a:rPr>
              <a:t>, vamos explorar a importância da equidade de gênero na tecnologia e como você pode contribuir para um ambiente mais inclusivo.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7C5B7B-8765-2AF8-4CBB-019E03D62EDC}"/>
              </a:ext>
            </a:extLst>
          </p:cNvPr>
          <p:cNvSpPr txBox="1"/>
          <p:nvPr/>
        </p:nvSpPr>
        <p:spPr>
          <a:xfrm>
            <a:off x="1738021" y="513428"/>
            <a:ext cx="4940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cap="all" spc="-75" dirty="0">
                <a:solidFill>
                  <a:schemeClr val="tx1">
                    <a:lumMod val="85000"/>
                    <a:lumOff val="15000"/>
                  </a:schemeClr>
                </a:solidFill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INTRODUÇÃO</a:t>
            </a:r>
          </a:p>
        </p:txBody>
      </p:sp>
      <p:sp>
        <p:nvSpPr>
          <p:cNvPr id="12" name="Botão de Ação: Ir para o Fim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4B91F2A-B715-881E-9AD6-F67E8BA38A3A}"/>
              </a:ext>
            </a:extLst>
          </p:cNvPr>
          <p:cNvSpPr/>
          <p:nvPr/>
        </p:nvSpPr>
        <p:spPr>
          <a:xfrm>
            <a:off x="5943600" y="10702420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Botão de Ação: Ir para o Início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FDFA959-D3AA-825B-9390-342B41019A3D}"/>
              </a:ext>
            </a:extLst>
          </p:cNvPr>
          <p:cNvSpPr/>
          <p:nvPr/>
        </p:nvSpPr>
        <p:spPr>
          <a:xfrm>
            <a:off x="508001" y="10702420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EE994527-6D71-22BF-D2B9-0EE7241AB244}"/>
              </a:ext>
            </a:extLst>
          </p:cNvPr>
          <p:cNvSpPr/>
          <p:nvPr/>
        </p:nvSpPr>
        <p:spPr>
          <a:xfrm>
            <a:off x="711201" y="513428"/>
            <a:ext cx="524042" cy="952819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37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BAB97E-38DB-F4EA-6C0A-DCA71B5AD8E4}"/>
              </a:ext>
            </a:extLst>
          </p:cNvPr>
          <p:cNvSpPr/>
          <p:nvPr/>
        </p:nvSpPr>
        <p:spPr>
          <a:xfrm>
            <a:off x="9939" y="-508000"/>
            <a:ext cx="6848061" cy="1270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9E72D7-31D8-FB99-8A1C-6D6F7F52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9" y="4595002"/>
            <a:ext cx="5345631" cy="1226674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Falta de Diversidade nas Empresas de Tecnologia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C94720-B618-B3BC-0DDD-CEFDA571D6D3}"/>
              </a:ext>
            </a:extLst>
          </p:cNvPr>
          <p:cNvSpPr txBox="1"/>
          <p:nvPr/>
        </p:nvSpPr>
        <p:spPr>
          <a:xfrm>
            <a:off x="1461935" y="2904810"/>
            <a:ext cx="377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Capítulo</a:t>
            </a:r>
            <a:r>
              <a:rPr lang="pt-BR" sz="40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</a:t>
            </a:r>
            <a:endParaRPr lang="pt-BR" sz="4000" b="1" dirty="0">
              <a:ln w="0"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46CA9BA-EE47-77E7-6773-EA3AA1A8AA45}"/>
              </a:ext>
            </a:extLst>
          </p:cNvPr>
          <p:cNvSpPr txBox="1">
            <a:spLocks/>
          </p:cNvSpPr>
          <p:nvPr/>
        </p:nvSpPr>
        <p:spPr>
          <a:xfrm>
            <a:off x="745435" y="4136003"/>
            <a:ext cx="6102626" cy="120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Botão de Ação: Ir para o Fim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D99ECC-5612-2EF7-A2DC-FE849EB502A5}"/>
              </a:ext>
            </a:extLst>
          </p:cNvPr>
          <p:cNvSpPr/>
          <p:nvPr/>
        </p:nvSpPr>
        <p:spPr>
          <a:xfrm>
            <a:off x="5943600" y="10140950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otão de Ação: Ir para o Início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16EDCC-2AF6-1610-AE30-4276894AFEC8}"/>
              </a:ext>
            </a:extLst>
          </p:cNvPr>
          <p:cNvSpPr/>
          <p:nvPr/>
        </p:nvSpPr>
        <p:spPr>
          <a:xfrm>
            <a:off x="508001" y="10140950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onjunto De ícones De Conceito De Diversidade E Inclusão Ilustração De ...">
            <a:extLst>
              <a:ext uri="{FF2B5EF4-FFF2-40B4-BE49-F238E27FC236}">
                <a16:creationId xmlns:a16="http://schemas.microsoft.com/office/drawing/2014/main" id="{D1004031-8693-A55E-C716-B92FAFAC18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35" y="6729944"/>
            <a:ext cx="3855500" cy="2017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0" cap="rnd">
            <a:solidFill>
              <a:srgbClr val="333333">
                <a:alpha val="97000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092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76ACF3B-FC72-F99A-32A0-B725D4467D5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CFD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CFD0CB"/>
              </a:highligh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C6DB9-5C76-78E1-567F-50BDAD15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963"/>
            <a:ext cx="6858000" cy="2316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Onde Estão as Mulheres na Tecnologia?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FCDFB-71D6-E71D-30B2-5F760693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68" y="4828672"/>
            <a:ext cx="6034759" cy="6679933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Apesar dos avanços, as mulheres ainda são minoria no setor de tecnologia.</a:t>
            </a:r>
          </a:p>
          <a:p>
            <a:endParaRPr lang="pt-BR" sz="2400" dirty="0">
              <a:latin typeface="Cumberland AMT" panose="02070309020205020404" pitchFamily="49" charset="0"/>
              <a:cs typeface="Cumberland AMT" panose="02070309020205020404" pitchFamily="49" charset="0"/>
            </a:endParaRPr>
          </a:p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 De acordo com estudos, as mulheres representam menos de 30% da força de trabalho em TI globalmente. Isso reflete barreiras históricas, falta de apoio e estereótipos de gênero que limitam as oportunidades para mulheres e pessoas não-binárias. </a:t>
            </a:r>
          </a:p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Empresas de tecnologia precisam agir para reverter esse quadro e criar um ambiente mais inclusivo.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952BD3-8F1C-86AC-81C3-EEB79B0DC3CF}"/>
              </a:ext>
            </a:extLst>
          </p:cNvPr>
          <p:cNvSpPr txBox="1"/>
          <p:nvPr/>
        </p:nvSpPr>
        <p:spPr>
          <a:xfrm>
            <a:off x="355473" y="2752825"/>
            <a:ext cx="6147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60" dirty="0">
                <a:latin typeface="Cumberland AMT" panose="02070309020205020404" pitchFamily="49" charset="0"/>
                <a:cs typeface="Cumberland AMT" panose="02070309020205020404" pitchFamily="49" charset="0"/>
              </a:rPr>
              <a:t>Desafios de Gênero na Indústria de TI</a:t>
            </a:r>
          </a:p>
        </p:txBody>
      </p:sp>
    </p:spTree>
    <p:extLst>
      <p:ext uri="{BB962C8B-B14F-4D97-AF65-F5344CB8AC3E}">
        <p14:creationId xmlns:p14="http://schemas.microsoft.com/office/powerpoint/2010/main" val="422113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BAB97E-38DB-F4EA-6C0A-DCA71B5AD8E4}"/>
              </a:ext>
            </a:extLst>
          </p:cNvPr>
          <p:cNvSpPr/>
          <p:nvPr/>
        </p:nvSpPr>
        <p:spPr>
          <a:xfrm>
            <a:off x="9939" y="-508000"/>
            <a:ext cx="6848061" cy="1270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9E72D7-31D8-FB99-8A1C-6D6F7F52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9" y="4825468"/>
            <a:ext cx="5345631" cy="1226674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Impactos da Equidade de Gênero na Inovação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C94720-B618-B3BC-0DDD-CEFDA571D6D3}"/>
              </a:ext>
            </a:extLst>
          </p:cNvPr>
          <p:cNvSpPr txBox="1"/>
          <p:nvPr/>
        </p:nvSpPr>
        <p:spPr>
          <a:xfrm>
            <a:off x="1461935" y="2904810"/>
            <a:ext cx="377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Capítulo</a:t>
            </a:r>
            <a:r>
              <a:rPr lang="pt-BR" sz="40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</a:t>
            </a:r>
            <a:endParaRPr lang="pt-BR" sz="4000" b="1" dirty="0">
              <a:ln w="0"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46CA9BA-EE47-77E7-6773-EA3AA1A8AA45}"/>
              </a:ext>
            </a:extLst>
          </p:cNvPr>
          <p:cNvSpPr txBox="1">
            <a:spLocks/>
          </p:cNvSpPr>
          <p:nvPr/>
        </p:nvSpPr>
        <p:spPr>
          <a:xfrm>
            <a:off x="745435" y="4136003"/>
            <a:ext cx="6102626" cy="120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Botão de Ação: Ir para o Fim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D99ECC-5612-2EF7-A2DC-FE849EB502A5}"/>
              </a:ext>
            </a:extLst>
          </p:cNvPr>
          <p:cNvSpPr/>
          <p:nvPr/>
        </p:nvSpPr>
        <p:spPr>
          <a:xfrm>
            <a:off x="5943600" y="10140950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otão de Ação: Ir para o Início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16EDCC-2AF6-1610-AE30-4276894AFEC8}"/>
              </a:ext>
            </a:extLst>
          </p:cNvPr>
          <p:cNvSpPr/>
          <p:nvPr/>
        </p:nvSpPr>
        <p:spPr>
          <a:xfrm>
            <a:off x="508001" y="10140950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Vários ícones Das Identidades Do Gênero Ilustração do Vetor ...">
            <a:extLst>
              <a:ext uri="{FF2B5EF4-FFF2-40B4-BE49-F238E27FC236}">
                <a16:creationId xmlns:a16="http://schemas.microsoft.com/office/drawing/2014/main" id="{5690D8BA-2A3E-4A33-31E4-8B473A717F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04" t="16011" r="-11432" b="22564"/>
          <a:stretch/>
        </p:blipFill>
        <p:spPr bwMode="auto">
          <a:xfrm>
            <a:off x="1604211" y="6691597"/>
            <a:ext cx="3803314" cy="20944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76ACF3B-FC72-F99A-32A0-B725D4467D5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CFD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CFD0CB"/>
              </a:highligh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C6DB9-5C76-78E1-567F-50BDAD15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963"/>
            <a:ext cx="6858000" cy="2316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Diversidade Gera Soluções Mais Criativas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FCDFB-71D6-E71D-30B2-5F760693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68" y="4828672"/>
            <a:ext cx="6034759" cy="6679933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Equipes diversas são mais inovadoras. A diversidade de gênero traz diferentes perspectivas, o que ajuda a encontrar soluções mais criativas para problemas complexos. Empresas que promovem a equidade de gênero têm mais chances de liderar em inovação e de alcançar resultados superiores.</a:t>
            </a:r>
          </a:p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 A inclusão de diferentes vozes permite o desenvolvimento de tecnologias que atendem a uma gama mais ampla de necessidades e desafios.</a:t>
            </a:r>
          </a:p>
          <a:p>
            <a:endParaRPr lang="pt-BR" sz="2400" dirty="0">
              <a:latin typeface="Cumberland AMT" panose="02070309020205020404" pitchFamily="49" charset="0"/>
              <a:cs typeface="Cumberland AMT" panose="020703090202050204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952BD3-8F1C-86AC-81C3-EEB79B0DC3CF}"/>
              </a:ext>
            </a:extLst>
          </p:cNvPr>
          <p:cNvSpPr txBox="1"/>
          <p:nvPr/>
        </p:nvSpPr>
        <p:spPr>
          <a:xfrm>
            <a:off x="355473" y="2752825"/>
            <a:ext cx="6147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60" dirty="0">
                <a:latin typeface="Cumberland AMT" panose="02070309020205020404" pitchFamily="49" charset="0"/>
                <a:cs typeface="Cumberland AMT" panose="02070309020205020404" pitchFamily="49" charset="0"/>
              </a:rPr>
              <a:t>Como equipes diversas aumentam a inovação</a:t>
            </a:r>
          </a:p>
        </p:txBody>
      </p:sp>
      <p:sp>
        <p:nvSpPr>
          <p:cNvPr id="4" name="Botão de Ação: Ir para o Fim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C6DD17-E568-4A89-18AC-E4EE13C41682}"/>
              </a:ext>
            </a:extLst>
          </p:cNvPr>
          <p:cNvSpPr/>
          <p:nvPr/>
        </p:nvSpPr>
        <p:spPr>
          <a:xfrm>
            <a:off x="5943600" y="11424318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Ir para o Início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1A42ACE-EC86-D2BB-489E-0FF419CBA6F5}"/>
              </a:ext>
            </a:extLst>
          </p:cNvPr>
          <p:cNvSpPr/>
          <p:nvPr/>
        </p:nvSpPr>
        <p:spPr>
          <a:xfrm>
            <a:off x="508001" y="11424318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5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BAB97E-38DB-F4EA-6C0A-DCA71B5AD8E4}"/>
              </a:ext>
            </a:extLst>
          </p:cNvPr>
          <p:cNvSpPr/>
          <p:nvPr/>
        </p:nvSpPr>
        <p:spPr>
          <a:xfrm>
            <a:off x="9939" y="-508000"/>
            <a:ext cx="6848061" cy="1270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9E72D7-31D8-FB99-8A1C-6D6F7F52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9" y="4825468"/>
            <a:ext cx="5345631" cy="1226674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Oportunidades para Mulheres no Setor de TI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C94720-B618-B3BC-0DDD-CEFDA571D6D3}"/>
              </a:ext>
            </a:extLst>
          </p:cNvPr>
          <p:cNvSpPr txBox="1"/>
          <p:nvPr/>
        </p:nvSpPr>
        <p:spPr>
          <a:xfrm>
            <a:off x="1461935" y="2904810"/>
            <a:ext cx="377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Capítulo</a:t>
            </a:r>
            <a:r>
              <a:rPr lang="pt-BR" sz="40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3</a:t>
            </a:r>
            <a:endParaRPr lang="pt-BR" sz="4000" b="1" dirty="0">
              <a:ln w="0"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46CA9BA-EE47-77E7-6773-EA3AA1A8AA45}"/>
              </a:ext>
            </a:extLst>
          </p:cNvPr>
          <p:cNvSpPr txBox="1">
            <a:spLocks/>
          </p:cNvSpPr>
          <p:nvPr/>
        </p:nvSpPr>
        <p:spPr>
          <a:xfrm>
            <a:off x="745435" y="4136003"/>
            <a:ext cx="6102626" cy="120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Botão de Ação: Ir para o Fim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D99ECC-5612-2EF7-A2DC-FE849EB502A5}"/>
              </a:ext>
            </a:extLst>
          </p:cNvPr>
          <p:cNvSpPr/>
          <p:nvPr/>
        </p:nvSpPr>
        <p:spPr>
          <a:xfrm>
            <a:off x="5943600" y="10140950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otão de Ação: Ir para o Início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16EDCC-2AF6-1610-AE30-4276894AFEC8}"/>
              </a:ext>
            </a:extLst>
          </p:cNvPr>
          <p:cNvSpPr/>
          <p:nvPr/>
        </p:nvSpPr>
        <p:spPr>
          <a:xfrm>
            <a:off x="508001" y="10140950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0C47772B-F27F-9A77-B53D-39581341A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330" y="6573839"/>
            <a:ext cx="4452079" cy="23299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6958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76ACF3B-FC72-F99A-32A0-B725D4467D5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CFD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CFD0CB"/>
              </a:highligh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C6DB9-5C76-78E1-567F-50BDAD15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963"/>
            <a:ext cx="6858000" cy="2316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CSongGB18030C-Light" panose="020A0304000101010101" pitchFamily="18" charset="-122"/>
                <a:ea typeface="CSongGB18030C-Light" panose="020A0304000101010101" pitchFamily="18" charset="-122"/>
              </a:rPr>
              <a:t>Diversidade Gera Mais Mulheres no Código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FCDFB-71D6-E71D-30B2-5F760693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68" y="4620867"/>
            <a:ext cx="5900948" cy="7225365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Iniciativas como programas de mentoria, grupos de apoio e cursos de capacitação ajudam a diminuir a disparidade de gênero na tecnologia. Oferecer um ambiente de trabalho que valorize a equidade de gênero, com políticas de contratação inclusivas, também é fundamental. </a:t>
            </a:r>
          </a:p>
          <a:p>
            <a:r>
              <a:rPr lang="pt-BR" sz="2400" dirty="0">
                <a:latin typeface="Cumberland AMT" panose="02070309020205020404" pitchFamily="49" charset="0"/>
                <a:cs typeface="Cumberland AMT" panose="02070309020205020404" pitchFamily="49" charset="0"/>
              </a:rPr>
              <a:t>Além disso, apoiar mulheres nas fases iniciais de suas carreiras, especialmente em áreas técnicas como programação e desenvolvimento de software, pode criar um caminho sólido para um setor mais equilibrado.</a:t>
            </a:r>
          </a:p>
          <a:p>
            <a:endParaRPr lang="pt-BR" sz="2400" dirty="0">
              <a:latin typeface="Cumberland AMT" panose="02070309020205020404" pitchFamily="49" charset="0"/>
              <a:cs typeface="Cumberland AMT" panose="020703090202050204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952BD3-8F1C-86AC-81C3-EEB79B0DC3CF}"/>
              </a:ext>
            </a:extLst>
          </p:cNvPr>
          <p:cNvSpPr txBox="1"/>
          <p:nvPr/>
        </p:nvSpPr>
        <p:spPr>
          <a:xfrm>
            <a:off x="355473" y="2752825"/>
            <a:ext cx="6147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60" dirty="0">
                <a:latin typeface="Cumberland AMT" panose="02070309020205020404" pitchFamily="49" charset="0"/>
                <a:cs typeface="Cumberland AMT" panose="02070309020205020404" pitchFamily="49" charset="0"/>
              </a:rPr>
              <a:t>Como abrir portas para a participação feminina na tecnologia</a:t>
            </a:r>
          </a:p>
        </p:txBody>
      </p:sp>
      <p:sp>
        <p:nvSpPr>
          <p:cNvPr id="4" name="Botão de Ação: Ir para o Fim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C6DD17-E568-4A89-18AC-E4EE13C41682}"/>
              </a:ext>
            </a:extLst>
          </p:cNvPr>
          <p:cNvSpPr/>
          <p:nvPr/>
        </p:nvSpPr>
        <p:spPr>
          <a:xfrm>
            <a:off x="5943600" y="11424318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Ir para o Início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1A42ACE-EC86-D2BB-489E-0FF419CBA6F5}"/>
              </a:ext>
            </a:extLst>
          </p:cNvPr>
          <p:cNvSpPr/>
          <p:nvPr/>
        </p:nvSpPr>
        <p:spPr>
          <a:xfrm>
            <a:off x="508001" y="11424318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72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BAB97E-38DB-F4EA-6C0A-DCA71B5AD8E4}"/>
              </a:ext>
            </a:extLst>
          </p:cNvPr>
          <p:cNvSpPr/>
          <p:nvPr/>
        </p:nvSpPr>
        <p:spPr>
          <a:xfrm>
            <a:off x="9939" y="-508000"/>
            <a:ext cx="6848061" cy="1270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9E72D7-31D8-FB99-8A1C-6D6F7F52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69" y="4825468"/>
            <a:ext cx="5345631" cy="1226674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Desconstruindo Estereótipos de Gênero na Tecnologia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C94720-B618-B3BC-0DDD-CEFDA571D6D3}"/>
              </a:ext>
            </a:extLst>
          </p:cNvPr>
          <p:cNvSpPr txBox="1"/>
          <p:nvPr/>
        </p:nvSpPr>
        <p:spPr>
          <a:xfrm>
            <a:off x="1461935" y="2904810"/>
            <a:ext cx="377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Capítulo</a:t>
            </a:r>
            <a:r>
              <a:rPr lang="pt-BR" sz="4000" dirty="0">
                <a:ln w="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4</a:t>
            </a:r>
            <a:endParaRPr lang="pt-BR" sz="4000" b="1" dirty="0">
              <a:ln w="0"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46CA9BA-EE47-77E7-6773-EA3AA1A8AA45}"/>
              </a:ext>
            </a:extLst>
          </p:cNvPr>
          <p:cNvSpPr txBox="1">
            <a:spLocks/>
          </p:cNvSpPr>
          <p:nvPr/>
        </p:nvSpPr>
        <p:spPr>
          <a:xfrm>
            <a:off x="745435" y="4136003"/>
            <a:ext cx="6102626" cy="120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Botão de Ação: Ir para o Fim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D99ECC-5612-2EF7-A2DC-FE849EB502A5}"/>
              </a:ext>
            </a:extLst>
          </p:cNvPr>
          <p:cNvSpPr/>
          <p:nvPr/>
        </p:nvSpPr>
        <p:spPr>
          <a:xfrm>
            <a:off x="5943600" y="10140950"/>
            <a:ext cx="406400" cy="309220"/>
          </a:xfrm>
          <a:prstGeom prst="actionButtonE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otão de Ação: Ir para o Início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16EDCC-2AF6-1610-AE30-4276894AFEC8}"/>
              </a:ext>
            </a:extLst>
          </p:cNvPr>
          <p:cNvSpPr/>
          <p:nvPr/>
        </p:nvSpPr>
        <p:spPr>
          <a:xfrm>
            <a:off x="508001" y="10140950"/>
            <a:ext cx="406400" cy="309220"/>
          </a:xfrm>
          <a:prstGeom prst="actionButtonBeginning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 descr="Desconstruindo Estereótipos: A Complexidade da Identidade de Gênero">
            <a:extLst>
              <a:ext uri="{FF2B5EF4-FFF2-40B4-BE49-F238E27FC236}">
                <a16:creationId xmlns:a16="http://schemas.microsoft.com/office/drawing/2014/main" id="{5050E85C-A398-9628-3B3F-B57759E75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09"/>
          <a:stretch/>
        </p:blipFill>
        <p:spPr bwMode="auto">
          <a:xfrm>
            <a:off x="1308550" y="6741607"/>
            <a:ext cx="4330867" cy="25455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883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870</TotalTime>
  <Words>877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CSongGB18030C-Light</vt:lpstr>
      <vt:lpstr>Arial</vt:lpstr>
      <vt:lpstr>Century Gothic</vt:lpstr>
      <vt:lpstr>Cumberland AMT</vt:lpstr>
      <vt:lpstr>Garamond</vt:lpstr>
      <vt:lpstr>Savon</vt:lpstr>
      <vt:lpstr>EQUIDADE DE GÊNERO QUANDO O ASSUNTO É TECNOLOGIA</vt:lpstr>
      <vt:lpstr>Por que a Equidade de Gênero é Importante na Tecnologia?</vt:lpstr>
      <vt:lpstr>A Falta de Diversidade nas Empresas de Tecnologia</vt:lpstr>
      <vt:lpstr>Onde Estão as Mulheres na Tecnologia?</vt:lpstr>
      <vt:lpstr>Impactos da Equidade de Gênero na Inovação</vt:lpstr>
      <vt:lpstr>Diversidade Gera Soluções Mais Criativas</vt:lpstr>
      <vt:lpstr>Oportunidades para Mulheres no Setor de TI</vt:lpstr>
      <vt:lpstr>Diversidade Gera Mais Mulheres no Código</vt:lpstr>
      <vt:lpstr>Desconstruindo Estereótipos de Gênero na Tecnologia</vt:lpstr>
      <vt:lpstr>Quebrando Barreiras na Tecnologia</vt:lpstr>
      <vt:lpstr>Como as Empresas Podem Promover a Equidade de Gênero?</vt:lpstr>
      <vt:lpstr>Criando Ambientes de Trabalho Inclusivos</vt:lpstr>
      <vt:lpstr>O Papel dos Homens na Promoção da Equidade de Gênero</vt:lpstr>
      <vt:lpstr>Homens como Aliados na Luta pela Equidade</vt:lpstr>
      <vt:lpstr>O Futuro da Equidade de Gênero em TI</vt:lpstr>
      <vt:lpstr>O Futuro é Inclusivo</vt:lpstr>
      <vt:lpstr>Apêndice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Morgana Katrine Rodrigues Macedo Araujo</dc:creator>
  <cp:lastModifiedBy>Morgana Katrine Rodrigues Macedo Araujo</cp:lastModifiedBy>
  <cp:revision>2</cp:revision>
  <dcterms:created xsi:type="dcterms:W3CDTF">2024-11-29T00:54:24Z</dcterms:created>
  <dcterms:modified xsi:type="dcterms:W3CDTF">2025-01-13T20:57:04Z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33b259-87ee-4762-9a8c-7b0d155dd87f_Enabled">
    <vt:lpwstr>true</vt:lpwstr>
  </property>
  <property fmtid="{D5CDD505-2E9C-101B-9397-08002B2CF9AE}" pid="3" name="MSIP_Label_9333b259-87ee-4762-9a8c-7b0d155dd87f_SetDate">
    <vt:lpwstr>2024-11-29T00:55:08Z</vt:lpwstr>
  </property>
  <property fmtid="{D5CDD505-2E9C-101B-9397-08002B2CF9AE}" pid="4" name="MSIP_Label_9333b259-87ee-4762-9a8c-7b0d155dd87f_Method">
    <vt:lpwstr>Privileged</vt:lpwstr>
  </property>
  <property fmtid="{D5CDD505-2E9C-101B-9397-08002B2CF9AE}" pid="5" name="MSIP_Label_9333b259-87ee-4762-9a8c-7b0d155dd87f_Name">
    <vt:lpwstr>_PESSOAL</vt:lpwstr>
  </property>
  <property fmtid="{D5CDD505-2E9C-101B-9397-08002B2CF9AE}" pid="6" name="MSIP_Label_9333b259-87ee-4762-9a8c-7b0d155dd87f_SiteId">
    <vt:lpwstr>ab9bba98-684a-43fb-add8-9c2bebede229</vt:lpwstr>
  </property>
  <property fmtid="{D5CDD505-2E9C-101B-9397-08002B2CF9AE}" pid="7" name="MSIP_Label_9333b259-87ee-4762-9a8c-7b0d155dd87f_ActionId">
    <vt:lpwstr>e0d36364-bd97-43b8-b335-2a19968c9745</vt:lpwstr>
  </property>
  <property fmtid="{D5CDD505-2E9C-101B-9397-08002B2CF9AE}" pid="8" name="MSIP_Label_9333b259-87ee-4762-9a8c-7b0d155dd87f_ContentBits">
    <vt:lpwstr>1</vt:lpwstr>
  </property>
</Properties>
</file>