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4" r:id="rId3"/>
    <p:sldMasterId id="2147483687" r:id="rId4"/>
    <p:sldMasterId id="2147483700" r:id="rId5"/>
    <p:sldMasterId id="2147483713" r:id="rId6"/>
  </p:sldMasterIdLst>
  <p:notesMasterIdLst>
    <p:notesMasterId r:id="rId27"/>
  </p:notesMasterIdLst>
  <p:handoutMasterIdLst>
    <p:handoutMasterId r:id="rId28"/>
  </p:handoutMasterIdLst>
  <p:sldIdLst>
    <p:sldId id="256" r:id="rId7"/>
    <p:sldId id="257" r:id="rId8"/>
    <p:sldId id="287" r:id="rId9"/>
    <p:sldId id="267" r:id="rId10"/>
    <p:sldId id="269" r:id="rId11"/>
    <p:sldId id="271" r:id="rId12"/>
    <p:sldId id="276" r:id="rId13"/>
    <p:sldId id="270" r:id="rId14"/>
    <p:sldId id="278" r:id="rId15"/>
    <p:sldId id="272" r:id="rId16"/>
    <p:sldId id="274" r:id="rId17"/>
    <p:sldId id="280" r:id="rId18"/>
    <p:sldId id="279" r:id="rId19"/>
    <p:sldId id="281" r:id="rId20"/>
    <p:sldId id="282" r:id="rId21"/>
    <p:sldId id="283" r:id="rId22"/>
    <p:sldId id="284" r:id="rId23"/>
    <p:sldId id="286" r:id="rId24"/>
    <p:sldId id="285" r:id="rId25"/>
    <p:sldId id="275"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me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6982FF"/>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4"/>
    <p:restoredTop sz="50000" autoAdjust="0"/>
  </p:normalViewPr>
  <p:slideViewPr>
    <p:cSldViewPr snapToGrid="0" snapToObjects="1">
      <p:cViewPr varScale="1">
        <p:scale>
          <a:sx n="120" d="100"/>
          <a:sy n="120" d="100"/>
        </p:scale>
        <p:origin x="129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E58150-5E9C-6A47-AA0D-CB96F720AB74}"/>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7BB014-B645-904E-9FCF-84F1119BEF5D}"/>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D5AAA52-29ED-B943-ABCF-6FF427B9E588}" type="datetimeFigureOut">
              <a:rPr lang="en-US" smtClean="0"/>
              <a:t>3/3/20</a:t>
            </a:fld>
            <a:endParaRPr lang="en-US"/>
          </a:p>
        </p:txBody>
      </p:sp>
      <p:sp>
        <p:nvSpPr>
          <p:cNvPr id="4" name="Footer Placeholder 3">
            <a:extLst>
              <a:ext uri="{FF2B5EF4-FFF2-40B4-BE49-F238E27FC236}">
                <a16:creationId xmlns:a16="http://schemas.microsoft.com/office/drawing/2014/main" id="{B96A6CE4-2C04-9640-A104-F911050708B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10C566F-9BE0-5A47-A695-2E90482DC4C9}"/>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781BFA5-75D7-814A-A926-5E2E6D0761B2}" type="slidenum">
              <a:rPr lang="en-US" smtClean="0"/>
              <a:t>‹#›</a:t>
            </a:fld>
            <a:endParaRPr lang="en-US"/>
          </a:p>
        </p:txBody>
      </p:sp>
    </p:spTree>
    <p:extLst>
      <p:ext uri="{BB962C8B-B14F-4D97-AF65-F5344CB8AC3E}">
        <p14:creationId xmlns:p14="http://schemas.microsoft.com/office/powerpoint/2010/main" val="4380613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BD9A8B0-30F6-714D-8FB3-EC404FCDCFC2}" type="datetimeFigureOut">
              <a:rPr lang="en-US" smtClean="0"/>
              <a:t>3/3/20</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2B60367-6358-8D48-9A24-E82F35654B14}" type="slidenum">
              <a:rPr lang="en-US" smtClean="0"/>
              <a:t>‹#›</a:t>
            </a:fld>
            <a:endParaRPr lang="en-US"/>
          </a:p>
        </p:txBody>
      </p:sp>
    </p:spTree>
    <p:extLst>
      <p:ext uri="{BB962C8B-B14F-4D97-AF65-F5344CB8AC3E}">
        <p14:creationId xmlns:p14="http://schemas.microsoft.com/office/powerpoint/2010/main" val="4041248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a:t>
            </a:fld>
            <a:endParaRPr lang="en-US"/>
          </a:p>
        </p:txBody>
      </p:sp>
    </p:spTree>
    <p:extLst>
      <p:ext uri="{BB962C8B-B14F-4D97-AF65-F5344CB8AC3E}">
        <p14:creationId xmlns:p14="http://schemas.microsoft.com/office/powerpoint/2010/main" val="197300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10</a:t>
            </a:fld>
            <a:endParaRPr lang="en-US"/>
          </a:p>
        </p:txBody>
      </p:sp>
    </p:spTree>
    <p:extLst>
      <p:ext uri="{BB962C8B-B14F-4D97-AF65-F5344CB8AC3E}">
        <p14:creationId xmlns:p14="http://schemas.microsoft.com/office/powerpoint/2010/main" val="186818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11</a:t>
            </a:fld>
            <a:endParaRPr lang="en-US"/>
          </a:p>
        </p:txBody>
      </p:sp>
    </p:spTree>
    <p:extLst>
      <p:ext uri="{BB962C8B-B14F-4D97-AF65-F5344CB8AC3E}">
        <p14:creationId xmlns:p14="http://schemas.microsoft.com/office/powerpoint/2010/main" val="27356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12</a:t>
            </a:fld>
            <a:endParaRPr lang="en-US"/>
          </a:p>
        </p:txBody>
      </p:sp>
    </p:spTree>
    <p:extLst>
      <p:ext uri="{BB962C8B-B14F-4D97-AF65-F5344CB8AC3E}">
        <p14:creationId xmlns:p14="http://schemas.microsoft.com/office/powerpoint/2010/main" val="17550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13</a:t>
            </a:fld>
            <a:endParaRPr lang="en-US"/>
          </a:p>
        </p:txBody>
      </p:sp>
    </p:spTree>
    <p:extLst>
      <p:ext uri="{BB962C8B-B14F-4D97-AF65-F5344CB8AC3E}">
        <p14:creationId xmlns:p14="http://schemas.microsoft.com/office/powerpoint/2010/main" val="369564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14</a:t>
            </a:fld>
            <a:endParaRPr lang="en-US"/>
          </a:p>
        </p:txBody>
      </p:sp>
    </p:spTree>
    <p:extLst>
      <p:ext uri="{BB962C8B-B14F-4D97-AF65-F5344CB8AC3E}">
        <p14:creationId xmlns:p14="http://schemas.microsoft.com/office/powerpoint/2010/main" val="2377889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15</a:t>
            </a:fld>
            <a:endParaRPr lang="en-US"/>
          </a:p>
        </p:txBody>
      </p:sp>
    </p:spTree>
    <p:extLst>
      <p:ext uri="{BB962C8B-B14F-4D97-AF65-F5344CB8AC3E}">
        <p14:creationId xmlns:p14="http://schemas.microsoft.com/office/powerpoint/2010/main" val="956481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16</a:t>
            </a:fld>
            <a:endParaRPr lang="en-US"/>
          </a:p>
        </p:txBody>
      </p:sp>
    </p:spTree>
    <p:extLst>
      <p:ext uri="{BB962C8B-B14F-4D97-AF65-F5344CB8AC3E}">
        <p14:creationId xmlns:p14="http://schemas.microsoft.com/office/powerpoint/2010/main" val="4111143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17</a:t>
            </a:fld>
            <a:endParaRPr lang="en-US"/>
          </a:p>
        </p:txBody>
      </p:sp>
    </p:spTree>
    <p:extLst>
      <p:ext uri="{BB962C8B-B14F-4D97-AF65-F5344CB8AC3E}">
        <p14:creationId xmlns:p14="http://schemas.microsoft.com/office/powerpoint/2010/main" val="565824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18</a:t>
            </a:fld>
            <a:endParaRPr lang="en-US"/>
          </a:p>
        </p:txBody>
      </p:sp>
    </p:spTree>
    <p:extLst>
      <p:ext uri="{BB962C8B-B14F-4D97-AF65-F5344CB8AC3E}">
        <p14:creationId xmlns:p14="http://schemas.microsoft.com/office/powerpoint/2010/main" val="2956118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19</a:t>
            </a:fld>
            <a:endParaRPr lang="en-US"/>
          </a:p>
        </p:txBody>
      </p:sp>
    </p:spTree>
    <p:extLst>
      <p:ext uri="{BB962C8B-B14F-4D97-AF65-F5344CB8AC3E}">
        <p14:creationId xmlns:p14="http://schemas.microsoft.com/office/powerpoint/2010/main" val="341265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2</a:t>
            </a:fld>
            <a:endParaRPr lang="en-US"/>
          </a:p>
        </p:txBody>
      </p:sp>
    </p:spTree>
    <p:extLst>
      <p:ext uri="{BB962C8B-B14F-4D97-AF65-F5344CB8AC3E}">
        <p14:creationId xmlns:p14="http://schemas.microsoft.com/office/powerpoint/2010/main" val="3483381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20</a:t>
            </a:fld>
            <a:endParaRPr lang="en-US"/>
          </a:p>
        </p:txBody>
      </p:sp>
    </p:spTree>
    <p:extLst>
      <p:ext uri="{BB962C8B-B14F-4D97-AF65-F5344CB8AC3E}">
        <p14:creationId xmlns:p14="http://schemas.microsoft.com/office/powerpoint/2010/main" val="285921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3</a:t>
            </a:fld>
            <a:endParaRPr lang="en-US"/>
          </a:p>
        </p:txBody>
      </p:sp>
    </p:spTree>
    <p:extLst>
      <p:ext uri="{BB962C8B-B14F-4D97-AF65-F5344CB8AC3E}">
        <p14:creationId xmlns:p14="http://schemas.microsoft.com/office/powerpoint/2010/main" val="198115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4</a:t>
            </a:fld>
            <a:endParaRPr lang="en-US"/>
          </a:p>
        </p:txBody>
      </p:sp>
    </p:spTree>
    <p:extLst>
      <p:ext uri="{BB962C8B-B14F-4D97-AF65-F5344CB8AC3E}">
        <p14:creationId xmlns:p14="http://schemas.microsoft.com/office/powerpoint/2010/main" val="269412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5</a:t>
            </a:fld>
            <a:endParaRPr lang="en-US"/>
          </a:p>
        </p:txBody>
      </p:sp>
    </p:spTree>
    <p:extLst>
      <p:ext uri="{BB962C8B-B14F-4D97-AF65-F5344CB8AC3E}">
        <p14:creationId xmlns:p14="http://schemas.microsoft.com/office/powerpoint/2010/main" val="146844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6</a:t>
            </a:fld>
            <a:endParaRPr lang="en-US"/>
          </a:p>
        </p:txBody>
      </p:sp>
    </p:spTree>
    <p:extLst>
      <p:ext uri="{BB962C8B-B14F-4D97-AF65-F5344CB8AC3E}">
        <p14:creationId xmlns:p14="http://schemas.microsoft.com/office/powerpoint/2010/main" val="315006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7</a:t>
            </a:fld>
            <a:endParaRPr lang="en-US"/>
          </a:p>
        </p:txBody>
      </p:sp>
    </p:spTree>
    <p:extLst>
      <p:ext uri="{BB962C8B-B14F-4D97-AF65-F5344CB8AC3E}">
        <p14:creationId xmlns:p14="http://schemas.microsoft.com/office/powerpoint/2010/main" val="3706373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8</a:t>
            </a:fld>
            <a:endParaRPr lang="en-US"/>
          </a:p>
        </p:txBody>
      </p:sp>
    </p:spTree>
    <p:extLst>
      <p:ext uri="{BB962C8B-B14F-4D97-AF65-F5344CB8AC3E}">
        <p14:creationId xmlns:p14="http://schemas.microsoft.com/office/powerpoint/2010/main" val="63089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60367-6358-8D48-9A24-E82F35654B14}" type="slidenum">
              <a:rPr lang="en-US" smtClean="0"/>
              <a:t>9</a:t>
            </a:fld>
            <a:endParaRPr lang="en-US"/>
          </a:p>
        </p:txBody>
      </p:sp>
    </p:spTree>
    <p:extLst>
      <p:ext uri="{BB962C8B-B14F-4D97-AF65-F5344CB8AC3E}">
        <p14:creationId xmlns:p14="http://schemas.microsoft.com/office/powerpoint/2010/main" val="3689257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45E5C6-2B6D-B647-AD22-6AB01F016B0D}"/>
              </a:ext>
            </a:extLst>
          </p:cNvPr>
          <p:cNvPicPr/>
          <p:nvPr userDrawn="1"/>
        </p:nvPicPr>
        <p:blipFill>
          <a:blip r:embed="rId2"/>
          <a:stretch>
            <a:fillRect/>
          </a:stretch>
        </p:blipFill>
        <p:spPr>
          <a:xfrm>
            <a:off x="6647825" y="20710"/>
            <a:ext cx="2324645" cy="704936"/>
          </a:xfrm>
          <a:prstGeom prst="rect">
            <a:avLst/>
          </a:prstGeom>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28"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32"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33"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566360" y="1604160"/>
            <a:ext cx="6011280" cy="4796280"/>
          </a:xfrm>
          <a:prstGeom prst="rect">
            <a:avLst/>
          </a:prstGeom>
          <a:ln>
            <a:noFill/>
          </a:ln>
        </p:spPr>
      </p:pic>
      <p:pic>
        <p:nvPicPr>
          <p:cNvPr id="38" name="Picture 37"/>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457200" y="1604520"/>
            <a:ext cx="8229600" cy="4796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55"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60"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64"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67"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71"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72"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76" name="Picture 75"/>
          <p:cNvPicPr/>
          <p:nvPr/>
        </p:nvPicPr>
        <p:blipFill>
          <a:blip r:embed="rId2"/>
          <a:stretch>
            <a:fillRect/>
          </a:stretch>
        </p:blipFill>
        <p:spPr>
          <a:xfrm>
            <a:off x="1566360" y="1604160"/>
            <a:ext cx="6011280" cy="4796280"/>
          </a:xfrm>
          <a:prstGeom prst="rect">
            <a:avLst/>
          </a:prstGeom>
          <a:ln>
            <a:noFill/>
          </a:ln>
        </p:spPr>
      </p:pic>
      <p:pic>
        <p:nvPicPr>
          <p:cNvPr id="77" name="Picture 76"/>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84" name="PlaceHolder 2"/>
          <p:cNvSpPr>
            <a:spLocks noGrp="1"/>
          </p:cNvSpPr>
          <p:nvPr>
            <p:ph type="subTitle"/>
          </p:nvPr>
        </p:nvSpPr>
        <p:spPr>
          <a:xfrm>
            <a:off x="457200" y="1604520"/>
            <a:ext cx="8229600" cy="4796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89"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93"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94"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95"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97"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98"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99"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01"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02"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03"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05"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106"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08"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09"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10"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111"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114"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115" name="Picture 114"/>
          <p:cNvPicPr/>
          <p:nvPr/>
        </p:nvPicPr>
        <p:blipFill>
          <a:blip r:embed="rId2"/>
          <a:stretch>
            <a:fillRect/>
          </a:stretch>
        </p:blipFill>
        <p:spPr>
          <a:xfrm>
            <a:off x="1566360" y="1604160"/>
            <a:ext cx="6011280" cy="4796280"/>
          </a:xfrm>
          <a:prstGeom prst="rect">
            <a:avLst/>
          </a:prstGeom>
          <a:ln>
            <a:noFill/>
          </a:ln>
        </p:spPr>
      </p:pic>
      <p:pic>
        <p:nvPicPr>
          <p:cNvPr id="116" name="Picture 115"/>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23" name="PlaceHolder 2"/>
          <p:cNvSpPr>
            <a:spLocks noGrp="1"/>
          </p:cNvSpPr>
          <p:nvPr>
            <p:ph type="subTitle"/>
          </p:nvPr>
        </p:nvSpPr>
        <p:spPr>
          <a:xfrm>
            <a:off x="457200" y="1604520"/>
            <a:ext cx="8229600" cy="4796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25"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27"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128"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33"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134"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36"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137"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38"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41"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42"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44"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145"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47"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48"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49"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150"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52"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153"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154" name="Picture 153"/>
          <p:cNvPicPr/>
          <p:nvPr/>
        </p:nvPicPr>
        <p:blipFill>
          <a:blip r:embed="rId2"/>
          <a:stretch>
            <a:fillRect/>
          </a:stretch>
        </p:blipFill>
        <p:spPr>
          <a:xfrm>
            <a:off x="1566360" y="1604160"/>
            <a:ext cx="6011280" cy="4796280"/>
          </a:xfrm>
          <a:prstGeom prst="rect">
            <a:avLst/>
          </a:prstGeom>
          <a:ln>
            <a:noFill/>
          </a:ln>
        </p:spPr>
      </p:pic>
      <p:pic>
        <p:nvPicPr>
          <p:cNvPr id="155" name="Picture 154"/>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62" name="PlaceHolder 2"/>
          <p:cNvSpPr>
            <a:spLocks noGrp="1"/>
          </p:cNvSpPr>
          <p:nvPr>
            <p:ph type="subTitle"/>
          </p:nvPr>
        </p:nvSpPr>
        <p:spPr>
          <a:xfrm>
            <a:off x="457200" y="1604520"/>
            <a:ext cx="8229600" cy="4796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64"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66"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167"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71"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72"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173"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75"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176"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77"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79"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80"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81"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83"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184"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86"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87"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188"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189"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91"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192"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193" name="Picture 192"/>
          <p:cNvPicPr/>
          <p:nvPr/>
        </p:nvPicPr>
        <p:blipFill>
          <a:blip r:embed="rId2"/>
          <a:stretch>
            <a:fillRect/>
          </a:stretch>
        </p:blipFill>
        <p:spPr>
          <a:xfrm>
            <a:off x="1566360" y="1604160"/>
            <a:ext cx="6011280" cy="4796280"/>
          </a:xfrm>
          <a:prstGeom prst="rect">
            <a:avLst/>
          </a:prstGeom>
          <a:ln>
            <a:noFill/>
          </a:ln>
        </p:spPr>
      </p:pic>
      <p:pic>
        <p:nvPicPr>
          <p:cNvPr id="194" name="Picture 193"/>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01" name="PlaceHolder 2"/>
          <p:cNvSpPr>
            <a:spLocks noGrp="1"/>
          </p:cNvSpPr>
          <p:nvPr>
            <p:ph type="subTitle"/>
          </p:nvPr>
        </p:nvSpPr>
        <p:spPr>
          <a:xfrm>
            <a:off x="457200" y="1604520"/>
            <a:ext cx="8229600" cy="479664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03" name="PlaceHolder 2"/>
          <p:cNvSpPr>
            <a:spLocks noGrp="1"/>
          </p:cNvSpPr>
          <p:nvPr>
            <p:ph type="body"/>
          </p:nvPr>
        </p:nvSpPr>
        <p:spPr>
          <a:xfrm>
            <a:off x="457200" y="1604520"/>
            <a:ext cx="8229600" cy="4796280"/>
          </a:xfrm>
          <a:prstGeom prst="rect">
            <a:avLst/>
          </a:prstGeom>
        </p:spPr>
        <p:txBody>
          <a:bodyPr lIns="0" tIns="0" rIns="0" bIns="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05"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206" name="PlaceHolder 3"/>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457200" y="27432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10"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211"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212"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14"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215"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216"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18"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219"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220"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16" name="PlaceHolder 3"/>
          <p:cNvSpPr>
            <a:spLocks noGrp="1"/>
          </p:cNvSpPr>
          <p:nvPr>
            <p:ph type="body"/>
          </p:nvPr>
        </p:nvSpPr>
        <p:spPr>
          <a:xfrm>
            <a:off x="457200" y="4110120"/>
            <a:ext cx="4015800" cy="228780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4796280"/>
          </a:xfrm>
          <a:prstGeom prst="rect">
            <a:avLst/>
          </a:prstGeom>
        </p:spPr>
        <p:txBody>
          <a:bodyPr lIns="0" tIns="0" rIns="0" bIns="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22" name="PlaceHolder 2"/>
          <p:cNvSpPr>
            <a:spLocks noGrp="1"/>
          </p:cNvSpPr>
          <p:nvPr>
            <p:ph type="body"/>
          </p:nvPr>
        </p:nvSpPr>
        <p:spPr>
          <a:xfrm>
            <a:off x="457200" y="1604520"/>
            <a:ext cx="8229600" cy="2287800"/>
          </a:xfrm>
          <a:prstGeom prst="rect">
            <a:avLst/>
          </a:prstGeom>
        </p:spPr>
        <p:txBody>
          <a:bodyPr lIns="0" tIns="0" rIns="0" bIns="0"/>
          <a:lstStyle/>
          <a:p>
            <a:endParaRPr/>
          </a:p>
        </p:txBody>
      </p:sp>
      <p:sp>
        <p:nvSpPr>
          <p:cNvPr id="223" name="PlaceHolder 3"/>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25"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226"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227" name="PlaceHolder 4"/>
          <p:cNvSpPr>
            <a:spLocks noGrp="1"/>
          </p:cNvSpPr>
          <p:nvPr>
            <p:ph type="body"/>
          </p:nvPr>
        </p:nvSpPr>
        <p:spPr>
          <a:xfrm>
            <a:off x="4674240" y="4110120"/>
            <a:ext cx="4015800" cy="2287800"/>
          </a:xfrm>
          <a:prstGeom prst="rect">
            <a:avLst/>
          </a:prstGeom>
        </p:spPr>
        <p:txBody>
          <a:bodyPr lIns="0" tIns="0" rIns="0" bIns="0"/>
          <a:lstStyle/>
          <a:p>
            <a:endParaRPr/>
          </a:p>
        </p:txBody>
      </p:sp>
      <p:sp>
        <p:nvSpPr>
          <p:cNvPr id="228" name="PlaceHolder 5"/>
          <p:cNvSpPr>
            <a:spLocks noGrp="1"/>
          </p:cNvSpPr>
          <p:nvPr>
            <p:ph type="body"/>
          </p:nvPr>
        </p:nvSpPr>
        <p:spPr>
          <a:xfrm>
            <a:off x="457200" y="4110120"/>
            <a:ext cx="4015800" cy="2287800"/>
          </a:xfrm>
          <a:prstGeom prst="rect">
            <a:avLst/>
          </a:prstGeom>
        </p:spPr>
        <p:txBody>
          <a:bodyPr lIns="0" tIns="0" rIns="0" bIns="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30" name="PlaceHolder 2"/>
          <p:cNvSpPr>
            <a:spLocks noGrp="1"/>
          </p:cNvSpPr>
          <p:nvPr>
            <p:ph type="body"/>
          </p:nvPr>
        </p:nvSpPr>
        <p:spPr>
          <a:xfrm>
            <a:off x="457200" y="1604520"/>
            <a:ext cx="8229600" cy="4796280"/>
          </a:xfrm>
          <a:prstGeom prst="rect">
            <a:avLst/>
          </a:prstGeom>
        </p:spPr>
        <p:txBody>
          <a:bodyPr lIns="0" tIns="0" rIns="0" bIns="0"/>
          <a:lstStyle/>
          <a:p>
            <a:endParaRPr/>
          </a:p>
        </p:txBody>
      </p:sp>
      <p:sp>
        <p:nvSpPr>
          <p:cNvPr id="231" name="PlaceHolder 3"/>
          <p:cNvSpPr>
            <a:spLocks noGrp="1"/>
          </p:cNvSpPr>
          <p:nvPr>
            <p:ph type="body"/>
          </p:nvPr>
        </p:nvSpPr>
        <p:spPr>
          <a:xfrm>
            <a:off x="457200" y="1604520"/>
            <a:ext cx="8229600" cy="4796280"/>
          </a:xfrm>
          <a:prstGeom prst="rect">
            <a:avLst/>
          </a:prstGeom>
        </p:spPr>
        <p:txBody>
          <a:bodyPr lIns="0" tIns="0" rIns="0" bIns="0"/>
          <a:lstStyle/>
          <a:p>
            <a:endParaRPr/>
          </a:p>
        </p:txBody>
      </p:sp>
      <p:pic>
        <p:nvPicPr>
          <p:cNvPr id="232" name="Picture 231"/>
          <p:cNvPicPr/>
          <p:nvPr/>
        </p:nvPicPr>
        <p:blipFill>
          <a:blip r:embed="rId2"/>
          <a:stretch>
            <a:fillRect/>
          </a:stretch>
        </p:blipFill>
        <p:spPr>
          <a:xfrm>
            <a:off x="1566360" y="1604160"/>
            <a:ext cx="6011280" cy="4796280"/>
          </a:xfrm>
          <a:prstGeom prst="rect">
            <a:avLst/>
          </a:prstGeom>
          <a:ln>
            <a:noFill/>
          </a:ln>
        </p:spPr>
      </p:pic>
      <p:pic>
        <p:nvPicPr>
          <p:cNvPr id="233" name="Picture 232"/>
          <p:cNvPicPr/>
          <p:nvPr/>
        </p:nvPicPr>
        <p:blipFill>
          <a:blip r:embed="rId2"/>
          <a:stretch>
            <a:fillRect/>
          </a:stretch>
        </p:blipFill>
        <p:spPr>
          <a:xfrm>
            <a:off x="1566360" y="1604160"/>
            <a:ext cx="6011280" cy="479628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457200" y="1604520"/>
            <a:ext cx="4015800" cy="479628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21" name="PlaceHolder 4"/>
          <p:cNvSpPr>
            <a:spLocks noGrp="1"/>
          </p:cNvSpPr>
          <p:nvPr>
            <p:ph type="body"/>
          </p:nvPr>
        </p:nvSpPr>
        <p:spPr>
          <a:xfrm>
            <a:off x="4674240" y="4110120"/>
            <a:ext cx="4015800" cy="22878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240" cy="1145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57200" y="1604520"/>
            <a:ext cx="4015800" cy="228780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2287800"/>
          </a:xfrm>
          <a:prstGeom prst="rect">
            <a:avLst/>
          </a:prstGeom>
        </p:spPr>
        <p:txBody>
          <a:bodyPr lIns="0" tIns="0" rIns="0" bIns="0"/>
          <a:lstStyle/>
          <a:p>
            <a:endParaRPr/>
          </a:p>
        </p:txBody>
      </p:sp>
      <p:sp>
        <p:nvSpPr>
          <p:cNvPr id="25" name="PlaceHolder 4"/>
          <p:cNvSpPr>
            <a:spLocks noGrp="1"/>
          </p:cNvSpPr>
          <p:nvPr>
            <p:ph type="body"/>
          </p:nvPr>
        </p:nvSpPr>
        <p:spPr>
          <a:xfrm>
            <a:off x="457200" y="4110120"/>
            <a:ext cx="8229600" cy="22878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Shape 3"/>
          <p:cNvSpPr txBox="1"/>
          <p:nvPr/>
        </p:nvSpPr>
        <p:spPr>
          <a:xfrm>
            <a:off x="0" y="6318000"/>
            <a:ext cx="9160920" cy="540000"/>
          </a:xfrm>
          <a:prstGeom prst="rect">
            <a:avLst/>
          </a:prstGeom>
          <a:solidFill>
            <a:schemeClr val="accent1">
              <a:lumMod val="75000"/>
            </a:schemeClr>
          </a:solidFill>
        </p:spPr>
        <p:txBody>
          <a:bodyPr lIns="90000" tIns="45000" rIns="90000" bIns="45000"/>
          <a:lstStyle/>
          <a:p>
            <a:r>
              <a:rPr lang="en-GB" sz="1600" dirty="0">
                <a:solidFill>
                  <a:schemeClr val="bg1"/>
                </a:solidFill>
                <a:latin typeface="+mn-lt"/>
              </a:rPr>
              <a:t>Yang et al.</a:t>
            </a:r>
            <a:endParaRPr sz="1600" dirty="0">
              <a:solidFill>
                <a:schemeClr val="bg1"/>
              </a:solidFill>
              <a:latin typeface="+mn-lt"/>
            </a:endParaRPr>
          </a:p>
          <a:p>
            <a:r>
              <a:rPr lang="en-GB" sz="1600" dirty="0">
                <a:solidFill>
                  <a:schemeClr val="bg1"/>
                </a:solidFill>
                <a:latin typeface="+mn-lt"/>
              </a:rPr>
              <a:t>Imperial College London</a:t>
            </a:r>
            <a:endParaRPr sz="1600" dirty="0">
              <a:solidFill>
                <a:schemeClr val="bg1"/>
              </a:solidFill>
              <a:latin typeface="+mn-lt"/>
            </a:endParaRPr>
          </a:p>
        </p:txBody>
      </p:sp>
      <p:sp>
        <p:nvSpPr>
          <p:cNvPr id="8" name="TextBox 7"/>
          <p:cNvSpPr txBox="1"/>
          <p:nvPr userDrawn="1"/>
        </p:nvSpPr>
        <p:spPr>
          <a:xfrm>
            <a:off x="5600700" y="6418597"/>
            <a:ext cx="1353787" cy="338554"/>
          </a:xfrm>
          <a:prstGeom prst="rect">
            <a:avLst/>
          </a:prstGeom>
          <a:noFill/>
        </p:spPr>
        <p:txBody>
          <a:bodyPr wrap="square" rtlCol="0">
            <a:spAutoFit/>
          </a:bodyPr>
          <a:lstStyle/>
          <a:p>
            <a:fld id="{97D86AD8-8F51-7C49-A9D8-E42CEDF41EF2}" type="datetime1">
              <a:rPr lang="en-GB" sz="1600" baseline="0" smtClean="0">
                <a:solidFill>
                  <a:schemeClr val="bg1"/>
                </a:solidFill>
              </a:rPr>
              <a:t>03/03/2020</a:t>
            </a:fld>
            <a:endParaRPr lang="en-US" sz="1600" baseline="0" dirty="0">
              <a:solidFill>
                <a:schemeClr val="bg1"/>
              </a:solidFill>
            </a:endParaRPr>
          </a:p>
        </p:txBody>
      </p:sp>
      <p:sp>
        <p:nvSpPr>
          <p:cNvPr id="3" name="TextBox 2">
            <a:extLst>
              <a:ext uri="{FF2B5EF4-FFF2-40B4-BE49-F238E27FC236}">
                <a16:creationId xmlns:a16="http://schemas.microsoft.com/office/drawing/2014/main" id="{046A9D49-8A5A-0441-93A2-19744F72F246}"/>
              </a:ext>
            </a:extLst>
          </p:cNvPr>
          <p:cNvSpPr txBox="1"/>
          <p:nvPr userDrawn="1"/>
        </p:nvSpPr>
        <p:spPr>
          <a:xfrm>
            <a:off x="8437420" y="6405616"/>
            <a:ext cx="488372" cy="338554"/>
          </a:xfrm>
          <a:prstGeom prst="rect">
            <a:avLst/>
          </a:prstGeom>
          <a:noFill/>
        </p:spPr>
        <p:txBody>
          <a:bodyPr wrap="square" rtlCol="0">
            <a:spAutoFit/>
          </a:bodyPr>
          <a:lstStyle/>
          <a:p>
            <a:fld id="{3458D43F-F6B4-5944-9B0C-33C24EDFB9DA}" type="slidenum">
              <a:rPr lang="en-US" sz="1600" smtClean="0">
                <a:solidFill>
                  <a:schemeClr val="bg1"/>
                </a:solidFill>
              </a:rPr>
              <a:t>‹#›</a:t>
            </a:fld>
            <a:endParaRPr lang="en-US" sz="1600" dirty="0">
              <a:solidFill>
                <a:schemeClr val="bg1"/>
              </a:solidFill>
            </a:endParaRPr>
          </a:p>
        </p:txBody>
      </p:sp>
      <p:pic>
        <p:nvPicPr>
          <p:cNvPr id="5" name="Picture 4">
            <a:extLst>
              <a:ext uri="{FF2B5EF4-FFF2-40B4-BE49-F238E27FC236}">
                <a16:creationId xmlns:a16="http://schemas.microsoft.com/office/drawing/2014/main" id="{EA45E5C6-2B6D-B647-AD22-6AB01F016B0D}"/>
              </a:ext>
            </a:extLst>
          </p:cNvPr>
          <p:cNvPicPr/>
          <p:nvPr userDrawn="1"/>
        </p:nvPicPr>
        <p:blipFill>
          <a:blip r:embed="rId14"/>
          <a:stretch>
            <a:fillRect/>
          </a:stretch>
        </p:blipFill>
        <p:spPr>
          <a:xfrm>
            <a:off x="6583032" y="20710"/>
            <a:ext cx="2389439" cy="717894"/>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40"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41" name="PlaceHolder 3"/>
          <p:cNvSpPr>
            <a:spLocks noGrp="1"/>
          </p:cNvSpPr>
          <p:nvPr>
            <p:ph type="dt"/>
          </p:nvPr>
        </p:nvSpPr>
        <p:spPr>
          <a:xfrm>
            <a:off x="457200" y="6247440"/>
            <a:ext cx="2130120" cy="472680"/>
          </a:xfrm>
          <a:prstGeom prst="rect">
            <a:avLst/>
          </a:prstGeom>
        </p:spPr>
        <p:txBody>
          <a:bodyPr lIns="0" tIns="0" rIns="0" bIns="0"/>
          <a:lstStyle/>
          <a:p>
            <a:endParaRPr/>
          </a:p>
        </p:txBody>
      </p:sp>
      <p:sp>
        <p:nvSpPr>
          <p:cNvPr id="42" name="PlaceHolder 4"/>
          <p:cNvSpPr>
            <a:spLocks noGrp="1"/>
          </p:cNvSpPr>
          <p:nvPr>
            <p:ph type="ftr"/>
          </p:nvPr>
        </p:nvSpPr>
        <p:spPr>
          <a:xfrm>
            <a:off x="3126960" y="6247440"/>
            <a:ext cx="2898000" cy="472680"/>
          </a:xfrm>
          <a:prstGeom prst="rect">
            <a:avLst/>
          </a:prstGeom>
        </p:spPr>
        <p:txBody>
          <a:bodyPr lIns="0" tIns="0" rIns="0" bIns="0"/>
          <a:lstStyle/>
          <a:p>
            <a:pPr algn="ctr"/>
            <a:endParaRPr/>
          </a:p>
        </p:txBody>
      </p:sp>
      <p:sp>
        <p:nvSpPr>
          <p:cNvPr id="43" name="PlaceHolder 5"/>
          <p:cNvSpPr>
            <a:spLocks noGrp="1"/>
          </p:cNvSpPr>
          <p:nvPr>
            <p:ph type="sldNum"/>
          </p:nvPr>
        </p:nvSpPr>
        <p:spPr>
          <a:xfrm>
            <a:off x="6555960" y="6247440"/>
            <a:ext cx="2130120" cy="472680"/>
          </a:xfrm>
          <a:prstGeom prst="rect">
            <a:avLst/>
          </a:prstGeom>
        </p:spPr>
        <p:txBody>
          <a:bodyPr lIns="0" tIns="0" rIns="0" bIns="0"/>
          <a:lstStyle/>
          <a:p>
            <a:pPr algn="r"/>
            <a:fld id="{7DBF047A-D36C-4908-9CD7-D4C85C1EEE0C}" type="slidenum">
              <a:rPr lang="en-GB"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80" name="PlaceHolder 3"/>
          <p:cNvSpPr>
            <a:spLocks noGrp="1"/>
          </p:cNvSpPr>
          <p:nvPr>
            <p:ph type="dt"/>
          </p:nvPr>
        </p:nvSpPr>
        <p:spPr>
          <a:xfrm>
            <a:off x="457200" y="6247440"/>
            <a:ext cx="2130120" cy="472680"/>
          </a:xfrm>
          <a:prstGeom prst="rect">
            <a:avLst/>
          </a:prstGeom>
        </p:spPr>
        <p:txBody>
          <a:bodyPr lIns="0" tIns="0" rIns="0" bIns="0"/>
          <a:lstStyle/>
          <a:p>
            <a:endParaRPr/>
          </a:p>
        </p:txBody>
      </p:sp>
      <p:sp>
        <p:nvSpPr>
          <p:cNvPr id="81" name="PlaceHolder 4"/>
          <p:cNvSpPr>
            <a:spLocks noGrp="1"/>
          </p:cNvSpPr>
          <p:nvPr>
            <p:ph type="ftr"/>
          </p:nvPr>
        </p:nvSpPr>
        <p:spPr>
          <a:xfrm>
            <a:off x="3126960" y="6247440"/>
            <a:ext cx="2898000" cy="472680"/>
          </a:xfrm>
          <a:prstGeom prst="rect">
            <a:avLst/>
          </a:prstGeom>
        </p:spPr>
        <p:txBody>
          <a:bodyPr lIns="0" tIns="0" rIns="0" bIns="0"/>
          <a:lstStyle/>
          <a:p>
            <a:pPr algn="ctr"/>
            <a:endParaRPr/>
          </a:p>
        </p:txBody>
      </p:sp>
      <p:sp>
        <p:nvSpPr>
          <p:cNvPr id="82" name="PlaceHolder 5"/>
          <p:cNvSpPr>
            <a:spLocks noGrp="1"/>
          </p:cNvSpPr>
          <p:nvPr>
            <p:ph type="sldNum"/>
          </p:nvPr>
        </p:nvSpPr>
        <p:spPr>
          <a:xfrm>
            <a:off x="6555960" y="6247440"/>
            <a:ext cx="2130120" cy="472680"/>
          </a:xfrm>
          <a:prstGeom prst="rect">
            <a:avLst/>
          </a:prstGeom>
        </p:spPr>
        <p:txBody>
          <a:bodyPr lIns="0" tIns="0" rIns="0" bIns="0"/>
          <a:lstStyle/>
          <a:p>
            <a:pPr algn="r"/>
            <a:fld id="{929692DE-A98A-43EA-BB28-0EB4AF137597}" type="slidenum">
              <a:rPr lang="en-GB"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118"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119" name="PlaceHolder 3"/>
          <p:cNvSpPr>
            <a:spLocks noGrp="1"/>
          </p:cNvSpPr>
          <p:nvPr>
            <p:ph type="dt"/>
          </p:nvPr>
        </p:nvSpPr>
        <p:spPr>
          <a:xfrm>
            <a:off x="457200" y="6247440"/>
            <a:ext cx="2130120" cy="472680"/>
          </a:xfrm>
          <a:prstGeom prst="rect">
            <a:avLst/>
          </a:prstGeom>
        </p:spPr>
        <p:txBody>
          <a:bodyPr lIns="0" tIns="0" rIns="0" bIns="0"/>
          <a:lstStyle/>
          <a:p>
            <a:endParaRPr/>
          </a:p>
        </p:txBody>
      </p:sp>
      <p:sp>
        <p:nvSpPr>
          <p:cNvPr id="120" name="PlaceHolder 4"/>
          <p:cNvSpPr>
            <a:spLocks noGrp="1"/>
          </p:cNvSpPr>
          <p:nvPr>
            <p:ph type="ftr"/>
          </p:nvPr>
        </p:nvSpPr>
        <p:spPr>
          <a:xfrm>
            <a:off x="3126960" y="6247440"/>
            <a:ext cx="2898000" cy="472680"/>
          </a:xfrm>
          <a:prstGeom prst="rect">
            <a:avLst/>
          </a:prstGeom>
        </p:spPr>
        <p:txBody>
          <a:bodyPr lIns="0" tIns="0" rIns="0" bIns="0"/>
          <a:lstStyle/>
          <a:p>
            <a:pPr algn="ctr"/>
            <a:endParaRPr/>
          </a:p>
        </p:txBody>
      </p:sp>
      <p:sp>
        <p:nvSpPr>
          <p:cNvPr id="121" name="PlaceHolder 5"/>
          <p:cNvSpPr>
            <a:spLocks noGrp="1"/>
          </p:cNvSpPr>
          <p:nvPr>
            <p:ph type="sldNum"/>
          </p:nvPr>
        </p:nvSpPr>
        <p:spPr>
          <a:xfrm>
            <a:off x="6555960" y="6247440"/>
            <a:ext cx="2130120" cy="472680"/>
          </a:xfrm>
          <a:prstGeom prst="rect">
            <a:avLst/>
          </a:prstGeom>
        </p:spPr>
        <p:txBody>
          <a:bodyPr lIns="0" tIns="0" rIns="0" bIns="0"/>
          <a:lstStyle/>
          <a:p>
            <a:pPr algn="r"/>
            <a:fld id="{2A5521F5-9429-4368-90DD-94A3891BDF4F}" type="slidenum">
              <a:rPr lang="en-GB"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158" name="PlaceHolder 3"/>
          <p:cNvSpPr>
            <a:spLocks noGrp="1"/>
          </p:cNvSpPr>
          <p:nvPr>
            <p:ph type="dt"/>
          </p:nvPr>
        </p:nvSpPr>
        <p:spPr>
          <a:xfrm>
            <a:off x="457200" y="6247440"/>
            <a:ext cx="2130120" cy="472680"/>
          </a:xfrm>
          <a:prstGeom prst="rect">
            <a:avLst/>
          </a:prstGeom>
        </p:spPr>
        <p:txBody>
          <a:bodyPr lIns="0" tIns="0" rIns="0" bIns="0"/>
          <a:lstStyle/>
          <a:p>
            <a:endParaRPr/>
          </a:p>
        </p:txBody>
      </p:sp>
      <p:sp>
        <p:nvSpPr>
          <p:cNvPr id="159" name="PlaceHolder 4"/>
          <p:cNvSpPr>
            <a:spLocks noGrp="1"/>
          </p:cNvSpPr>
          <p:nvPr>
            <p:ph type="ftr"/>
          </p:nvPr>
        </p:nvSpPr>
        <p:spPr>
          <a:xfrm>
            <a:off x="3126960" y="6247440"/>
            <a:ext cx="2898000" cy="472680"/>
          </a:xfrm>
          <a:prstGeom prst="rect">
            <a:avLst/>
          </a:prstGeom>
        </p:spPr>
        <p:txBody>
          <a:bodyPr lIns="0" tIns="0" rIns="0" bIns="0"/>
          <a:lstStyle/>
          <a:p>
            <a:pPr algn="ctr"/>
            <a:endParaRPr/>
          </a:p>
        </p:txBody>
      </p:sp>
      <p:sp>
        <p:nvSpPr>
          <p:cNvPr id="160" name="PlaceHolder 5"/>
          <p:cNvSpPr>
            <a:spLocks noGrp="1"/>
          </p:cNvSpPr>
          <p:nvPr>
            <p:ph type="sldNum"/>
          </p:nvPr>
        </p:nvSpPr>
        <p:spPr>
          <a:xfrm>
            <a:off x="6555960" y="6247440"/>
            <a:ext cx="2130120" cy="472680"/>
          </a:xfrm>
          <a:prstGeom prst="rect">
            <a:avLst/>
          </a:prstGeom>
        </p:spPr>
        <p:txBody>
          <a:bodyPr lIns="0" tIns="0" rIns="0" bIns="0"/>
          <a:lstStyle/>
          <a:p>
            <a:pPr algn="r"/>
            <a:fld id="{C869AFAB-487B-41FC-8491-1ED1C4E1F86C}" type="slidenum">
              <a:rPr lang="en-GB"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GB" sz="4400">
                <a:latin typeface="Arial"/>
              </a:rPr>
              <a:t>Click to edit the title text format</a:t>
            </a:r>
            <a:endParaRPr/>
          </a:p>
        </p:txBody>
      </p:sp>
      <p:sp>
        <p:nvSpPr>
          <p:cNvPr id="196"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
        <p:nvSpPr>
          <p:cNvPr id="197" name="PlaceHolder 3"/>
          <p:cNvSpPr>
            <a:spLocks noGrp="1"/>
          </p:cNvSpPr>
          <p:nvPr>
            <p:ph type="dt"/>
          </p:nvPr>
        </p:nvSpPr>
        <p:spPr>
          <a:xfrm>
            <a:off x="457200" y="6247440"/>
            <a:ext cx="2130120" cy="472680"/>
          </a:xfrm>
          <a:prstGeom prst="rect">
            <a:avLst/>
          </a:prstGeom>
        </p:spPr>
        <p:txBody>
          <a:bodyPr lIns="0" tIns="0" rIns="0" bIns="0"/>
          <a:lstStyle/>
          <a:p>
            <a:endParaRPr/>
          </a:p>
        </p:txBody>
      </p:sp>
      <p:sp>
        <p:nvSpPr>
          <p:cNvPr id="198" name="PlaceHolder 4"/>
          <p:cNvSpPr>
            <a:spLocks noGrp="1"/>
          </p:cNvSpPr>
          <p:nvPr>
            <p:ph type="ftr"/>
          </p:nvPr>
        </p:nvSpPr>
        <p:spPr>
          <a:xfrm>
            <a:off x="3126960" y="6247440"/>
            <a:ext cx="2898000" cy="472680"/>
          </a:xfrm>
          <a:prstGeom prst="rect">
            <a:avLst/>
          </a:prstGeom>
        </p:spPr>
        <p:txBody>
          <a:bodyPr lIns="0" tIns="0" rIns="0" bIns="0"/>
          <a:lstStyle/>
          <a:p>
            <a:pPr algn="ctr"/>
            <a:endParaRPr/>
          </a:p>
        </p:txBody>
      </p:sp>
      <p:sp>
        <p:nvSpPr>
          <p:cNvPr id="199" name="PlaceHolder 5"/>
          <p:cNvSpPr>
            <a:spLocks noGrp="1"/>
          </p:cNvSpPr>
          <p:nvPr>
            <p:ph type="sldNum"/>
          </p:nvPr>
        </p:nvSpPr>
        <p:spPr>
          <a:xfrm>
            <a:off x="6555960" y="6247440"/>
            <a:ext cx="2130120" cy="472680"/>
          </a:xfrm>
          <a:prstGeom prst="rect">
            <a:avLst/>
          </a:prstGeom>
        </p:spPr>
        <p:txBody>
          <a:bodyPr lIns="0" tIns="0" rIns="0" bIns="0"/>
          <a:lstStyle/>
          <a:p>
            <a:pPr algn="r"/>
            <a:fld id="{ECEF3F3E-261C-44CE-8860-B0DC5ADE06E5}" type="slidenum">
              <a:rPr lang="en-GB"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scilo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scilo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233"/>
          <p:cNvPicPr/>
          <p:nvPr/>
        </p:nvPicPr>
        <p:blipFill>
          <a:blip r:embed="rId3"/>
          <a:stretch>
            <a:fillRect/>
          </a:stretch>
        </p:blipFill>
        <p:spPr>
          <a:xfrm>
            <a:off x="5911126" y="44640"/>
            <a:ext cx="3061345" cy="915296"/>
          </a:xfrm>
          <a:prstGeom prst="rect">
            <a:avLst/>
          </a:prstGeom>
          <a:ln>
            <a:noFill/>
          </a:ln>
        </p:spPr>
      </p:pic>
      <p:sp>
        <p:nvSpPr>
          <p:cNvPr id="235" name="TextShape 1"/>
          <p:cNvSpPr txBox="1"/>
          <p:nvPr/>
        </p:nvSpPr>
        <p:spPr>
          <a:xfrm>
            <a:off x="413854" y="1175103"/>
            <a:ext cx="8205696" cy="1650144"/>
          </a:xfrm>
          <a:prstGeom prst="rect">
            <a:avLst/>
          </a:prstGeom>
        </p:spPr>
        <p:txBody>
          <a:bodyPr lIns="90000" tIns="45000" rIns="90000" bIns="45000"/>
          <a:lstStyle/>
          <a:p>
            <a:pPr algn="ctr"/>
            <a:r>
              <a:rPr lang="en-GB" sz="3000" dirty="0">
                <a:solidFill>
                  <a:srgbClr val="0066CC"/>
                </a:solidFill>
              </a:rPr>
              <a:t>Open Source Combustion Instability Low Order Simulator for Annular Combustors</a:t>
            </a:r>
          </a:p>
          <a:p>
            <a:pPr algn="ctr"/>
            <a:r>
              <a:rPr lang="en-GB" sz="3000" dirty="0">
                <a:solidFill>
                  <a:srgbClr val="0066CC"/>
                </a:solidFill>
              </a:rPr>
              <a:t>(</a:t>
            </a:r>
            <a:r>
              <a:rPr lang="en-GB" sz="3000" dirty="0" err="1">
                <a:solidFill>
                  <a:srgbClr val="0066CC"/>
                </a:solidFill>
              </a:rPr>
              <a:t>OSCILOS_ann</a:t>
            </a:r>
            <a:r>
              <a:rPr lang="en-GB" sz="3000" dirty="0">
                <a:solidFill>
                  <a:srgbClr val="0066CC"/>
                </a:solidFill>
              </a:rPr>
              <a:t>)</a:t>
            </a:r>
          </a:p>
          <a:p>
            <a:pPr algn="ctr"/>
            <a:r>
              <a:rPr lang="en-GB" sz="2000" dirty="0">
                <a:solidFill>
                  <a:srgbClr val="0066CC"/>
                </a:solidFill>
              </a:rPr>
              <a:t>Version 1.0</a:t>
            </a:r>
          </a:p>
          <a:p>
            <a:pPr algn="ctr"/>
            <a:r>
              <a:rPr lang="en-GB" sz="3800" dirty="0">
                <a:solidFill>
                  <a:srgbClr val="0066CC"/>
                </a:solidFill>
              </a:rPr>
              <a:t>User Guide</a:t>
            </a:r>
          </a:p>
          <a:p>
            <a:pPr algn="ctr"/>
            <a:endParaRPr lang="en-GB" sz="2500" b="1" dirty="0">
              <a:solidFill>
                <a:srgbClr val="0066CC"/>
              </a:solidFill>
            </a:endParaRPr>
          </a:p>
        </p:txBody>
      </p:sp>
      <p:sp>
        <p:nvSpPr>
          <p:cNvPr id="236" name="TextShape 2"/>
          <p:cNvSpPr txBox="1"/>
          <p:nvPr/>
        </p:nvSpPr>
        <p:spPr>
          <a:xfrm>
            <a:off x="1246451" y="3701018"/>
            <a:ext cx="6540501" cy="2405383"/>
          </a:xfrm>
          <a:prstGeom prst="rect">
            <a:avLst/>
          </a:prstGeom>
        </p:spPr>
        <p:txBody>
          <a:bodyPr lIns="90000" tIns="45000" rIns="90000" bIns="45000"/>
          <a:lstStyle/>
          <a:p>
            <a:pPr algn="ctr"/>
            <a:r>
              <a:rPr lang="en-GB" sz="2000" dirty="0" err="1">
                <a:latin typeface="Arial"/>
              </a:rPr>
              <a:t>Dr.</a:t>
            </a:r>
            <a:r>
              <a:rPr lang="en-GB" sz="2000" dirty="0">
                <a:latin typeface="Arial"/>
              </a:rPr>
              <a:t> Dong Yang</a:t>
            </a:r>
            <a:r>
              <a:rPr lang="en-GB" sz="2000" dirty="0">
                <a:solidFill>
                  <a:srgbClr val="0066CC"/>
                </a:solidFill>
                <a:latin typeface="Arial"/>
              </a:rPr>
              <a:t>* (main developer)</a:t>
            </a:r>
            <a:r>
              <a:rPr lang="en-GB" sz="2000" dirty="0">
                <a:latin typeface="Arial"/>
              </a:rPr>
              <a:t>, </a:t>
            </a:r>
            <a:r>
              <a:rPr lang="en-GB" sz="2000" dirty="0" err="1">
                <a:solidFill>
                  <a:srgbClr val="000000"/>
                </a:solidFill>
              </a:rPr>
              <a:t>Dr.</a:t>
            </a:r>
            <a:r>
              <a:rPr lang="en-GB" sz="2000" dirty="0">
                <a:solidFill>
                  <a:srgbClr val="000000"/>
                </a:solidFill>
              </a:rPr>
              <a:t> </a:t>
            </a:r>
            <a:r>
              <a:rPr lang="en-GB" sz="2000" dirty="0" err="1">
                <a:solidFill>
                  <a:srgbClr val="000000"/>
                </a:solidFill>
              </a:rPr>
              <a:t>Davide</a:t>
            </a:r>
            <a:r>
              <a:rPr lang="en-GB" sz="2000" dirty="0">
                <a:solidFill>
                  <a:srgbClr val="000000"/>
                </a:solidFill>
              </a:rPr>
              <a:t> </a:t>
            </a:r>
            <a:r>
              <a:rPr lang="en-GB" sz="2000" dirty="0" err="1">
                <a:solidFill>
                  <a:srgbClr val="000000"/>
                </a:solidFill>
              </a:rPr>
              <a:t>Laera</a:t>
            </a:r>
            <a:r>
              <a:rPr lang="en-GB" sz="2000" dirty="0">
                <a:solidFill>
                  <a:srgbClr val="000000"/>
                </a:solidFill>
              </a:rPr>
              <a:t>, </a:t>
            </a:r>
            <a:r>
              <a:rPr lang="en-GB" sz="2000" dirty="0" err="1">
                <a:solidFill>
                  <a:srgbClr val="000000"/>
                </a:solidFill>
                <a:latin typeface="Arial"/>
              </a:rPr>
              <a:t>Prof.</a:t>
            </a:r>
            <a:r>
              <a:rPr lang="en-GB" sz="2000" dirty="0">
                <a:solidFill>
                  <a:srgbClr val="000000"/>
                </a:solidFill>
                <a:latin typeface="Arial"/>
              </a:rPr>
              <a:t> Aimee S. </a:t>
            </a:r>
            <a:r>
              <a:rPr lang="en-GB" sz="2000" dirty="0" err="1">
                <a:solidFill>
                  <a:srgbClr val="000000"/>
                </a:solidFill>
                <a:latin typeface="Arial"/>
              </a:rPr>
              <a:t>Morgans</a:t>
            </a:r>
            <a:r>
              <a:rPr lang="en-GB" sz="2000" baseline="30000" dirty="0">
                <a:solidFill>
                  <a:srgbClr val="0066CC"/>
                </a:solidFill>
              </a:rPr>
              <a:t>† </a:t>
            </a:r>
            <a:r>
              <a:rPr lang="en-GB" sz="2000" dirty="0">
                <a:solidFill>
                  <a:srgbClr val="0066CC"/>
                </a:solidFill>
                <a:latin typeface="Arial"/>
              </a:rPr>
              <a:t>(project lead)</a:t>
            </a:r>
          </a:p>
          <a:p>
            <a:pPr algn="ctr"/>
            <a:endParaRPr lang="en-GB" altLang="zh-CN" dirty="0">
              <a:solidFill>
                <a:schemeClr val="tx2"/>
              </a:solidFill>
            </a:endParaRPr>
          </a:p>
          <a:p>
            <a:pPr algn="ctr"/>
            <a:r>
              <a:rPr lang="en-GB" sz="1600" dirty="0">
                <a:latin typeface="LinLibertineDisplayO"/>
              </a:rPr>
              <a:t>Published under the BSD Open Source license </a:t>
            </a:r>
          </a:p>
          <a:p>
            <a:pPr algn="ctr"/>
            <a:r>
              <a:rPr lang="en-GB" sz="1600" dirty="0">
                <a:latin typeface="LinLibertineDisplayO"/>
              </a:rPr>
              <a:t>Programmed with MATLAB 2017a</a:t>
            </a:r>
            <a:br>
              <a:rPr lang="en-GB" sz="1600" dirty="0">
                <a:latin typeface="LinLibertineDisplayO"/>
              </a:rPr>
            </a:br>
            <a:r>
              <a:rPr lang="en-GB" sz="1600" dirty="0">
                <a:latin typeface="LinLibertineDisplayO"/>
              </a:rPr>
              <a:t>First released </a:t>
            </a:r>
            <a:r>
              <a:rPr lang="en-GB" sz="1600">
                <a:latin typeface="LinLibertineDisplayO"/>
              </a:rPr>
              <a:t>on 29 Dec, </a:t>
            </a:r>
            <a:r>
              <a:rPr lang="en-GB" sz="1600" dirty="0">
                <a:latin typeface="LinLibertineDisplayO"/>
              </a:rPr>
              <a:t>2018</a:t>
            </a:r>
            <a:br>
              <a:rPr lang="en-GB" sz="1600" dirty="0">
                <a:latin typeface="LinLibertineDisplayO"/>
              </a:rPr>
            </a:br>
            <a:r>
              <a:rPr lang="en-GB" sz="1600" dirty="0">
                <a:latin typeface="LinLibertineDisplayO"/>
              </a:rPr>
              <a:t>Website: </a:t>
            </a:r>
            <a:r>
              <a:rPr lang="en-GB" sz="1600" dirty="0">
                <a:solidFill>
                  <a:srgbClr val="0066CC"/>
                </a:solidFill>
                <a:latin typeface="LinLibertineDisplayO"/>
              </a:rPr>
              <a:t>http://</a:t>
            </a:r>
            <a:r>
              <a:rPr lang="en-GB" sz="1600" dirty="0" err="1">
                <a:solidFill>
                  <a:srgbClr val="0066CC"/>
                </a:solidFill>
                <a:latin typeface="LinLibertineDisplayO"/>
              </a:rPr>
              <a:t>www.oscilos.com</a:t>
            </a:r>
            <a:r>
              <a:rPr lang="en-GB" sz="1600" dirty="0">
                <a:solidFill>
                  <a:srgbClr val="0066CC"/>
                </a:solidFill>
                <a:latin typeface="LinLibertineDisplayO"/>
              </a:rPr>
              <a:t>/</a:t>
            </a:r>
            <a:br>
              <a:rPr lang="en-GB" sz="1600" dirty="0">
                <a:solidFill>
                  <a:srgbClr val="0066CC"/>
                </a:solidFill>
                <a:latin typeface="LinLibertineDisplayO"/>
              </a:rPr>
            </a:br>
            <a:r>
              <a:rPr lang="en-GB" sz="1600" dirty="0">
                <a:latin typeface="LinLibertineDisplayO"/>
              </a:rPr>
              <a:t>Contact: </a:t>
            </a:r>
            <a:r>
              <a:rPr lang="en-GB" sz="1600" dirty="0">
                <a:solidFill>
                  <a:srgbClr val="0066CC"/>
                </a:solidFill>
              </a:rPr>
              <a:t>*</a:t>
            </a:r>
            <a:r>
              <a:rPr lang="en-GB" sz="1600" dirty="0">
                <a:solidFill>
                  <a:srgbClr val="0066CC"/>
                </a:solidFill>
                <a:latin typeface="LinLibertineDisplayO"/>
              </a:rPr>
              <a:t>d.yang13@imperial.ac.uk </a:t>
            </a:r>
            <a:r>
              <a:rPr lang="en-GB" sz="1600" dirty="0">
                <a:latin typeface="LinLibertineDisplayO"/>
              </a:rPr>
              <a:t>and </a:t>
            </a:r>
            <a:r>
              <a:rPr lang="en-GB" sz="1600" baseline="30000" dirty="0">
                <a:solidFill>
                  <a:srgbClr val="0066CC"/>
                </a:solidFill>
              </a:rPr>
              <a:t>† </a:t>
            </a:r>
            <a:r>
              <a:rPr lang="en-GB" sz="1600" dirty="0" err="1">
                <a:solidFill>
                  <a:srgbClr val="0066CC"/>
                </a:solidFill>
                <a:latin typeface="LinLibertineDisplayO"/>
              </a:rPr>
              <a:t>a.morgans@imperial.ac.uk</a:t>
            </a:r>
            <a:r>
              <a:rPr lang="en-GB" sz="1600" dirty="0">
                <a:solidFill>
                  <a:srgbClr val="0066CC"/>
                </a:solidFill>
                <a:latin typeface="LinLibertineDisplayO"/>
              </a:rPr>
              <a:t> </a:t>
            </a:r>
            <a:endParaRPr lang="en-GB" sz="1600" dirty="0">
              <a:solidFill>
                <a:srgbClr val="0066CC"/>
              </a:solidFill>
            </a:endParaRPr>
          </a:p>
        </p:txBody>
      </p:sp>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9262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201881" y="654357"/>
            <a:ext cx="5341589" cy="5632311"/>
          </a:xfrm>
          <a:prstGeom prst="rect">
            <a:avLst/>
          </a:prstGeom>
          <a:ln w="38100">
            <a:solidFill>
              <a:srgbClr val="0066CC"/>
            </a:solidFill>
          </a:ln>
        </p:spPr>
        <p:txBody>
          <a:bodyPr wrap="square">
            <a:spAutoFit/>
          </a:bodyPr>
          <a:lstStyle/>
          <a:p>
            <a:pPr marL="355600" indent="-355600" algn="just">
              <a:buFont typeface="Wingdings" pitchFamily="2" charset="2"/>
              <a:buChar char="Ø"/>
            </a:pPr>
            <a:r>
              <a:rPr lang="en-GB" b="1" dirty="0">
                <a:solidFill>
                  <a:srgbClr val="0066CC"/>
                </a:solidFill>
              </a:rPr>
              <a:t>Linearly uncoupled model</a:t>
            </a:r>
            <a:r>
              <a:rPr lang="en-GB" dirty="0"/>
              <a:t>: if all burners are identical and have identical </a:t>
            </a:r>
            <a:r>
              <a:rPr lang="en-GB" dirty="0">
                <a:solidFill>
                  <a:srgbClr val="0066CC"/>
                </a:solidFill>
              </a:rPr>
              <a:t>linear</a:t>
            </a:r>
            <a:r>
              <a:rPr lang="en-GB" dirty="0"/>
              <a:t> flame models, circumferential modes are uncoupled and behave independently. Then for each </a:t>
            </a:r>
            <a:r>
              <a:rPr lang="en-GB" i="1" dirty="0"/>
              <a:t>n</a:t>
            </a:r>
            <a:r>
              <a:rPr lang="en-GB" dirty="0"/>
              <a:t>:</a:t>
            </a:r>
          </a:p>
          <a:p>
            <a:pPr marL="355600" indent="-355600" algn="just">
              <a:buFont typeface="Wingdings" pitchFamily="2" charset="2"/>
              <a:buChar char="Ø"/>
            </a:pPr>
            <a:endParaRPr lang="en-GB" dirty="0"/>
          </a:p>
          <a:p>
            <a:pPr algn="just"/>
            <a:endParaRPr lang="en-GB" dirty="0"/>
          </a:p>
          <a:p>
            <a:pPr marL="355600" indent="-355600" algn="just"/>
            <a:r>
              <a:rPr lang="en-GB" dirty="0"/>
              <a:t>      where       is the </a:t>
            </a:r>
            <a:r>
              <a:rPr lang="en-US" i="1" dirty="0"/>
              <a:t>n</a:t>
            </a:r>
            <a:r>
              <a:rPr lang="en-US" baseline="30000" dirty="0"/>
              <a:t>th</a:t>
            </a:r>
            <a:r>
              <a:rPr lang="en-GB" dirty="0"/>
              <a:t> component wave strength at the inlet. The system transfer matrix, </a:t>
            </a:r>
            <a:r>
              <a:rPr lang="en-GB" b="1" i="1" dirty="0"/>
              <a:t>M</a:t>
            </a:r>
            <a:r>
              <a:rPr lang="en-GB" b="1" i="1" baseline="-25000" dirty="0"/>
              <a:t>i2o</a:t>
            </a:r>
            <a:r>
              <a:rPr lang="en-GB" dirty="0"/>
              <a:t>, which is 1x1 now, depends only on the complex angular frequency </a:t>
            </a:r>
            <a:r>
              <a:rPr lang="en-GB" dirty="0">
                <a:latin typeface="Symbol" charset="2"/>
                <a:cs typeface="Symbol" charset="2"/>
              </a:rPr>
              <a:t>w.</a:t>
            </a:r>
            <a:endParaRPr lang="en-GB" dirty="0"/>
          </a:p>
          <a:p>
            <a:pPr marL="342900" indent="-342900" algn="just">
              <a:buFont typeface="Wingdings" pitchFamily="2" charset="2"/>
              <a:buChar char="Ø"/>
            </a:pPr>
            <a:r>
              <a:rPr lang="en-GB" b="1" dirty="0">
                <a:solidFill>
                  <a:srgbClr val="0066CC"/>
                </a:solidFill>
              </a:rPr>
              <a:t>Nonlinearly coupled model</a:t>
            </a:r>
            <a:r>
              <a:rPr lang="en-GB" dirty="0">
                <a:solidFill>
                  <a:srgbClr val="0066CC"/>
                </a:solidFill>
              </a:rPr>
              <a:t>: </a:t>
            </a:r>
            <a:r>
              <a:rPr lang="en-GB" dirty="0"/>
              <a:t>if </a:t>
            </a:r>
            <a:r>
              <a:rPr lang="en-GB" dirty="0">
                <a:solidFill>
                  <a:srgbClr val="0066CC"/>
                </a:solidFill>
              </a:rPr>
              <a:t>nonlinear</a:t>
            </a:r>
            <a:r>
              <a:rPr lang="en-GB" dirty="0"/>
              <a:t> flame models are used or if the burners/flames differ around the circumference, different circumferential modes, </a:t>
            </a:r>
            <a:r>
              <a:rPr lang="en-GB" i="1" dirty="0"/>
              <a:t>n</a:t>
            </a:r>
            <a:r>
              <a:rPr lang="en-GB" dirty="0"/>
              <a:t>, are coupled across the flames (the matrix             is used to obtain velocity perturbations just before the </a:t>
            </a:r>
            <a:r>
              <a:rPr lang="en-US" i="1" dirty="0" err="1"/>
              <a:t>d</a:t>
            </a:r>
            <a:r>
              <a:rPr lang="en-US" baseline="30000" dirty="0" err="1"/>
              <a:t>th</a:t>
            </a:r>
            <a:r>
              <a:rPr lang="en-US" dirty="0"/>
              <a:t> </a:t>
            </a:r>
            <a:r>
              <a:rPr lang="en-GB" dirty="0"/>
              <a:t>flame). </a:t>
            </a:r>
          </a:p>
          <a:p>
            <a:pPr marL="342900" indent="-342900" algn="just">
              <a:buFont typeface="Wingdings" pitchFamily="2" charset="2"/>
              <a:buChar char="Ø"/>
            </a:pPr>
            <a:endParaRPr lang="en-GB" dirty="0"/>
          </a:p>
          <a:p>
            <a:pPr marL="342900" indent="-342900" algn="just">
              <a:buFont typeface="Wingdings" pitchFamily="2" charset="2"/>
              <a:buChar char="Ø"/>
            </a:pPr>
            <a:endParaRPr lang="en-GB" dirty="0"/>
          </a:p>
          <a:p>
            <a:pPr marL="355600" algn="just"/>
            <a:r>
              <a:rPr lang="en-GB" dirty="0"/>
              <a:t>where                                         .</a:t>
            </a:r>
          </a:p>
          <a:p>
            <a:pPr marL="355600" algn="just"/>
            <a:r>
              <a:rPr lang="en-GB" b="1" i="1" dirty="0"/>
              <a:t>M</a:t>
            </a:r>
            <a:r>
              <a:rPr lang="en-GB" b="1" i="1" baseline="-25000" dirty="0"/>
              <a:t>i2o</a:t>
            </a:r>
            <a:r>
              <a:rPr lang="en-GB" dirty="0"/>
              <a:t>, now depends on </a:t>
            </a:r>
            <a:r>
              <a:rPr lang="en-GB" b="1" dirty="0">
                <a:latin typeface="Symbol" charset="2"/>
                <a:cs typeface="Symbol" charset="2"/>
              </a:rPr>
              <a:t>l</a:t>
            </a:r>
            <a:r>
              <a:rPr lang="en-GB" dirty="0"/>
              <a:t> and </a:t>
            </a:r>
            <a:r>
              <a:rPr lang="en-GB" dirty="0">
                <a:latin typeface="Symbol" charset="2"/>
                <a:cs typeface="Symbol" charset="2"/>
              </a:rPr>
              <a:t>w</a:t>
            </a:r>
            <a:r>
              <a:rPr lang="en-GB" dirty="0"/>
              <a:t>.</a:t>
            </a:r>
          </a:p>
        </p:txBody>
      </p:sp>
      <p:pic>
        <p:nvPicPr>
          <p:cNvPr id="11" name="Picture 10">
            <a:extLst>
              <a:ext uri="{FF2B5EF4-FFF2-40B4-BE49-F238E27FC236}">
                <a16:creationId xmlns:a16="http://schemas.microsoft.com/office/drawing/2014/main" id="{4E9E13C2-1D16-0744-9F96-B2AAF742D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984" y="1306745"/>
            <a:ext cx="3405250" cy="2958096"/>
          </a:xfrm>
          <a:prstGeom prst="rect">
            <a:avLst/>
          </a:prstGeom>
        </p:spPr>
      </p:pic>
      <p:pic>
        <p:nvPicPr>
          <p:cNvPr id="14" name="Picture 13">
            <a:extLst>
              <a:ext uri="{FF2B5EF4-FFF2-40B4-BE49-F238E27FC236}">
                <a16:creationId xmlns:a16="http://schemas.microsoft.com/office/drawing/2014/main" id="{055C8175-64EE-A044-A36B-7453FF43ECE9}"/>
              </a:ext>
            </a:extLst>
          </p:cNvPr>
          <p:cNvPicPr>
            <a:picLocks noChangeAspect="1"/>
          </p:cNvPicPr>
          <p:nvPr/>
        </p:nvPicPr>
        <p:blipFill>
          <a:blip r:embed="rId4"/>
          <a:stretch>
            <a:fillRect/>
          </a:stretch>
        </p:blipFill>
        <p:spPr>
          <a:xfrm>
            <a:off x="1354217" y="2347781"/>
            <a:ext cx="402114" cy="247455"/>
          </a:xfrm>
          <a:prstGeom prst="rect">
            <a:avLst/>
          </a:prstGeom>
        </p:spPr>
      </p:pic>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81C9DA91-0BED-7140-A422-B90E6A86C23A}"/>
              </a:ext>
            </a:extLst>
          </p:cNvPr>
          <p:cNvSpPr txBox="1"/>
          <p:nvPr/>
        </p:nvSpPr>
        <p:spPr>
          <a:xfrm>
            <a:off x="5567220" y="4429496"/>
            <a:ext cx="3576779" cy="830997"/>
          </a:xfrm>
          <a:prstGeom prst="rect">
            <a:avLst/>
          </a:prstGeom>
          <a:noFill/>
        </p:spPr>
        <p:txBody>
          <a:bodyPr wrap="square" rtlCol="0">
            <a:spAutoFit/>
          </a:bodyPr>
          <a:lstStyle/>
          <a:p>
            <a:pPr algn="just"/>
            <a:r>
              <a:rPr lang="en-US" sz="1600" dirty="0">
                <a:cs typeface="Times New Roman" panose="02020603050405020304" pitchFamily="18" charset="0"/>
              </a:rPr>
              <a:t>Figure 3, Schematic of the matrix system. Waves in black are reflected waves from either end of the system.</a:t>
            </a:r>
          </a:p>
        </p:txBody>
      </p:sp>
      <p:pic>
        <p:nvPicPr>
          <p:cNvPr id="20" name="Picture 19">
            <a:extLst>
              <a:ext uri="{FF2B5EF4-FFF2-40B4-BE49-F238E27FC236}">
                <a16:creationId xmlns:a16="http://schemas.microsoft.com/office/drawing/2014/main" id="{914C6FC7-8689-A149-8B43-F19C6C85CFAF}"/>
              </a:ext>
            </a:extLst>
          </p:cNvPr>
          <p:cNvPicPr>
            <a:picLocks noChangeAspect="1"/>
          </p:cNvPicPr>
          <p:nvPr/>
        </p:nvPicPr>
        <p:blipFill>
          <a:blip r:embed="rId5"/>
          <a:stretch>
            <a:fillRect/>
          </a:stretch>
        </p:blipFill>
        <p:spPr>
          <a:xfrm>
            <a:off x="1557814" y="5255601"/>
            <a:ext cx="1473200" cy="215900"/>
          </a:xfrm>
          <a:prstGeom prst="rect">
            <a:avLst/>
          </a:prstGeom>
        </p:spPr>
      </p:pic>
      <p:pic>
        <p:nvPicPr>
          <p:cNvPr id="22" name="Picture 21">
            <a:extLst>
              <a:ext uri="{FF2B5EF4-FFF2-40B4-BE49-F238E27FC236}">
                <a16:creationId xmlns:a16="http://schemas.microsoft.com/office/drawing/2014/main" id="{FD419A2F-6844-3C4F-8FCF-5FF3A50E9A24}"/>
              </a:ext>
            </a:extLst>
          </p:cNvPr>
          <p:cNvPicPr>
            <a:picLocks noChangeAspect="1"/>
          </p:cNvPicPr>
          <p:nvPr/>
        </p:nvPicPr>
        <p:blipFill>
          <a:blip r:embed="rId6"/>
          <a:stretch>
            <a:fillRect/>
          </a:stretch>
        </p:blipFill>
        <p:spPr>
          <a:xfrm>
            <a:off x="1345865" y="5666446"/>
            <a:ext cx="2527300" cy="254000"/>
          </a:xfrm>
          <a:prstGeom prst="rect">
            <a:avLst/>
          </a:prstGeom>
        </p:spPr>
      </p:pic>
      <p:pic>
        <p:nvPicPr>
          <p:cNvPr id="24" name="Picture 23">
            <a:extLst>
              <a:ext uri="{FF2B5EF4-FFF2-40B4-BE49-F238E27FC236}">
                <a16:creationId xmlns:a16="http://schemas.microsoft.com/office/drawing/2014/main" id="{B2BC8664-11BC-8446-8836-AFC193F0CC92}"/>
              </a:ext>
            </a:extLst>
          </p:cNvPr>
          <p:cNvPicPr>
            <a:picLocks noChangeAspect="1"/>
          </p:cNvPicPr>
          <p:nvPr/>
        </p:nvPicPr>
        <p:blipFill>
          <a:blip r:embed="rId7"/>
          <a:stretch>
            <a:fillRect/>
          </a:stretch>
        </p:blipFill>
        <p:spPr>
          <a:xfrm>
            <a:off x="2985266" y="4529934"/>
            <a:ext cx="622300" cy="317500"/>
          </a:xfrm>
          <a:prstGeom prst="rect">
            <a:avLst/>
          </a:prstGeom>
        </p:spPr>
      </p:pic>
      <p:sp>
        <p:nvSpPr>
          <p:cNvPr id="26" name="TextBox 25">
            <a:extLst>
              <a:ext uri="{FF2B5EF4-FFF2-40B4-BE49-F238E27FC236}">
                <a16:creationId xmlns:a16="http://schemas.microsoft.com/office/drawing/2014/main" id="{F61B17BE-F001-F749-B544-BC197D8F6B88}"/>
              </a:ext>
            </a:extLst>
          </p:cNvPr>
          <p:cNvSpPr txBox="1"/>
          <p:nvPr/>
        </p:nvSpPr>
        <p:spPr>
          <a:xfrm>
            <a:off x="201881" y="100359"/>
            <a:ext cx="5676611" cy="553998"/>
          </a:xfrm>
          <a:prstGeom prst="rect">
            <a:avLst/>
          </a:prstGeom>
          <a:noFill/>
        </p:spPr>
        <p:txBody>
          <a:bodyPr wrap="square" rtlCol="0">
            <a:spAutoFit/>
          </a:bodyPr>
          <a:lstStyle/>
          <a:p>
            <a:r>
              <a:rPr lang="en-GB" sz="3000" dirty="0">
                <a:solidFill>
                  <a:srgbClr val="0066CC"/>
                </a:solidFill>
              </a:rPr>
              <a:t>Two model versions [2]:</a:t>
            </a:r>
            <a:endParaRPr lang="en-GB" sz="3000" dirty="0">
              <a:solidFill>
                <a:srgbClr val="0066CC"/>
              </a:solidFill>
              <a:latin typeface="+mj-lt"/>
            </a:endParaRPr>
          </a:p>
        </p:txBody>
      </p:sp>
      <p:pic>
        <p:nvPicPr>
          <p:cNvPr id="3" name="Picture 2">
            <a:extLst>
              <a:ext uri="{FF2B5EF4-FFF2-40B4-BE49-F238E27FC236}">
                <a16:creationId xmlns:a16="http://schemas.microsoft.com/office/drawing/2014/main" id="{4335F4CC-BF26-E84A-86A7-2FBEF9C2F471}"/>
              </a:ext>
            </a:extLst>
          </p:cNvPr>
          <p:cNvPicPr>
            <a:picLocks noChangeAspect="1"/>
          </p:cNvPicPr>
          <p:nvPr/>
        </p:nvPicPr>
        <p:blipFill>
          <a:blip r:embed="rId8"/>
          <a:stretch>
            <a:fillRect/>
          </a:stretch>
        </p:blipFill>
        <p:spPr>
          <a:xfrm>
            <a:off x="1876725" y="1917210"/>
            <a:ext cx="1689100" cy="279400"/>
          </a:xfrm>
          <a:prstGeom prst="rect">
            <a:avLst/>
          </a:prstGeom>
        </p:spPr>
      </p:pic>
    </p:spTree>
    <p:extLst>
      <p:ext uri="{BB962C8B-B14F-4D97-AF65-F5344CB8AC3E}">
        <p14:creationId xmlns:p14="http://schemas.microsoft.com/office/powerpoint/2010/main" val="183344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57F506E9-6B41-A14D-9C82-53DE39626171}"/>
              </a:ext>
            </a:extLst>
          </p:cNvPr>
          <p:cNvSpPr/>
          <p:nvPr/>
        </p:nvSpPr>
        <p:spPr>
          <a:xfrm>
            <a:off x="445324" y="1201715"/>
            <a:ext cx="8342416" cy="3924151"/>
          </a:xfrm>
          <a:prstGeom prst="rect">
            <a:avLst/>
          </a:prstGeom>
          <a:ln w="38100">
            <a:noFill/>
          </a:ln>
        </p:spPr>
        <p:txBody>
          <a:bodyPr wrap="square">
            <a:spAutoFit/>
          </a:bodyPr>
          <a:lstStyle/>
          <a:p>
            <a:pPr marL="457200" indent="-457200" algn="just">
              <a:buAutoNum type="arabicParenR"/>
            </a:pPr>
            <a:r>
              <a:rPr lang="en-GB" sz="2100" dirty="0">
                <a:solidFill>
                  <a:srgbClr val="0066CC"/>
                </a:solidFill>
              </a:rPr>
              <a:t>System configuration. </a:t>
            </a:r>
            <a:r>
              <a:rPr lang="en-GB" dirty="0"/>
              <a:t>This needs to be set up in ./</a:t>
            </a:r>
            <a:r>
              <a:rPr lang="en-GB" dirty="0" err="1"/>
              <a:t>System_setup</a:t>
            </a:r>
            <a:r>
              <a:rPr lang="en-GB" dirty="0"/>
              <a:t>/</a:t>
            </a:r>
            <a:r>
              <a:rPr lang="en-GB" dirty="0" err="1"/>
              <a:t>System_step.m</a:t>
            </a:r>
            <a:r>
              <a:rPr lang="en-GB" dirty="0"/>
              <a:t>. It includes combustor geometry, acoustic boundary conditions, inlet mean flow parameters, mean temperature jump across the flame, and flame models.</a:t>
            </a:r>
            <a:endParaRPr lang="en-GB" sz="2100" dirty="0">
              <a:latin typeface="LinLibertineDisplayO"/>
            </a:endParaRPr>
          </a:p>
          <a:p>
            <a:pPr marL="457200" indent="-457200" algn="just">
              <a:buAutoNum type="arabicParenR"/>
            </a:pPr>
            <a:endParaRPr lang="en-GB" sz="21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buAutoNum type="arabicParenR"/>
            </a:pPr>
            <a:endParaRPr lang="en-GB" sz="2500" dirty="0">
              <a:latin typeface="LinLibertineDisplayO"/>
            </a:endParaRPr>
          </a:p>
        </p:txBody>
      </p:sp>
      <p:sp>
        <p:nvSpPr>
          <p:cNvPr id="2" name="TextBox 1">
            <a:extLst>
              <a:ext uri="{FF2B5EF4-FFF2-40B4-BE49-F238E27FC236}">
                <a16:creationId xmlns:a16="http://schemas.microsoft.com/office/drawing/2014/main" id="{F7F5FE6D-EB4A-9F45-9CE3-4812C882698E}"/>
              </a:ext>
            </a:extLst>
          </p:cNvPr>
          <p:cNvSpPr txBox="1"/>
          <p:nvPr/>
        </p:nvSpPr>
        <p:spPr>
          <a:xfrm>
            <a:off x="893615" y="2609577"/>
            <a:ext cx="7531926" cy="2308324"/>
          </a:xfrm>
          <a:prstGeom prst="rect">
            <a:avLst/>
          </a:prstGeom>
          <a:noFill/>
        </p:spPr>
        <p:txBody>
          <a:bodyPr wrap="square" rtlCol="0">
            <a:spAutoFit/>
          </a:bodyPr>
          <a:lstStyle/>
          <a:p>
            <a:pPr marL="342900" indent="-342900" algn="just">
              <a:buFont typeface="+mj-lt"/>
              <a:buAutoNum type="alphaLcParenR"/>
            </a:pPr>
            <a:r>
              <a:rPr lang="en-US" dirty="0"/>
              <a:t>The mean radius is currently assumed the same for all annular ducts. The only cylindrical ducts currently permitted are those which connect annular ducts.</a:t>
            </a:r>
          </a:p>
          <a:p>
            <a:pPr marL="342900" indent="-342900" algn="just">
              <a:buFont typeface="+mj-lt"/>
              <a:buAutoNum type="alphaLcParenR"/>
            </a:pPr>
            <a:endParaRPr lang="en-US" dirty="0"/>
          </a:p>
          <a:p>
            <a:pPr marL="342900" indent="-342900" algn="just">
              <a:buFont typeface="+mj-lt"/>
              <a:buAutoNum type="alphaLcParenR"/>
            </a:pPr>
            <a:r>
              <a:rPr lang="en-GB" dirty="0"/>
              <a:t>Three example acoustic boundary conditions (“open”, “closed”, “choked”) are provided. User-defined boundary conditions can be incorporated in ./Subprogram/</a:t>
            </a:r>
            <a:r>
              <a:rPr lang="en-GB" dirty="0" err="1"/>
              <a:t>Fcn_Oscillation</a:t>
            </a:r>
            <a:r>
              <a:rPr lang="en-GB" dirty="0"/>
              <a:t>/</a:t>
            </a:r>
            <a:r>
              <a:rPr lang="en-GB" dirty="0" err="1"/>
              <a:t>Fcn_DetEqn_Linear.m</a:t>
            </a:r>
            <a:r>
              <a:rPr lang="en-GB" dirty="0"/>
              <a:t> or </a:t>
            </a:r>
            <a:r>
              <a:rPr lang="en-GB" dirty="0" err="1"/>
              <a:t>Fcn_DetEqn_NonLinear.m</a:t>
            </a:r>
            <a:r>
              <a:rPr lang="en-GB" dirty="0"/>
              <a:t>.</a:t>
            </a:r>
          </a:p>
        </p:txBody>
      </p:sp>
      <p:sp>
        <p:nvSpPr>
          <p:cNvPr id="6" name="TextBox 5">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402088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57F506E9-6B41-A14D-9C82-53DE39626171}"/>
              </a:ext>
            </a:extLst>
          </p:cNvPr>
          <p:cNvSpPr/>
          <p:nvPr/>
        </p:nvSpPr>
        <p:spPr>
          <a:xfrm>
            <a:off x="439387" y="1204191"/>
            <a:ext cx="8306790" cy="4262705"/>
          </a:xfrm>
          <a:prstGeom prst="rect">
            <a:avLst/>
          </a:prstGeom>
          <a:ln w="38100">
            <a:noFill/>
          </a:ln>
        </p:spPr>
        <p:txBody>
          <a:bodyPr wrap="square">
            <a:spAutoFit/>
          </a:bodyPr>
          <a:lstStyle/>
          <a:p>
            <a:pPr marL="457200" indent="-457200" algn="just">
              <a:buFont typeface="+mj-lt"/>
              <a:buAutoNum type="arabicParenR"/>
            </a:pPr>
            <a:r>
              <a:rPr lang="en-GB" sz="2100" dirty="0">
                <a:solidFill>
                  <a:srgbClr val="0066CC"/>
                </a:solidFill>
              </a:rPr>
              <a:t>System configuration</a:t>
            </a:r>
          </a:p>
          <a:p>
            <a:pPr algn="just"/>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marL="457200" indent="-457200" algn="just">
              <a:buAutoNum type="arabicParenR"/>
            </a:pPr>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marL="457200" indent="-457200">
              <a:buAutoNum type="arabicParenR"/>
            </a:pPr>
            <a:endParaRPr lang="en-GB" sz="2500" dirty="0">
              <a:latin typeface="LinLibertineDisplayO"/>
            </a:endParaRPr>
          </a:p>
          <a:p>
            <a:pPr marL="457200" indent="-457200">
              <a:buAutoNum type="arabicParenR"/>
            </a:pPr>
            <a:endParaRPr lang="en-GB" sz="2500" dirty="0">
              <a:latin typeface="LinLibertineDisplayO"/>
            </a:endParaRPr>
          </a:p>
          <a:p>
            <a:pPr marL="457200" indent="-457200">
              <a:buAutoNum type="arabicParenR"/>
            </a:pPr>
            <a:endParaRPr lang="en-GB" sz="2500" dirty="0">
              <a:latin typeface="LinLibertineDisplayO"/>
            </a:endParaRPr>
          </a:p>
          <a:p>
            <a:pPr marL="457200" indent="-457200">
              <a:buAutoNum type="arabicParenR"/>
            </a:pPr>
            <a:endParaRPr lang="en-GB" sz="2500" dirty="0">
              <a:latin typeface="LinLibertineDisplayO"/>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0165C6-F760-6844-BECC-AAC17FD98C5F}"/>
                  </a:ext>
                </a:extLst>
              </p:cNvPr>
              <p:cNvSpPr txBox="1"/>
              <p:nvPr/>
            </p:nvSpPr>
            <p:spPr>
              <a:xfrm>
                <a:off x="938598" y="1636278"/>
                <a:ext cx="7762010" cy="3970318"/>
              </a:xfrm>
              <a:prstGeom prst="rect">
                <a:avLst/>
              </a:prstGeom>
              <a:noFill/>
            </p:spPr>
            <p:txBody>
              <a:bodyPr wrap="square" rtlCol="0">
                <a:spAutoFit/>
              </a:bodyPr>
              <a:lstStyle/>
              <a:p>
                <a:pPr algn="just"/>
                <a:endParaRPr lang="en-GB" dirty="0"/>
              </a:p>
              <a:p>
                <a:pPr marL="342900" indent="-342900" algn="just">
                  <a:buFont typeface="+mj-lt"/>
                  <a:buAutoNum type="alphaLcParenR" startAt="3"/>
                </a:pPr>
                <a:r>
                  <a:rPr lang="en-US" dirty="0"/>
                  <a:t>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𝜏</m:t>
                    </m:r>
                  </m:oMath>
                </a14:m>
                <a:r>
                  <a:rPr lang="en-US" dirty="0"/>
                  <a:t> model is given as an example for linear flame models, other user-defined linear flame models can be incorporated in ./Subprogram/</a:t>
                </a:r>
                <a:r>
                  <a:rPr lang="en-US" dirty="0" err="1"/>
                  <a:t>Fcn_Oscillation</a:t>
                </a:r>
                <a:r>
                  <a:rPr lang="en-US" dirty="0"/>
                  <a:t>/</a:t>
                </a:r>
                <a:r>
                  <a:rPr lang="en-US" dirty="0" err="1"/>
                  <a:t>Fcn_DetEqn_Linear.m</a:t>
                </a:r>
                <a:r>
                  <a:rPr lang="en-US" dirty="0"/>
                  <a:t>.</a:t>
                </a:r>
              </a:p>
              <a:p>
                <a:pPr marL="342900" indent="-342900" algn="just">
                  <a:buFont typeface="+mj-lt"/>
                  <a:buAutoNum type="alphaLcParenR" startAt="3"/>
                </a:pPr>
                <a:endParaRPr lang="en-US" dirty="0"/>
              </a:p>
              <a:p>
                <a:pPr marL="342900" indent="-342900" algn="just">
                  <a:buFont typeface="+mj-lt"/>
                  <a:buAutoNum type="alphaLcParenR" startAt="3"/>
                </a:pPr>
                <a:r>
                  <a:rPr lang="en-US" dirty="0"/>
                  <a:t>Two nonlinear flame models are used an examples for nonlinear flame models, other user user-defined analytical nonlinear flame models can be incorporated in ./Subprogram/</a:t>
                </a:r>
                <a:r>
                  <a:rPr lang="en-US" dirty="0" err="1"/>
                  <a:t>Fcn_Oscillation</a:t>
                </a:r>
                <a:r>
                  <a:rPr lang="en-US" dirty="0"/>
                  <a:t>/</a:t>
                </a:r>
                <a:r>
                  <a:rPr lang="en-US" dirty="0" err="1"/>
                  <a:t>Fcn_flame_model.m</a:t>
                </a:r>
                <a:r>
                  <a:rPr lang="en-US" dirty="0"/>
                  <a:t>. </a:t>
                </a:r>
              </a:p>
              <a:p>
                <a:pPr marL="342900" indent="-342900" algn="just">
                  <a:buFont typeface="+mj-lt"/>
                  <a:buAutoNum type="alphaLcParenR" startAt="3"/>
                </a:pPr>
                <a:endParaRPr lang="en-US" dirty="0"/>
              </a:p>
              <a:p>
                <a:pPr marL="342900" indent="-342900" algn="just">
                  <a:buFont typeface="+mj-lt"/>
                  <a:buAutoNum type="alphaLcParenR" startAt="3"/>
                </a:pPr>
                <a:r>
                  <a:rPr lang="en-US" dirty="0"/>
                  <a:t>FDF (Flame Describing Function) data obtained from experiment or CFD can also be incorporated into ./Subprogram/</a:t>
                </a:r>
                <a:r>
                  <a:rPr lang="en-US" dirty="0" err="1"/>
                  <a:t>Fcn_Oscillation</a:t>
                </a:r>
                <a:r>
                  <a:rPr lang="en-US" dirty="0"/>
                  <a:t>/</a:t>
                </a:r>
                <a:r>
                  <a:rPr lang="en-US" dirty="0" err="1"/>
                  <a:t>Fcn_flame_model.m</a:t>
                </a:r>
                <a:r>
                  <a:rPr lang="en-US" dirty="0"/>
                  <a:t> by interpolating between the data points in both the frequency and perturbation amplitude directions.</a:t>
                </a:r>
                <a:endParaRPr lang="en-GB" dirty="0"/>
              </a:p>
            </p:txBody>
          </p:sp>
        </mc:Choice>
        <mc:Fallback xmlns="">
          <p:sp>
            <p:nvSpPr>
              <p:cNvPr id="7" name="TextBox 6">
                <a:extLst>
                  <a:ext uri="{FF2B5EF4-FFF2-40B4-BE49-F238E27FC236}">
                    <a16:creationId xmlns:a16="http://schemas.microsoft.com/office/drawing/2014/main" xmlns:a14="http://schemas.microsoft.com/office/drawing/2010/main" xmlns="" id="{940165C6-F760-6844-BECC-AAC17FD98C5F}"/>
                  </a:ext>
                </a:extLst>
              </p:cNvPr>
              <p:cNvSpPr txBox="1">
                <a:spLocks noRot="1" noChangeAspect="1" noMove="1" noResize="1" noEditPoints="1" noAdjustHandles="1" noChangeArrowheads="1" noChangeShapeType="1" noTextEdit="1"/>
              </p:cNvSpPr>
              <p:nvPr/>
            </p:nvSpPr>
            <p:spPr>
              <a:xfrm>
                <a:off x="938598" y="1636278"/>
                <a:ext cx="7762010" cy="3970318"/>
              </a:xfrm>
              <a:prstGeom prst="rect">
                <a:avLst/>
              </a:prstGeom>
              <a:blipFill rotWithShape="1">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34218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57F506E9-6B41-A14D-9C82-53DE39626171}"/>
              </a:ext>
            </a:extLst>
          </p:cNvPr>
          <p:cNvSpPr/>
          <p:nvPr/>
        </p:nvSpPr>
        <p:spPr>
          <a:xfrm>
            <a:off x="409238" y="1122432"/>
            <a:ext cx="8352973" cy="2646878"/>
          </a:xfrm>
          <a:prstGeom prst="rect">
            <a:avLst/>
          </a:prstGeom>
          <a:ln w="38100">
            <a:noFill/>
          </a:ln>
        </p:spPr>
        <p:txBody>
          <a:bodyPr wrap="square">
            <a:spAutoFit/>
          </a:bodyPr>
          <a:lstStyle/>
          <a:p>
            <a:pPr marL="457200" indent="-457200" algn="just">
              <a:buFont typeface="+mj-lt"/>
              <a:buAutoNum type="arabicParenR" startAt="2"/>
            </a:pPr>
            <a:r>
              <a:rPr lang="en-GB" sz="2100" dirty="0">
                <a:solidFill>
                  <a:srgbClr val="0066CC"/>
                </a:solidFill>
              </a:rPr>
              <a:t>Setting up the calculation.</a:t>
            </a:r>
            <a:r>
              <a:rPr lang="en-GB" dirty="0">
                <a:solidFill>
                  <a:srgbClr val="0066CC"/>
                </a:solidFill>
              </a:rPr>
              <a:t> </a:t>
            </a:r>
            <a:r>
              <a:rPr lang="en-GB" dirty="0"/>
              <a:t>This is done in ./</a:t>
            </a:r>
            <a:r>
              <a:rPr lang="en-GB" dirty="0" err="1"/>
              <a:t>Main.m</a:t>
            </a:r>
            <a:r>
              <a:rPr lang="en-GB" dirty="0"/>
              <a:t>. It includes setting the frequency and growth rate ranges, and choosing between the linearly uncoupled model solver and the nonlinearly coupled model solver.</a:t>
            </a:r>
          </a:p>
          <a:p>
            <a:pPr marL="457200" indent="-457200" algn="just">
              <a:buFont typeface="+mj-lt"/>
              <a:buAutoNum type="arabicParenR" startAt="2"/>
            </a:pPr>
            <a:endParaRPr lang="en-GB" sz="2100" dirty="0"/>
          </a:p>
          <a:p>
            <a:pPr marL="457200" indent="-457200" algn="just">
              <a:buAutoNum type="arabicParenR" startAt="2"/>
            </a:pPr>
            <a:endParaRPr lang="en-GB" sz="2100" dirty="0"/>
          </a:p>
          <a:p>
            <a:pPr marL="457200" indent="-457200" algn="just">
              <a:buAutoNum type="arabicParenR" startAt="2"/>
            </a:pPr>
            <a:endParaRPr lang="en-GB" sz="2100" dirty="0"/>
          </a:p>
          <a:p>
            <a:pPr marL="457200" indent="-457200" algn="just">
              <a:buAutoNum type="arabicParenR" startAt="2"/>
            </a:pPr>
            <a:endParaRPr lang="en-GB" sz="2100" dirty="0"/>
          </a:p>
          <a:p>
            <a:pPr algn="just"/>
            <a:endParaRPr lang="en-GB" sz="2500" dirty="0"/>
          </a:p>
        </p:txBody>
      </p:sp>
      <p:sp>
        <p:nvSpPr>
          <p:cNvPr id="2" name="TextBox 1">
            <a:extLst>
              <a:ext uri="{FF2B5EF4-FFF2-40B4-BE49-F238E27FC236}">
                <a16:creationId xmlns:a16="http://schemas.microsoft.com/office/drawing/2014/main" id="{F7F5FE6D-EB4A-9F45-9CE3-4812C882698E}"/>
              </a:ext>
            </a:extLst>
          </p:cNvPr>
          <p:cNvSpPr txBox="1"/>
          <p:nvPr/>
        </p:nvSpPr>
        <p:spPr>
          <a:xfrm>
            <a:off x="841996" y="2338149"/>
            <a:ext cx="7674097" cy="3416320"/>
          </a:xfrm>
          <a:prstGeom prst="rect">
            <a:avLst/>
          </a:prstGeom>
          <a:noFill/>
        </p:spPr>
        <p:txBody>
          <a:bodyPr wrap="square" rtlCol="0">
            <a:spAutoFit/>
          </a:bodyPr>
          <a:lstStyle/>
          <a:p>
            <a:pPr marL="285750" indent="-285750" algn="just">
              <a:buFont typeface="Wingdings" pitchFamily="2" charset="2"/>
              <a:buChar char="Ø"/>
            </a:pPr>
            <a:r>
              <a:rPr lang="en-US" dirty="0"/>
              <a:t>For the </a:t>
            </a:r>
            <a:r>
              <a:rPr lang="en-US" dirty="0">
                <a:solidFill>
                  <a:srgbClr val="0066CC"/>
                </a:solidFill>
              </a:rPr>
              <a:t>linearly uncoupled model</a:t>
            </a:r>
            <a:r>
              <a:rPr lang="en-US" dirty="0"/>
              <a:t>:</a:t>
            </a:r>
          </a:p>
          <a:p>
            <a:pPr marL="285750" indent="-285750" algn="just">
              <a:buFont typeface="Wingdings" pitchFamily="2" charset="2"/>
              <a:buChar char="Ø"/>
            </a:pPr>
            <a:endParaRPr lang="en-US" dirty="0"/>
          </a:p>
          <a:p>
            <a:pPr marL="342900" indent="-342900" algn="just">
              <a:buFont typeface="+mj-lt"/>
              <a:buAutoNum type="alphaLcParenR"/>
            </a:pPr>
            <a:r>
              <a:rPr lang="en-US" dirty="0"/>
              <a:t>The circumferential wave number, </a:t>
            </a:r>
            <a:r>
              <a:rPr lang="en-US" i="1" dirty="0"/>
              <a:t>n</a:t>
            </a:r>
            <a:r>
              <a:rPr lang="en-US" dirty="0"/>
              <a:t>, (</a:t>
            </a:r>
            <a:r>
              <a:rPr lang="en-US" dirty="0" err="1"/>
              <a:t>CI.setup.n</a:t>
            </a:r>
            <a:r>
              <a:rPr lang="en-US" dirty="0"/>
              <a:t>) to be </a:t>
            </a:r>
            <a:r>
              <a:rPr lang="en-US" dirty="0" err="1"/>
              <a:t>analysed</a:t>
            </a:r>
            <a:r>
              <a:rPr lang="en-US" dirty="0"/>
              <a:t> needs to be given. </a:t>
            </a:r>
          </a:p>
          <a:p>
            <a:pPr marL="342900" indent="-342900" algn="just">
              <a:buFont typeface="+mj-lt"/>
              <a:buAutoNum type="alphaLcParenR"/>
            </a:pPr>
            <a:endParaRPr lang="en-US" dirty="0"/>
          </a:p>
          <a:p>
            <a:pPr marL="342900" indent="-342900" algn="just">
              <a:buFont typeface="+mj-lt"/>
              <a:buAutoNum type="alphaLcParenR"/>
            </a:pPr>
            <a:r>
              <a:rPr lang="en-US" dirty="0"/>
              <a:t>The scan range for the frequency and growth rate should be set in </a:t>
            </a:r>
            <a:r>
              <a:rPr lang="en-GB" dirty="0" err="1"/>
              <a:t>CI.EIG.Scan.FreqMin</a:t>
            </a:r>
            <a:r>
              <a:rPr lang="en-GB" dirty="0"/>
              <a:t>, </a:t>
            </a:r>
            <a:r>
              <a:rPr lang="en-GB" dirty="0" err="1"/>
              <a:t>FreqMax</a:t>
            </a:r>
            <a:r>
              <a:rPr lang="en-GB" dirty="0"/>
              <a:t>, </a:t>
            </a:r>
            <a:r>
              <a:rPr lang="en-GB" dirty="0" err="1"/>
              <a:t>GRMin</a:t>
            </a:r>
            <a:r>
              <a:rPr lang="en-GB" dirty="0"/>
              <a:t>, and </a:t>
            </a:r>
            <a:r>
              <a:rPr lang="en-GB" dirty="0" err="1"/>
              <a:t>GRMax</a:t>
            </a:r>
            <a:r>
              <a:rPr lang="en-GB" dirty="0"/>
              <a:t>.</a:t>
            </a:r>
          </a:p>
          <a:p>
            <a:pPr marL="342900" indent="-342900" algn="just">
              <a:buFont typeface="+mj-lt"/>
              <a:buAutoNum type="alphaLcParenR"/>
            </a:pPr>
            <a:endParaRPr lang="en-US" dirty="0"/>
          </a:p>
          <a:p>
            <a:pPr marL="342900" indent="-342900" algn="just">
              <a:buFont typeface="+mj-lt"/>
              <a:buAutoNum type="alphaLcParenR"/>
            </a:pPr>
            <a:r>
              <a:rPr lang="en-US" dirty="0"/>
              <a:t>The numbers of (frequency, growth rate) initial guesses within the above scan range needs to be prescribed in </a:t>
            </a:r>
            <a:r>
              <a:rPr lang="en-GB" dirty="0" err="1"/>
              <a:t>CI.EIG.Scan.FreqNum</a:t>
            </a:r>
            <a:r>
              <a:rPr lang="en-GB" dirty="0"/>
              <a:t> and </a:t>
            </a:r>
            <a:r>
              <a:rPr lang="en-GB" dirty="0" err="1"/>
              <a:t>GRNum</a:t>
            </a:r>
            <a:r>
              <a:rPr lang="en-GB" dirty="0"/>
              <a:t>.</a:t>
            </a:r>
            <a:endParaRPr lang="en-US" dirty="0"/>
          </a:p>
          <a:p>
            <a:pPr marL="342900" indent="-342900" algn="just">
              <a:buFont typeface="+mj-lt"/>
              <a:buAutoNum type="alphaLcParenR"/>
            </a:pPr>
            <a:endParaRPr lang="en-US" dirty="0"/>
          </a:p>
        </p:txBody>
      </p:sp>
      <p:sp>
        <p:nvSpPr>
          <p:cNvPr id="8" name="TextBox 7">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270639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57F506E9-6B41-A14D-9C82-53DE39626171}"/>
              </a:ext>
            </a:extLst>
          </p:cNvPr>
          <p:cNvSpPr/>
          <p:nvPr/>
        </p:nvSpPr>
        <p:spPr>
          <a:xfrm>
            <a:off x="356054" y="935926"/>
            <a:ext cx="8659826" cy="4909036"/>
          </a:xfrm>
          <a:prstGeom prst="rect">
            <a:avLst/>
          </a:prstGeom>
          <a:ln w="38100">
            <a:noFill/>
          </a:ln>
        </p:spPr>
        <p:txBody>
          <a:bodyPr wrap="square">
            <a:spAutoFit/>
          </a:bodyPr>
          <a:lstStyle/>
          <a:p>
            <a:pPr marL="457200" indent="-457200" algn="just">
              <a:buFont typeface="+mj-lt"/>
              <a:buAutoNum type="arabicParenR" startAt="2"/>
            </a:pPr>
            <a:r>
              <a:rPr lang="en-GB" sz="2100" dirty="0">
                <a:solidFill>
                  <a:srgbClr val="0066CC"/>
                </a:solidFill>
              </a:rPr>
              <a:t>Setting up the calculation </a:t>
            </a:r>
          </a:p>
          <a:p>
            <a:pPr marL="457200" indent="-457200" algn="just">
              <a:buAutoNum type="arabicParenR" startAt="2"/>
            </a:pPr>
            <a:endParaRPr lang="en-GB" sz="2100" dirty="0">
              <a:latin typeface="LinLibertineDisplayO"/>
            </a:endParaRPr>
          </a:p>
          <a:p>
            <a:pPr marL="457200" indent="-457200" algn="just">
              <a:buAutoNum type="arabicParenR" startAt="2"/>
            </a:pPr>
            <a:endParaRPr lang="en-GB" sz="2100" dirty="0">
              <a:latin typeface="LinLibertineDisplayO"/>
            </a:endParaRPr>
          </a:p>
          <a:p>
            <a:pPr marL="457200" indent="-457200" algn="just">
              <a:buAutoNum type="arabicParenR" startAt="2"/>
            </a:pPr>
            <a:endParaRPr lang="en-GB" sz="2500" dirty="0">
              <a:latin typeface="LinLibertineDisplayO"/>
            </a:endParaRPr>
          </a:p>
          <a:p>
            <a:pPr marL="457200" indent="-457200" algn="just">
              <a:buAutoNum type="arabicParenR" startAt="2"/>
            </a:pPr>
            <a:endParaRPr lang="en-GB" sz="2500" dirty="0">
              <a:latin typeface="LinLibertineDisplayO"/>
            </a:endParaRPr>
          </a:p>
          <a:p>
            <a:pPr marL="457200" indent="-457200" algn="just">
              <a:buAutoNum type="arabicParenR" startAt="2"/>
            </a:pPr>
            <a:endParaRPr lang="en-GB" sz="2500" dirty="0">
              <a:latin typeface="LinLibertineDisplayO"/>
            </a:endParaRPr>
          </a:p>
          <a:p>
            <a:pPr marL="457200" indent="-457200" algn="just">
              <a:buAutoNum type="arabicParenR" startAt="2"/>
            </a:pPr>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marL="457200" indent="-457200">
              <a:buAutoNum type="arabicParenR"/>
            </a:pPr>
            <a:endParaRPr lang="en-GB" sz="2500" dirty="0">
              <a:latin typeface="LinLibertineDisplayO"/>
            </a:endParaRPr>
          </a:p>
        </p:txBody>
      </p:sp>
      <p:sp>
        <p:nvSpPr>
          <p:cNvPr id="2" name="TextBox 1">
            <a:extLst>
              <a:ext uri="{FF2B5EF4-FFF2-40B4-BE49-F238E27FC236}">
                <a16:creationId xmlns:a16="http://schemas.microsoft.com/office/drawing/2014/main" id="{F7F5FE6D-EB4A-9F45-9CE3-4812C882698E}"/>
              </a:ext>
            </a:extLst>
          </p:cNvPr>
          <p:cNvSpPr txBox="1"/>
          <p:nvPr/>
        </p:nvSpPr>
        <p:spPr>
          <a:xfrm>
            <a:off x="534389" y="1313409"/>
            <a:ext cx="8110846" cy="369332"/>
          </a:xfrm>
          <a:prstGeom prst="rect">
            <a:avLst/>
          </a:prstGeom>
          <a:noFill/>
        </p:spPr>
        <p:txBody>
          <a:bodyPr wrap="square" rtlCol="0">
            <a:spAutoFit/>
          </a:bodyPr>
          <a:lstStyle/>
          <a:p>
            <a:pPr marL="285750" indent="-285750" algn="just">
              <a:buFont typeface="Wingdings" pitchFamily="2" charset="2"/>
              <a:buChar char="Ø"/>
            </a:pPr>
            <a:r>
              <a:rPr lang="en-US" dirty="0"/>
              <a:t>The </a:t>
            </a:r>
            <a:r>
              <a:rPr lang="en-US" dirty="0">
                <a:solidFill>
                  <a:srgbClr val="0066CC"/>
                </a:solidFill>
              </a:rPr>
              <a:t>nonlinearly coupled model </a:t>
            </a:r>
          </a:p>
        </p:txBody>
      </p:sp>
      <p:sp>
        <p:nvSpPr>
          <p:cNvPr id="3" name="TextBox 2">
            <a:extLst>
              <a:ext uri="{FF2B5EF4-FFF2-40B4-BE49-F238E27FC236}">
                <a16:creationId xmlns:a16="http://schemas.microsoft.com/office/drawing/2014/main" id="{730C311A-FA27-6243-890E-F2A0D2710279}"/>
              </a:ext>
            </a:extLst>
          </p:cNvPr>
          <p:cNvSpPr txBox="1"/>
          <p:nvPr/>
        </p:nvSpPr>
        <p:spPr>
          <a:xfrm>
            <a:off x="676893" y="2030961"/>
            <a:ext cx="7825839" cy="923330"/>
          </a:xfrm>
          <a:prstGeom prst="rect">
            <a:avLst/>
          </a:prstGeom>
          <a:noFill/>
        </p:spPr>
        <p:txBody>
          <a:bodyPr wrap="square" rtlCol="0">
            <a:spAutoFit/>
          </a:bodyPr>
          <a:lstStyle/>
          <a:p>
            <a:endParaRPr lang="en-US" dirty="0"/>
          </a:p>
          <a:p>
            <a:endParaRPr lang="en-US" dirty="0"/>
          </a:p>
          <a:p>
            <a:endParaRPr lang="en-US" dirty="0"/>
          </a:p>
        </p:txBody>
      </p:sp>
      <p:grpSp>
        <p:nvGrpSpPr>
          <p:cNvPr id="14" name="Group 13">
            <a:extLst>
              <a:ext uri="{FF2B5EF4-FFF2-40B4-BE49-F238E27FC236}">
                <a16:creationId xmlns:a16="http://schemas.microsoft.com/office/drawing/2014/main" id="{F0989718-3092-6F47-9AD8-EF6421A512A9}"/>
              </a:ext>
            </a:extLst>
          </p:cNvPr>
          <p:cNvGrpSpPr/>
          <p:nvPr/>
        </p:nvGrpSpPr>
        <p:grpSpPr>
          <a:xfrm>
            <a:off x="2306858" y="5319748"/>
            <a:ext cx="6651362" cy="918244"/>
            <a:chOff x="2317018" y="5106388"/>
            <a:chExt cx="6651362" cy="918244"/>
          </a:xfrm>
        </p:grpSpPr>
        <p:sp>
          <p:nvSpPr>
            <p:cNvPr id="4" name="Left Brace 3">
              <a:extLst>
                <a:ext uri="{FF2B5EF4-FFF2-40B4-BE49-F238E27FC236}">
                  <a16:creationId xmlns:a16="http://schemas.microsoft.com/office/drawing/2014/main" id="{D6B16C10-6F2C-2F49-B668-2B85786A8FE9}"/>
                </a:ext>
              </a:extLst>
            </p:cNvPr>
            <p:cNvSpPr/>
            <p:nvPr/>
          </p:nvSpPr>
          <p:spPr>
            <a:xfrm rot="16200000">
              <a:off x="4339335" y="4383089"/>
              <a:ext cx="233764" cy="1704116"/>
            </a:xfrm>
            <a:prstGeom prst="leftBrace">
              <a:avLst>
                <a:gd name="adj1" fmla="val 8333"/>
                <a:gd name="adj2" fmla="val 4932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20B9CC-6DD0-AB48-ACB8-8A05A96E4D54}"/>
                    </a:ext>
                  </a:extLst>
                </p:cNvPr>
                <p:cNvSpPr txBox="1"/>
                <p:nvPr/>
              </p:nvSpPr>
              <p:spPr>
                <a:xfrm>
                  <a:off x="2317018" y="5366426"/>
                  <a:ext cx="2196934" cy="657809"/>
                </a:xfrm>
                <a:prstGeom prst="rect">
                  <a:avLst/>
                </a:prstGeom>
                <a:noFill/>
                <a:ln w="19050">
                  <a:solidFill>
                    <a:schemeClr val="tx1"/>
                  </a:solidFill>
                </a:ln>
              </p:spPr>
              <p:txBody>
                <a:bodyPr wrap="square" rtlCol="0">
                  <a:spAutoFit/>
                </a:bodyPr>
                <a:lstStyle/>
                <a:p>
                  <a:r>
                    <a:rPr lang="en-US" dirty="0">
                      <a:solidFill>
                        <a:srgbClr val="7030A0"/>
                      </a:solidFill>
                    </a:rPr>
                    <a:t>Real</a:t>
                  </a:r>
                  <a:r>
                    <a:rPr lang="en-US" dirty="0"/>
                    <a:t> and </a:t>
                  </a:r>
                  <a:r>
                    <a:rPr lang="en-US" dirty="0">
                      <a:solidFill>
                        <a:srgbClr val="0432FF"/>
                      </a:solidFill>
                    </a:rPr>
                    <a:t>imaginary</a:t>
                  </a:r>
                  <a:r>
                    <a:rPr lang="en-US" dirty="0"/>
                    <a:t> parts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(−3,−2,−1)</m:t>
                          </m:r>
                        </m:sup>
                      </m:sSup>
                    </m:oMath>
                  </a14:m>
                  <a:r>
                    <a:rPr lang="en-US" dirty="0"/>
                    <a:t> </a:t>
                  </a:r>
                </a:p>
              </p:txBody>
            </p:sp>
          </mc:Choice>
          <mc:Fallback xmlns="">
            <p:sp>
              <p:nvSpPr>
                <p:cNvPr id="6" name="TextBox 5">
                  <a:extLst>
                    <a:ext uri="{FF2B5EF4-FFF2-40B4-BE49-F238E27FC236}">
                      <a16:creationId xmlns:a16="http://schemas.microsoft.com/office/drawing/2014/main" id="{2520B9CC-6DD0-AB48-ACB8-8A05A96E4D54}"/>
                    </a:ext>
                  </a:extLst>
                </p:cNvPr>
                <p:cNvSpPr txBox="1">
                  <a:spLocks noRot="1" noChangeAspect="1" noMove="1" noResize="1" noEditPoints="1" noAdjustHandles="1" noChangeArrowheads="1" noChangeShapeType="1" noTextEdit="1"/>
                </p:cNvSpPr>
                <p:nvPr/>
              </p:nvSpPr>
              <p:spPr>
                <a:xfrm>
                  <a:off x="2317018" y="5366426"/>
                  <a:ext cx="2196934" cy="657809"/>
                </a:xfrm>
                <a:prstGeom prst="rect">
                  <a:avLst/>
                </a:prstGeom>
                <a:blipFill>
                  <a:blip r:embed="rId5"/>
                  <a:stretch>
                    <a:fillRect l="-1136" t="-1852" b="-11111"/>
                  </a:stretch>
                </a:blipFill>
                <a:ln w="19050">
                  <a:solidFill>
                    <a:schemeClr val="tx1"/>
                  </a:solidFill>
                </a:ln>
              </p:spPr>
              <p:txBody>
                <a:bodyPr/>
                <a:lstStyle/>
                <a:p>
                  <a:r>
                    <a:rPr lang="en-US">
                      <a:noFill/>
                    </a:rPr>
                    <a:t> </a:t>
                  </a:r>
                </a:p>
              </p:txBody>
            </p:sp>
          </mc:Fallback>
        </mc:AlternateContent>
        <p:sp>
          <p:nvSpPr>
            <p:cNvPr id="9" name="Left Brace 8">
              <a:extLst>
                <a:ext uri="{FF2B5EF4-FFF2-40B4-BE49-F238E27FC236}">
                  <a16:creationId xmlns:a16="http://schemas.microsoft.com/office/drawing/2014/main" id="{537D05B4-F00A-CF44-A957-BA43A5E37D63}"/>
                </a:ext>
              </a:extLst>
            </p:cNvPr>
            <p:cNvSpPr/>
            <p:nvPr/>
          </p:nvSpPr>
          <p:spPr>
            <a:xfrm rot="16200000">
              <a:off x="6934086" y="4347463"/>
              <a:ext cx="233765" cy="1751615"/>
            </a:xfrm>
            <a:prstGeom prst="leftBrace">
              <a:avLst>
                <a:gd name="adj1" fmla="val 8333"/>
                <a:gd name="adj2" fmla="val 49322"/>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758FEA-7825-B54B-8113-347BCE59C2AE}"/>
                    </a:ext>
                  </a:extLst>
                </p:cNvPr>
                <p:cNvSpPr txBox="1"/>
                <p:nvPr/>
              </p:nvSpPr>
              <p:spPr>
                <a:xfrm>
                  <a:off x="6771446" y="5366426"/>
                  <a:ext cx="2196934" cy="657809"/>
                </a:xfrm>
                <a:prstGeom prst="rect">
                  <a:avLst/>
                </a:prstGeom>
                <a:noFill/>
                <a:ln w="19050">
                  <a:solidFill>
                    <a:schemeClr val="accent6">
                      <a:lumMod val="50000"/>
                    </a:schemeClr>
                  </a:solidFill>
                </a:ln>
              </p:spPr>
              <p:txBody>
                <a:bodyPr wrap="square" rtlCol="0">
                  <a:spAutoFit/>
                </a:bodyPr>
                <a:lstStyle/>
                <a:p>
                  <a:r>
                    <a:rPr lang="en-US" dirty="0">
                      <a:solidFill>
                        <a:srgbClr val="7030A0"/>
                      </a:solidFill>
                    </a:rPr>
                    <a:t>Real</a:t>
                  </a:r>
                  <a:r>
                    <a:rPr lang="en-US" dirty="0"/>
                    <a:t> and </a:t>
                  </a:r>
                  <a:r>
                    <a:rPr lang="en-US" dirty="0">
                      <a:solidFill>
                        <a:srgbClr val="0432FF"/>
                      </a:solidFill>
                    </a:rPr>
                    <a:t>imaginary</a:t>
                  </a:r>
                  <a:r>
                    <a:rPr lang="en-US" dirty="0"/>
                    <a:t> parts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(+1, +2, +3)</m:t>
                          </m:r>
                        </m:sup>
                      </m:sSup>
                    </m:oMath>
                  </a14:m>
                  <a:r>
                    <a:rPr lang="en-US" dirty="0"/>
                    <a:t> </a:t>
                  </a:r>
                </a:p>
              </p:txBody>
            </p:sp>
          </mc:Choice>
          <mc:Fallback xmlns="">
            <p:sp>
              <p:nvSpPr>
                <p:cNvPr id="11" name="TextBox 10">
                  <a:extLst>
                    <a:ext uri="{FF2B5EF4-FFF2-40B4-BE49-F238E27FC236}">
                      <a16:creationId xmlns:a16="http://schemas.microsoft.com/office/drawing/2014/main" id="{C9758FEA-7825-B54B-8113-347BCE59C2AE}"/>
                    </a:ext>
                  </a:extLst>
                </p:cNvPr>
                <p:cNvSpPr txBox="1">
                  <a:spLocks noRot="1" noChangeAspect="1" noMove="1" noResize="1" noEditPoints="1" noAdjustHandles="1" noChangeArrowheads="1" noChangeShapeType="1" noTextEdit="1"/>
                </p:cNvSpPr>
                <p:nvPr/>
              </p:nvSpPr>
              <p:spPr>
                <a:xfrm>
                  <a:off x="6771446" y="5366426"/>
                  <a:ext cx="2196934" cy="657809"/>
                </a:xfrm>
                <a:prstGeom prst="rect">
                  <a:avLst/>
                </a:prstGeom>
                <a:blipFill>
                  <a:blip r:embed="rId6"/>
                  <a:stretch>
                    <a:fillRect l="-1136" b="-10909"/>
                  </a:stretch>
                </a:blipFill>
                <a:ln w="19050">
                  <a:solidFill>
                    <a:schemeClr val="accent6">
                      <a:lumMod val="50000"/>
                    </a:schemeClr>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B666835-7037-D940-B667-CEFCF3A5A9E0}"/>
                </a:ext>
              </a:extLst>
            </p:cNvPr>
            <p:cNvCxnSpPr/>
            <p:nvPr/>
          </p:nvCxnSpPr>
          <p:spPr>
            <a:xfrm>
              <a:off x="5735775" y="5106389"/>
              <a:ext cx="0" cy="23750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FA4B5D4-707B-E04B-8C40-00963C4B7162}"/>
                    </a:ext>
                  </a:extLst>
                </p:cNvPr>
                <p:cNvSpPr txBox="1"/>
                <p:nvPr/>
              </p:nvSpPr>
              <p:spPr>
                <a:xfrm>
                  <a:off x="4676902" y="5366823"/>
                  <a:ext cx="1988452" cy="657809"/>
                </a:xfrm>
                <a:prstGeom prst="rect">
                  <a:avLst/>
                </a:prstGeom>
                <a:noFill/>
                <a:ln w="19050">
                  <a:solidFill>
                    <a:srgbClr val="FF0000"/>
                  </a:solidFill>
                </a:ln>
              </p:spPr>
              <p:txBody>
                <a:bodyPr wrap="square"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(0)</m:t>
                          </m:r>
                        </m:sup>
                      </m:sSup>
                    </m:oMath>
                  </a14:m>
                  <a:r>
                    <a:rPr lang="en-US" dirty="0"/>
                    <a:t>, assumed to be always real </a:t>
                  </a:r>
                </a:p>
              </p:txBody>
            </p:sp>
          </mc:Choice>
          <mc:Fallback xmlns="">
            <p:sp>
              <p:nvSpPr>
                <p:cNvPr id="13" name="TextBox 12">
                  <a:extLst>
                    <a:ext uri="{FF2B5EF4-FFF2-40B4-BE49-F238E27FC236}">
                      <a16:creationId xmlns:a16="http://schemas.microsoft.com/office/drawing/2014/main" id="{3FA4B5D4-707B-E04B-8C40-00963C4B7162}"/>
                    </a:ext>
                  </a:extLst>
                </p:cNvPr>
                <p:cNvSpPr txBox="1">
                  <a:spLocks noRot="1" noChangeAspect="1" noMove="1" noResize="1" noEditPoints="1" noAdjustHandles="1" noChangeArrowheads="1" noChangeShapeType="1" noTextEdit="1"/>
                </p:cNvSpPr>
                <p:nvPr/>
              </p:nvSpPr>
              <p:spPr>
                <a:xfrm>
                  <a:off x="4676902" y="5366823"/>
                  <a:ext cx="1988452" cy="657809"/>
                </a:xfrm>
                <a:prstGeom prst="rect">
                  <a:avLst/>
                </a:prstGeom>
                <a:blipFill>
                  <a:blip r:embed="rId7"/>
                  <a:stretch>
                    <a:fillRect l="-1250" t="-1852" b="-11111"/>
                  </a:stretch>
                </a:blipFill>
                <a:ln w="19050">
                  <a:solidFill>
                    <a:srgbClr val="FF0000"/>
                  </a:solidFill>
                </a:ln>
              </p:spPr>
              <p:txBody>
                <a:bodyPr/>
                <a:lstStyle/>
                <a:p>
                  <a:r>
                    <a:rPr lang="en-US">
                      <a:noFill/>
                    </a:rPr>
                    <a:t> </a:t>
                  </a:r>
                </a:p>
              </p:txBody>
            </p:sp>
          </mc:Fallback>
        </mc:AlternateContent>
      </p:grpSp>
      <p:sp>
        <p:nvSpPr>
          <p:cNvPr id="15" name="TextBox 14">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
        <p:nvSpPr>
          <p:cNvPr id="12" name="TextBox 11">
            <a:extLst>
              <a:ext uri="{FF2B5EF4-FFF2-40B4-BE49-F238E27FC236}">
                <a16:creationId xmlns:a16="http://schemas.microsoft.com/office/drawing/2014/main" id="{D3C2F404-CDBD-FF4A-ACA3-B5A425687762}"/>
              </a:ext>
            </a:extLst>
          </p:cNvPr>
          <p:cNvSpPr txBox="1"/>
          <p:nvPr/>
        </p:nvSpPr>
        <p:spPr>
          <a:xfrm>
            <a:off x="676893" y="1719982"/>
            <a:ext cx="8338987" cy="3693319"/>
          </a:xfrm>
          <a:prstGeom prst="rect">
            <a:avLst/>
          </a:prstGeom>
          <a:noFill/>
        </p:spPr>
        <p:txBody>
          <a:bodyPr wrap="square" rtlCol="0">
            <a:spAutoFit/>
          </a:bodyPr>
          <a:lstStyle/>
          <a:p>
            <a:pPr marL="342900" indent="-342900">
              <a:buFont typeface="+mj-lt"/>
              <a:buAutoNum type="alphaLcParenR"/>
            </a:pPr>
            <a:r>
              <a:rPr lang="en-GB" dirty="0"/>
              <a:t>For the modal expansion, the modal truncation number, N, should be given. This should satisfy (2N+1) &lt; D.</a:t>
            </a:r>
            <a:endParaRPr lang="en-US" dirty="0"/>
          </a:p>
          <a:p>
            <a:pPr marL="342900" indent="-342900">
              <a:buFont typeface="+mj-lt"/>
              <a:buAutoNum type="alphaLcParenR"/>
            </a:pPr>
            <a:endParaRPr lang="en-US" dirty="0"/>
          </a:p>
          <a:p>
            <a:pPr marL="342900" indent="-342900" algn="just">
              <a:buFont typeface="+mj-lt"/>
              <a:buAutoNum type="alphaLcParenR"/>
            </a:pPr>
            <a:r>
              <a:rPr lang="en-GB" dirty="0"/>
              <a:t>For a given combustor configuration and nonlinear flame model, each thermoacoustic mode will evolve with oscillation amplitude to exhibit a range of frequencies and growth rates. The method used to resolve a given mode is to prescribe the targeted growth rate (</a:t>
            </a:r>
            <a:r>
              <a:rPr lang="en-GB" dirty="0" err="1"/>
              <a:t>CI.fixed_growthrate</a:t>
            </a:r>
            <a:r>
              <a:rPr lang="en-GB" dirty="0"/>
              <a:t>) and to search for the corresponding frequency and oscillation amplitude. If the growth rate chosen is not in the range of solutions for that mode then no solution may be found.</a:t>
            </a:r>
            <a:endParaRPr lang="en-US" dirty="0"/>
          </a:p>
          <a:p>
            <a:pPr marL="342900" indent="-342900">
              <a:buFont typeface="+mj-lt"/>
              <a:buAutoNum type="alphaLcParenR"/>
            </a:pPr>
            <a:r>
              <a:rPr lang="en-US" dirty="0"/>
              <a:t>An initial guess of the mode frequency (</a:t>
            </a:r>
            <a:r>
              <a:rPr lang="en-GB" dirty="0" err="1"/>
              <a:t>CI.f_iniguess</a:t>
            </a:r>
            <a:r>
              <a:rPr lang="en-US" dirty="0"/>
              <a:t>) and the strengths of all the modal components (see example below) needs to be given.</a:t>
            </a:r>
          </a:p>
          <a:p>
            <a:r>
              <a:rPr lang="en-US" dirty="0"/>
              <a:t>e.g. </a:t>
            </a:r>
            <a:r>
              <a:rPr lang="en-US" dirty="0" err="1"/>
              <a:t>CI.lambda_iniguess</a:t>
            </a:r>
            <a:r>
              <a:rPr lang="en-US" dirty="0"/>
              <a:t> = [</a:t>
            </a:r>
            <a:r>
              <a:rPr lang="en-US" dirty="0">
                <a:solidFill>
                  <a:srgbClr val="7030A0"/>
                </a:solidFill>
              </a:rPr>
              <a:t>0,  0,  3.2</a:t>
            </a:r>
            <a:r>
              <a:rPr lang="en-US" dirty="0"/>
              <a:t>,  </a:t>
            </a:r>
            <a:r>
              <a:rPr lang="en-US" dirty="0">
                <a:solidFill>
                  <a:srgbClr val="0432FF"/>
                </a:solidFill>
              </a:rPr>
              <a:t>0,  0,  0</a:t>
            </a:r>
            <a:r>
              <a:rPr lang="en-US" dirty="0"/>
              <a:t>,  </a:t>
            </a:r>
            <a:r>
              <a:rPr lang="en-US" dirty="0">
                <a:solidFill>
                  <a:srgbClr val="FF0000"/>
                </a:solidFill>
              </a:rPr>
              <a:t>6.9</a:t>
            </a:r>
            <a:r>
              <a:rPr lang="en-US" dirty="0"/>
              <a:t>,  </a:t>
            </a:r>
            <a:r>
              <a:rPr lang="en-US" dirty="0">
                <a:solidFill>
                  <a:srgbClr val="7030A0"/>
                </a:solidFill>
              </a:rPr>
              <a:t>3.2,  0,  0</a:t>
            </a:r>
            <a:r>
              <a:rPr lang="en-US" dirty="0"/>
              <a:t>,  </a:t>
            </a:r>
            <a:r>
              <a:rPr lang="en-US" dirty="0">
                <a:solidFill>
                  <a:srgbClr val="0432FF"/>
                </a:solidFill>
              </a:rPr>
              <a:t>0,  0,  0</a:t>
            </a:r>
            <a:r>
              <a:rPr lang="en-US" dirty="0"/>
              <a:t>]</a:t>
            </a:r>
          </a:p>
        </p:txBody>
      </p:sp>
    </p:spTree>
    <p:extLst>
      <p:ext uri="{BB962C8B-B14F-4D97-AF65-F5344CB8AC3E}">
        <p14:creationId xmlns:p14="http://schemas.microsoft.com/office/powerpoint/2010/main" val="427164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356054" y="1132114"/>
            <a:ext cx="8217930" cy="4139595"/>
          </a:xfrm>
          <a:prstGeom prst="rect">
            <a:avLst/>
          </a:prstGeom>
          <a:ln w="38100">
            <a:noFill/>
          </a:ln>
        </p:spPr>
        <p:txBody>
          <a:bodyPr wrap="square">
            <a:spAutoFit/>
          </a:bodyPr>
          <a:lstStyle/>
          <a:p>
            <a:pPr marL="457200" indent="-457200" algn="just">
              <a:buFont typeface="+mj-lt"/>
              <a:buAutoNum type="arabicParenR" startAt="3"/>
            </a:pPr>
            <a:r>
              <a:rPr lang="en-GB" sz="2100" dirty="0">
                <a:solidFill>
                  <a:srgbClr val="0066CC"/>
                </a:solidFill>
              </a:rPr>
              <a:t>Results</a:t>
            </a: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marL="457200" indent="-457200">
              <a:buAutoNum type="arabicParenR"/>
            </a:pPr>
            <a:endParaRPr lang="en-GB" sz="2500" dirty="0">
              <a:latin typeface="LinLibertineDisplayO"/>
            </a:endParaRPr>
          </a:p>
        </p:txBody>
      </p:sp>
      <p:sp>
        <p:nvSpPr>
          <p:cNvPr id="2" name="TextBox 1">
            <a:extLst>
              <a:ext uri="{FF2B5EF4-FFF2-40B4-BE49-F238E27FC236}">
                <a16:creationId xmlns:a16="http://schemas.microsoft.com/office/drawing/2014/main" id="{F7F5FE6D-EB4A-9F45-9CE3-4812C882698E}"/>
              </a:ext>
            </a:extLst>
          </p:cNvPr>
          <p:cNvSpPr txBox="1"/>
          <p:nvPr/>
        </p:nvSpPr>
        <p:spPr>
          <a:xfrm>
            <a:off x="676893" y="1661629"/>
            <a:ext cx="8110846" cy="369332"/>
          </a:xfrm>
          <a:prstGeom prst="rect">
            <a:avLst/>
          </a:prstGeom>
          <a:noFill/>
        </p:spPr>
        <p:txBody>
          <a:bodyPr wrap="square" rtlCol="0">
            <a:spAutoFit/>
          </a:bodyPr>
          <a:lstStyle/>
          <a:p>
            <a:pPr marL="285750" indent="-285750" algn="just">
              <a:buFont typeface="Wingdings" pitchFamily="2" charset="2"/>
              <a:buChar char="Ø"/>
            </a:pPr>
            <a:r>
              <a:rPr lang="en-US" dirty="0"/>
              <a:t>The </a:t>
            </a:r>
            <a:r>
              <a:rPr lang="en-US" dirty="0">
                <a:solidFill>
                  <a:srgbClr val="0066CC"/>
                </a:solidFill>
              </a:rPr>
              <a:t>linearly uncoupled model </a:t>
            </a:r>
          </a:p>
        </p:txBody>
      </p:sp>
      <p:sp>
        <p:nvSpPr>
          <p:cNvPr id="15" name="TextBox 14">
            <a:extLst>
              <a:ext uri="{FF2B5EF4-FFF2-40B4-BE49-F238E27FC236}">
                <a16:creationId xmlns:a16="http://schemas.microsoft.com/office/drawing/2014/main" id="{91C125A2-BBC3-D84C-B305-8E367E549725}"/>
              </a:ext>
            </a:extLst>
          </p:cNvPr>
          <p:cNvSpPr txBox="1"/>
          <p:nvPr/>
        </p:nvSpPr>
        <p:spPr>
          <a:xfrm>
            <a:off x="860959" y="2220966"/>
            <a:ext cx="7713025" cy="2862322"/>
          </a:xfrm>
          <a:prstGeom prst="rect">
            <a:avLst/>
          </a:prstGeom>
          <a:noFill/>
        </p:spPr>
        <p:txBody>
          <a:bodyPr wrap="square" rtlCol="0">
            <a:spAutoFit/>
          </a:bodyPr>
          <a:lstStyle/>
          <a:p>
            <a:pPr marL="342900" indent="-342900" algn="just">
              <a:buFont typeface="+mj-lt"/>
              <a:buAutoNum type="alphaLcParenR"/>
            </a:pPr>
            <a:r>
              <a:rPr lang="en-US" dirty="0"/>
              <a:t>A contour plot over the frequency and growth rate scan range set up in 2) is generated. The resolved </a:t>
            </a:r>
            <a:r>
              <a:rPr lang="en-US" dirty="0" err="1"/>
              <a:t>thermoacousic</a:t>
            </a:r>
            <a:r>
              <a:rPr lang="en-US" dirty="0"/>
              <a:t> modes correspond to the locations where the function (</a:t>
            </a:r>
            <a:r>
              <a:rPr lang="en-US" dirty="0" err="1"/>
              <a:t>Fcn_Det_Linear</a:t>
            </a:r>
            <a:r>
              <a:rPr lang="en-US" dirty="0"/>
              <a:t>) equals zero, using all of the initial guesses set in 2).</a:t>
            </a:r>
          </a:p>
          <a:p>
            <a:pPr marL="342900" indent="-342900" algn="just">
              <a:buFont typeface="+mj-lt"/>
              <a:buAutoNum type="alphaLcParenR"/>
            </a:pPr>
            <a:endParaRPr lang="en-US" dirty="0"/>
          </a:p>
          <a:p>
            <a:pPr marL="342900" indent="-342900" algn="just">
              <a:buFont typeface="+mj-lt"/>
              <a:buAutoNum type="alphaLcParenR"/>
            </a:pPr>
            <a:r>
              <a:rPr lang="en-US" dirty="0"/>
              <a:t>A “</a:t>
            </a:r>
            <a:r>
              <a:rPr lang="en-US" dirty="0" err="1"/>
              <a:t>Mode_number</a:t>
            </a:r>
            <a:r>
              <a:rPr lang="en-US" dirty="0"/>
              <a:t>” from the resolved </a:t>
            </a:r>
            <a:r>
              <a:rPr lang="en-US" dirty="0" err="1"/>
              <a:t>thermoacoustic</a:t>
            </a:r>
            <a:r>
              <a:rPr lang="en-US" dirty="0"/>
              <a:t> modes is chosen. A plot of its longitudinal pressure and velocity mode shape at a given circumferential angle (“Angle2plot”) is generated. As the linearly uncoupled method yields only longitudinal and circumferentially spinning modes, the mode strength does not vary with “Angle2plot”.</a:t>
            </a:r>
          </a:p>
        </p:txBody>
      </p:sp>
      <p:sp>
        <p:nvSpPr>
          <p:cNvPr id="7" name="TextBox 6">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402913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356055" y="1179616"/>
            <a:ext cx="8431684" cy="4139595"/>
          </a:xfrm>
          <a:prstGeom prst="rect">
            <a:avLst/>
          </a:prstGeom>
          <a:ln w="38100">
            <a:noFill/>
          </a:ln>
        </p:spPr>
        <p:txBody>
          <a:bodyPr wrap="square">
            <a:spAutoFit/>
          </a:bodyPr>
          <a:lstStyle/>
          <a:p>
            <a:pPr marL="457200" indent="-457200" algn="just">
              <a:buFont typeface="+mj-lt"/>
              <a:buAutoNum type="arabicParenR" startAt="3"/>
            </a:pPr>
            <a:r>
              <a:rPr lang="en-GB" sz="2100" dirty="0">
                <a:solidFill>
                  <a:srgbClr val="0066CC"/>
                </a:solidFill>
              </a:rPr>
              <a:t>Results</a:t>
            </a: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marL="457200" indent="-457200">
              <a:buAutoNum type="arabicParenR"/>
            </a:pPr>
            <a:endParaRPr lang="en-GB" sz="2500" dirty="0">
              <a:latin typeface="LinLibertineDisplayO"/>
            </a:endParaRPr>
          </a:p>
        </p:txBody>
      </p:sp>
      <p:sp>
        <p:nvSpPr>
          <p:cNvPr id="2" name="TextBox 1">
            <a:extLst>
              <a:ext uri="{FF2B5EF4-FFF2-40B4-BE49-F238E27FC236}">
                <a16:creationId xmlns:a16="http://schemas.microsoft.com/office/drawing/2014/main" id="{F7F5FE6D-EB4A-9F45-9CE3-4812C882698E}"/>
              </a:ext>
            </a:extLst>
          </p:cNvPr>
          <p:cNvSpPr txBox="1"/>
          <p:nvPr/>
        </p:nvSpPr>
        <p:spPr>
          <a:xfrm>
            <a:off x="676893" y="1661629"/>
            <a:ext cx="8110846" cy="369332"/>
          </a:xfrm>
          <a:prstGeom prst="rect">
            <a:avLst/>
          </a:prstGeom>
          <a:noFill/>
        </p:spPr>
        <p:txBody>
          <a:bodyPr wrap="square" rtlCol="0">
            <a:spAutoFit/>
          </a:bodyPr>
          <a:lstStyle/>
          <a:p>
            <a:pPr marL="285750" indent="-285750" algn="just">
              <a:buFont typeface="Wingdings" pitchFamily="2" charset="2"/>
              <a:buChar char="Ø"/>
            </a:pPr>
            <a:r>
              <a:rPr lang="en-US" dirty="0"/>
              <a:t>The </a:t>
            </a:r>
            <a:r>
              <a:rPr lang="en-US" dirty="0">
                <a:solidFill>
                  <a:srgbClr val="0066CC"/>
                </a:solidFill>
              </a:rPr>
              <a:t>nonlinearly coupled model </a:t>
            </a:r>
          </a:p>
        </p:txBody>
      </p:sp>
      <p:sp>
        <p:nvSpPr>
          <p:cNvPr id="15" name="TextBox 14">
            <a:extLst>
              <a:ext uri="{FF2B5EF4-FFF2-40B4-BE49-F238E27FC236}">
                <a16:creationId xmlns:a16="http://schemas.microsoft.com/office/drawing/2014/main" id="{91C125A2-BBC3-D84C-B305-8E367E549725}"/>
              </a:ext>
            </a:extLst>
          </p:cNvPr>
          <p:cNvSpPr txBox="1"/>
          <p:nvPr/>
        </p:nvSpPr>
        <p:spPr>
          <a:xfrm>
            <a:off x="860959" y="2220966"/>
            <a:ext cx="7576457" cy="3139321"/>
          </a:xfrm>
          <a:prstGeom prst="rect">
            <a:avLst/>
          </a:prstGeom>
          <a:noFill/>
        </p:spPr>
        <p:txBody>
          <a:bodyPr wrap="square" rtlCol="0">
            <a:spAutoFit/>
          </a:bodyPr>
          <a:lstStyle/>
          <a:p>
            <a:pPr marL="342900" indent="-342900" algn="just">
              <a:buFont typeface="+mj-lt"/>
              <a:buAutoNum type="alphaLcParenR"/>
            </a:pPr>
            <a:r>
              <a:rPr lang="en-US" dirty="0"/>
              <a:t>A plot of the longitudinal pressure and velocity mode shape of selected modal component(s) (“n_2plot”) at a given circumferential angle (“Angle2plot”) is generated. Note that some modes may have a main circumferential modal component, </a:t>
            </a:r>
            <a:r>
              <a:rPr lang="en-US" i="1" dirty="0"/>
              <a:t>n</a:t>
            </a:r>
            <a:r>
              <a:rPr lang="en-US" dirty="0"/>
              <a:t>, such as longitudinal or spinning modes, but others may have multiple modal components, such as standing or slanted modes. </a:t>
            </a:r>
          </a:p>
          <a:p>
            <a:pPr marL="342900" indent="-342900" algn="just">
              <a:buFont typeface="+mj-lt"/>
              <a:buAutoNum type="alphaLcParenR"/>
            </a:pPr>
            <a:endParaRPr lang="en-US" dirty="0"/>
          </a:p>
          <a:p>
            <a:pPr marL="342900" indent="-342900" algn="just">
              <a:buFont typeface="+mj-lt"/>
              <a:buAutoNum type="alphaLcParenR"/>
            </a:pPr>
            <a:r>
              <a:rPr lang="en-US" dirty="0"/>
              <a:t>The overall pressure and velocity perturbations at each of the burner outlets (just ahead of the flames), and the overall heat release perturbation for each flame are also plotted.</a:t>
            </a:r>
          </a:p>
          <a:p>
            <a:pPr marL="342900" indent="-342900">
              <a:buFont typeface="+mj-lt"/>
              <a:buAutoNum type="alphaLcParenR"/>
            </a:pPr>
            <a:endParaRPr lang="en-US" dirty="0"/>
          </a:p>
        </p:txBody>
      </p:sp>
      <p:sp>
        <p:nvSpPr>
          <p:cNvPr id="7" name="TextBox 6">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154048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356054" y="1238992"/>
            <a:ext cx="8550234" cy="3754874"/>
          </a:xfrm>
          <a:prstGeom prst="rect">
            <a:avLst/>
          </a:prstGeom>
          <a:ln w="38100">
            <a:noFill/>
          </a:ln>
        </p:spPr>
        <p:txBody>
          <a:bodyPr wrap="square">
            <a:spAutoFit/>
          </a:bodyPr>
          <a:lstStyle/>
          <a:p>
            <a:pPr marL="457200" indent="-457200" algn="just">
              <a:buFont typeface="+mj-lt"/>
              <a:buAutoNum type="arabicParenR" startAt="3"/>
            </a:pPr>
            <a:r>
              <a:rPr lang="en-GB" sz="2100" dirty="0">
                <a:solidFill>
                  <a:srgbClr val="0066CC"/>
                </a:solidFill>
              </a:rPr>
              <a:t>Results</a:t>
            </a: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1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marL="457200" indent="-457200" algn="just">
              <a:buAutoNum type="arabicParenR" startAt="3"/>
            </a:pPr>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a:p>
            <a:pPr algn="just"/>
            <a:endParaRPr lang="en-GB" sz="2500" dirty="0">
              <a:latin typeface="LinLibertineDisplayO"/>
            </a:endParaRPr>
          </a:p>
        </p:txBody>
      </p:sp>
      <p:sp>
        <p:nvSpPr>
          <p:cNvPr id="2" name="TextBox 1">
            <a:extLst>
              <a:ext uri="{FF2B5EF4-FFF2-40B4-BE49-F238E27FC236}">
                <a16:creationId xmlns:a16="http://schemas.microsoft.com/office/drawing/2014/main" id="{F7F5FE6D-EB4A-9F45-9CE3-4812C882698E}"/>
              </a:ext>
            </a:extLst>
          </p:cNvPr>
          <p:cNvSpPr txBox="1"/>
          <p:nvPr/>
        </p:nvSpPr>
        <p:spPr>
          <a:xfrm>
            <a:off x="676893" y="1816007"/>
            <a:ext cx="8110846" cy="369332"/>
          </a:xfrm>
          <a:prstGeom prst="rect">
            <a:avLst/>
          </a:prstGeom>
          <a:noFill/>
        </p:spPr>
        <p:txBody>
          <a:bodyPr wrap="square" rtlCol="0">
            <a:spAutoFit/>
          </a:bodyPr>
          <a:lstStyle/>
          <a:p>
            <a:pPr marL="285750" indent="-285750" algn="just">
              <a:buFont typeface="Wingdings" pitchFamily="2" charset="2"/>
              <a:buChar char="Ø"/>
            </a:pPr>
            <a:r>
              <a:rPr lang="en-US" dirty="0"/>
              <a:t>The </a:t>
            </a:r>
            <a:r>
              <a:rPr lang="en-US" dirty="0">
                <a:solidFill>
                  <a:srgbClr val="0066CC"/>
                </a:solidFill>
              </a:rPr>
              <a:t>nonlinearly coupled model </a:t>
            </a:r>
          </a:p>
        </p:txBody>
      </p:sp>
      <p:sp>
        <p:nvSpPr>
          <p:cNvPr id="15" name="TextBox 14">
            <a:extLst>
              <a:ext uri="{FF2B5EF4-FFF2-40B4-BE49-F238E27FC236}">
                <a16:creationId xmlns:a16="http://schemas.microsoft.com/office/drawing/2014/main" id="{91C125A2-BBC3-D84C-B305-8E367E549725}"/>
              </a:ext>
            </a:extLst>
          </p:cNvPr>
          <p:cNvSpPr txBox="1"/>
          <p:nvPr/>
        </p:nvSpPr>
        <p:spPr>
          <a:xfrm>
            <a:off x="860959" y="2375344"/>
            <a:ext cx="7689275" cy="2031325"/>
          </a:xfrm>
          <a:prstGeom prst="rect">
            <a:avLst/>
          </a:prstGeom>
          <a:noFill/>
        </p:spPr>
        <p:txBody>
          <a:bodyPr wrap="square" rtlCol="0">
            <a:spAutoFit/>
          </a:bodyPr>
          <a:lstStyle/>
          <a:p>
            <a:pPr marL="342900" indent="-342900" algn="just">
              <a:buFont typeface="+mj-lt"/>
              <a:buAutoNum type="alphaLcParenR" startAt="3"/>
            </a:pPr>
            <a:r>
              <a:rPr lang="en-US" dirty="0"/>
              <a:t>For the resolved mode, the evolution of its frequency and growth rate with the strengths of its associated modal components is tracked. Starting with a growth rate of </a:t>
            </a:r>
            <a:r>
              <a:rPr lang="en-US" dirty="0" err="1"/>
              <a:t>CI.fixed_growthrate</a:t>
            </a:r>
            <a:r>
              <a:rPr lang="en-US" dirty="0"/>
              <a:t>.  “</a:t>
            </a:r>
            <a:r>
              <a:rPr lang="en-US" dirty="0" err="1"/>
              <a:t>Fcn_calculation_tracking_one_nonlinear_mode</a:t>
            </a:r>
            <a:r>
              <a:rPr lang="en-US" dirty="0"/>
              <a:t>” tries to resolve the mode evolving towards a growth rate of “</a:t>
            </a:r>
            <a:r>
              <a:rPr lang="en-US" dirty="0" err="1"/>
              <a:t>Stop_growth_rate</a:t>
            </a:r>
            <a:r>
              <a:rPr lang="en-US" dirty="0"/>
              <a:t>”, this being given by the user. If it is not properly chosen, a mode with the “</a:t>
            </a:r>
            <a:r>
              <a:rPr lang="en-US" dirty="0" err="1"/>
              <a:t>Stop_growth_rate</a:t>
            </a:r>
            <a:r>
              <a:rPr lang="en-US" dirty="0"/>
              <a:t>” may not exist.</a:t>
            </a:r>
          </a:p>
        </p:txBody>
      </p:sp>
      <p:sp>
        <p:nvSpPr>
          <p:cNvPr id="7" name="TextBox 6">
            <a:extLst>
              <a:ext uri="{FF2B5EF4-FFF2-40B4-BE49-F238E27FC236}">
                <a16:creationId xmlns:a16="http://schemas.microsoft.com/office/drawing/2014/main" id="{8E727F8C-1460-444A-BE6E-B860871179C1}"/>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Using the code:</a:t>
            </a:r>
          </a:p>
        </p:txBody>
      </p:sp>
    </p:spTree>
    <p:extLst>
      <p:ext uri="{BB962C8B-B14F-4D97-AF65-F5344CB8AC3E}">
        <p14:creationId xmlns:p14="http://schemas.microsoft.com/office/powerpoint/2010/main" val="45214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439387" y="1369621"/>
            <a:ext cx="8193974" cy="3416320"/>
          </a:xfrm>
          <a:prstGeom prst="rect">
            <a:avLst/>
          </a:prstGeom>
          <a:ln w="38100">
            <a:solidFill>
              <a:srgbClr val="0066CC"/>
            </a:solidFill>
          </a:ln>
        </p:spPr>
        <p:txBody>
          <a:bodyPr wrap="square">
            <a:spAutoFit/>
          </a:bodyPr>
          <a:lstStyle/>
          <a:p>
            <a:pPr marL="342900" indent="-342900" algn="just">
              <a:buFont typeface="+mj-lt"/>
              <a:buAutoNum type="arabicParenR"/>
            </a:pPr>
            <a:r>
              <a:rPr lang="en-GB" dirty="0"/>
              <a:t>For the nonlinearly coupled model, for the prescribed growth rate, if the initial guess of frequency and modal strengths are not close to a mode solution of the system, the solver may not be able to find a solution.</a:t>
            </a:r>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a:p>
            <a:pPr marL="342900" indent="-342900" algn="just">
              <a:buFont typeface="+mj-lt"/>
              <a:buAutoNum type="arabicParenR"/>
            </a:pPr>
            <a:endParaRPr lang="en-GB" dirty="0"/>
          </a:p>
        </p:txBody>
      </p:sp>
      <p:sp>
        <p:nvSpPr>
          <p:cNvPr id="6" name="TextBox 5">
            <a:extLst>
              <a:ext uri="{FF2B5EF4-FFF2-40B4-BE49-F238E27FC236}">
                <a16:creationId xmlns:a16="http://schemas.microsoft.com/office/drawing/2014/main" id="{A128E3A9-655E-8847-A7F9-65444D984C71}"/>
              </a:ext>
            </a:extLst>
          </p:cNvPr>
          <p:cNvSpPr txBox="1"/>
          <p:nvPr/>
        </p:nvSpPr>
        <p:spPr>
          <a:xfrm>
            <a:off x="356054" y="381928"/>
            <a:ext cx="5676611" cy="553998"/>
          </a:xfrm>
          <a:prstGeom prst="rect">
            <a:avLst/>
          </a:prstGeom>
          <a:noFill/>
        </p:spPr>
        <p:txBody>
          <a:bodyPr wrap="square" rtlCol="0">
            <a:spAutoFit/>
          </a:bodyPr>
          <a:lstStyle/>
          <a:p>
            <a:r>
              <a:rPr lang="en-GB" sz="3000" dirty="0">
                <a:solidFill>
                  <a:srgbClr val="0066CC"/>
                </a:solidFill>
                <a:latin typeface="+mj-lt"/>
              </a:rPr>
              <a:t>Some useful tips: </a:t>
            </a:r>
          </a:p>
        </p:txBody>
      </p:sp>
      <p:sp>
        <p:nvSpPr>
          <p:cNvPr id="5" name="TextBox 4">
            <a:extLst>
              <a:ext uri="{FF2B5EF4-FFF2-40B4-BE49-F238E27FC236}">
                <a16:creationId xmlns:a16="http://schemas.microsoft.com/office/drawing/2014/main" id="{7CEF04F3-5049-7B4F-A6C0-8D29F191A3A8}"/>
              </a:ext>
            </a:extLst>
          </p:cNvPr>
          <p:cNvSpPr txBox="1"/>
          <p:nvPr/>
        </p:nvSpPr>
        <p:spPr>
          <a:xfrm>
            <a:off x="807522" y="2291939"/>
            <a:ext cx="7623958" cy="2308324"/>
          </a:xfrm>
          <a:prstGeom prst="rect">
            <a:avLst/>
          </a:prstGeom>
          <a:noFill/>
        </p:spPr>
        <p:txBody>
          <a:bodyPr wrap="square" rtlCol="0">
            <a:spAutoFit/>
          </a:bodyPr>
          <a:lstStyle/>
          <a:p>
            <a:pPr algn="just"/>
            <a:r>
              <a:rPr lang="en-US" dirty="0">
                <a:solidFill>
                  <a:srgbClr val="0066CC"/>
                </a:solidFill>
              </a:rPr>
              <a:t>In order to ensure that a linearly unstable mode can be tracked, it is suggested to first identify its location using the linearly uncoupled model with a linear flame model deduced from the limit of the nonlinear flame model at small amplitudes. Following this, the nonlinearly coupled model (with nonlinear flame model) should find an unstable mode nearby, with a slightly lower growth rate, similar frequency, and small modal strengths. Finally “</a:t>
            </a:r>
            <a:r>
              <a:rPr lang="en-US" dirty="0" err="1">
                <a:solidFill>
                  <a:srgbClr val="0066CC"/>
                </a:solidFill>
              </a:rPr>
              <a:t>Fcn_calculation_tracking_one_nonlinear_mode</a:t>
            </a:r>
            <a:r>
              <a:rPr lang="en-US" dirty="0">
                <a:solidFill>
                  <a:srgbClr val="0066CC"/>
                </a:solidFill>
              </a:rPr>
              <a:t>” can be used to find its corresponding limit cycle [2,3]. </a:t>
            </a:r>
          </a:p>
        </p:txBody>
      </p:sp>
    </p:spTree>
    <p:extLst>
      <p:ext uri="{BB962C8B-B14F-4D97-AF65-F5344CB8AC3E}">
        <p14:creationId xmlns:p14="http://schemas.microsoft.com/office/powerpoint/2010/main" val="109635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F506E9-6B41-A14D-9C82-53DE39626171}"/>
              </a:ext>
            </a:extLst>
          </p:cNvPr>
          <p:cNvSpPr/>
          <p:nvPr/>
        </p:nvSpPr>
        <p:spPr>
          <a:xfrm>
            <a:off x="439387" y="1369621"/>
            <a:ext cx="8193974" cy="3139321"/>
          </a:xfrm>
          <a:prstGeom prst="rect">
            <a:avLst/>
          </a:prstGeom>
          <a:ln w="38100">
            <a:solidFill>
              <a:srgbClr val="0066CC"/>
            </a:solidFill>
          </a:ln>
        </p:spPr>
        <p:txBody>
          <a:bodyPr wrap="square">
            <a:spAutoFit/>
          </a:bodyPr>
          <a:lstStyle/>
          <a:p>
            <a:pPr marL="342900" indent="-342900">
              <a:buFont typeface="+mj-lt"/>
              <a:buAutoNum type="arabicParenR" startAt="2"/>
            </a:pPr>
            <a:r>
              <a:rPr lang="en-GB" dirty="0"/>
              <a:t>For the nonlinearly coupled model, if the system parameters are changed too much then the mode solution may be too different to be found using the previous solution as an initial guess.</a:t>
            </a:r>
          </a:p>
          <a:p>
            <a:pPr marL="342900" indent="-342900">
              <a:buFont typeface="+mj-lt"/>
              <a:buAutoNum type="arabicParenR" startAt="2"/>
            </a:pPr>
            <a:endParaRPr lang="en-GB" dirty="0"/>
          </a:p>
          <a:p>
            <a:pPr marL="355600">
              <a:tabLst>
                <a:tab pos="266700" algn="l"/>
              </a:tabLst>
            </a:pPr>
            <a:r>
              <a:rPr lang="en-US" dirty="0">
                <a:solidFill>
                  <a:srgbClr val="0066CC"/>
                </a:solidFill>
              </a:rPr>
              <a:t>The change to the system parameters should then be split into smaller changes so that the mode solution of each step can be found using the previous step results as an initial guess.</a:t>
            </a:r>
          </a:p>
          <a:p>
            <a:endParaRPr lang="en-GB" dirty="0"/>
          </a:p>
          <a:p>
            <a:pPr marL="342900" indent="-342900">
              <a:buFont typeface="+mj-lt"/>
              <a:buAutoNum type="arabicParenR" startAt="3"/>
            </a:pPr>
            <a:endParaRPr lang="en-GB" dirty="0"/>
          </a:p>
          <a:p>
            <a:pPr marL="342900" indent="-342900">
              <a:buFont typeface="+mj-lt"/>
              <a:buAutoNum type="arabicParenR" startAt="3"/>
            </a:pPr>
            <a:r>
              <a:rPr lang="en-GB" dirty="0"/>
              <a:t>The default case given with the code is the same as that studied in [2]. It is suggested to start using the code by repeating calculations in [2].</a:t>
            </a:r>
          </a:p>
        </p:txBody>
      </p:sp>
      <p:sp>
        <p:nvSpPr>
          <p:cNvPr id="7" name="TextBox 6">
            <a:extLst>
              <a:ext uri="{FF2B5EF4-FFF2-40B4-BE49-F238E27FC236}">
                <a16:creationId xmlns:a16="http://schemas.microsoft.com/office/drawing/2014/main" id="{A128E3A9-655E-8847-A7F9-65444D984C71}"/>
              </a:ext>
            </a:extLst>
          </p:cNvPr>
          <p:cNvSpPr txBox="1"/>
          <p:nvPr/>
        </p:nvSpPr>
        <p:spPr>
          <a:xfrm>
            <a:off x="356054" y="381928"/>
            <a:ext cx="5676611" cy="553998"/>
          </a:xfrm>
          <a:prstGeom prst="rect">
            <a:avLst/>
          </a:prstGeom>
          <a:noFill/>
        </p:spPr>
        <p:txBody>
          <a:bodyPr wrap="square" rtlCol="0">
            <a:spAutoFit/>
          </a:bodyPr>
          <a:lstStyle/>
          <a:p>
            <a:r>
              <a:rPr lang="en-GB" sz="3000" dirty="0">
                <a:solidFill>
                  <a:srgbClr val="0066CC"/>
                </a:solidFill>
                <a:latin typeface="+mj-lt"/>
              </a:rPr>
              <a:t>Some useful tips: </a:t>
            </a:r>
          </a:p>
        </p:txBody>
      </p:sp>
    </p:spTree>
    <p:extLst>
      <p:ext uri="{BB962C8B-B14F-4D97-AF65-F5344CB8AC3E}">
        <p14:creationId xmlns:p14="http://schemas.microsoft.com/office/powerpoint/2010/main" val="181611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DA19713E-9418-AC46-9963-D230ACB9735D}"/>
              </a:ext>
            </a:extLst>
          </p:cNvPr>
          <p:cNvSpPr/>
          <p:nvPr/>
        </p:nvSpPr>
        <p:spPr>
          <a:xfrm>
            <a:off x="356054" y="1142584"/>
            <a:ext cx="8051675" cy="5078313"/>
          </a:xfrm>
          <a:prstGeom prst="rect">
            <a:avLst/>
          </a:prstGeom>
        </p:spPr>
        <p:txBody>
          <a:bodyPr wrap="square">
            <a:spAutoFit/>
          </a:bodyPr>
          <a:lstStyle/>
          <a:p>
            <a:pPr marL="285750" indent="-285750" algn="just">
              <a:buFont typeface="Arial"/>
              <a:buChar char="•"/>
            </a:pPr>
            <a:r>
              <a:rPr lang="en-GB" dirty="0"/>
              <a:t>OSCILOS is an “</a:t>
            </a:r>
            <a:r>
              <a:rPr lang="en-GB" b="1" dirty="0"/>
              <a:t>O</a:t>
            </a:r>
            <a:r>
              <a:rPr lang="en-GB" dirty="0"/>
              <a:t>pen </a:t>
            </a:r>
            <a:r>
              <a:rPr lang="en-GB" b="1" dirty="0"/>
              <a:t>S</a:t>
            </a:r>
            <a:r>
              <a:rPr lang="en-GB" dirty="0"/>
              <a:t>ource </a:t>
            </a:r>
            <a:r>
              <a:rPr lang="en-GB" b="1" dirty="0"/>
              <a:t>C</a:t>
            </a:r>
            <a:r>
              <a:rPr lang="en-GB" dirty="0"/>
              <a:t>ombustion </a:t>
            </a:r>
            <a:r>
              <a:rPr lang="en-GB" b="1" dirty="0"/>
              <a:t>I</a:t>
            </a:r>
            <a:r>
              <a:rPr lang="en-GB" dirty="0"/>
              <a:t>nstability </a:t>
            </a:r>
            <a:r>
              <a:rPr lang="en-GB" b="1" dirty="0"/>
              <a:t>L</a:t>
            </a:r>
            <a:r>
              <a:rPr lang="en-GB" dirty="0"/>
              <a:t>ow-</a:t>
            </a:r>
            <a:r>
              <a:rPr lang="en-GB" b="1" dirty="0"/>
              <a:t>O</a:t>
            </a:r>
            <a:r>
              <a:rPr lang="en-GB" dirty="0"/>
              <a:t>rder </a:t>
            </a:r>
            <a:r>
              <a:rPr lang="en-GB" b="1" dirty="0"/>
              <a:t>S</a:t>
            </a:r>
            <a:r>
              <a:rPr lang="en-GB" dirty="0"/>
              <a:t>imulator”. It is written in </a:t>
            </a:r>
            <a:r>
              <a:rPr lang="en-GB" dirty="0" err="1"/>
              <a:t>Matlab</a:t>
            </a:r>
            <a:r>
              <a:rPr lang="en-GB" dirty="0"/>
              <a:t>®/Simulink®. </a:t>
            </a:r>
          </a:p>
          <a:p>
            <a:pPr marL="285750" indent="-285750" algn="just">
              <a:buFont typeface="Arial"/>
              <a:buChar char="•"/>
            </a:pPr>
            <a:endParaRPr lang="en-GB" dirty="0"/>
          </a:p>
          <a:p>
            <a:pPr marL="285750" indent="-285750" algn="just">
              <a:buFont typeface="Arial"/>
              <a:buChar char="•"/>
            </a:pPr>
            <a:r>
              <a:rPr lang="en-GB" dirty="0" err="1"/>
              <a:t>OSCILOS_ann</a:t>
            </a:r>
            <a:r>
              <a:rPr lang="en-GB" dirty="0"/>
              <a:t> is the version for simulating </a:t>
            </a:r>
            <a:r>
              <a:rPr lang="en-GB" b="1" dirty="0"/>
              <a:t>annular-shaped combustors</a:t>
            </a:r>
            <a:r>
              <a:rPr lang="en-GB" dirty="0"/>
              <a:t>. It is written in in </a:t>
            </a:r>
            <a:r>
              <a:rPr lang="en-GB" dirty="0" err="1"/>
              <a:t>Matlab</a:t>
            </a:r>
            <a:r>
              <a:rPr lang="en-GB" dirty="0"/>
              <a:t>®. A simpler version (</a:t>
            </a:r>
            <a:r>
              <a:rPr lang="en-GB" dirty="0" err="1"/>
              <a:t>OSCILOS_long</a:t>
            </a:r>
            <a:r>
              <a:rPr lang="en-GB" dirty="0"/>
              <a:t>) for longitudinal combustors can be found at </a:t>
            </a:r>
            <a:r>
              <a:rPr lang="en-GB" dirty="0">
                <a:solidFill>
                  <a:srgbClr val="0066CC"/>
                </a:solidFill>
                <a:hlinkClick r:id="rId3"/>
              </a:rPr>
              <a:t>http://www.oscilos.com/</a:t>
            </a:r>
            <a:r>
              <a:rPr lang="en-GB" dirty="0">
                <a:solidFill>
                  <a:srgbClr val="0066CC"/>
                </a:solidFill>
              </a:rPr>
              <a:t>.</a:t>
            </a:r>
          </a:p>
          <a:p>
            <a:pPr marL="285750" indent="-285750" algn="just">
              <a:buFont typeface="Arial"/>
              <a:buChar char="•"/>
            </a:pPr>
            <a:endParaRPr lang="en-GB" dirty="0">
              <a:solidFill>
                <a:srgbClr val="0432FF"/>
              </a:solidFill>
            </a:endParaRPr>
          </a:p>
          <a:p>
            <a:pPr marL="285750" indent="-285750" algn="just">
              <a:buFont typeface="Arial"/>
              <a:buChar char="•"/>
            </a:pPr>
            <a:r>
              <a:rPr lang="en-GB" dirty="0" err="1"/>
              <a:t>OSCILOS_ann</a:t>
            </a:r>
            <a:r>
              <a:rPr lang="en-GB" dirty="0"/>
              <a:t> is based on a low order network approach. This means that a given combustion system is simplified geometrically into a network of connected modules, each module being either a thin annulus or a group of straight ducts of constant cross sectional area. Flames are modelled as discontinuities which induce a step change in the flow across them. </a:t>
            </a:r>
          </a:p>
          <a:p>
            <a:pPr marL="285750" indent="-285750" algn="just">
              <a:buFont typeface="Arial"/>
              <a:buChar char="•"/>
            </a:pPr>
            <a:endParaRPr lang="en-GB" dirty="0"/>
          </a:p>
          <a:p>
            <a:pPr marL="285750" indent="-285750" algn="just">
              <a:buFont typeface="Arial"/>
              <a:buChar char="•"/>
            </a:pPr>
            <a:r>
              <a:rPr lang="en-GB" dirty="0"/>
              <a:t>Each module contains a constant, uniform mean flow. If the mean flow is prescribed at the inlet, it can be inferred throughout the network by applying the flow conservation equations across module joins. The fuel and combustion efficiency or temperature ratio across all flames also needs to be prescribed.</a:t>
            </a:r>
          </a:p>
        </p:txBody>
      </p:sp>
      <p:sp>
        <p:nvSpPr>
          <p:cNvPr id="4" name="TextBox 3">
            <a:extLst>
              <a:ext uri="{FF2B5EF4-FFF2-40B4-BE49-F238E27FC236}">
                <a16:creationId xmlns:a16="http://schemas.microsoft.com/office/drawing/2014/main" id="{926C9E01-8940-1C4F-AF01-7F7CC1F82A2F}"/>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What is </a:t>
            </a:r>
            <a:r>
              <a:rPr lang="en-GB" sz="3000" dirty="0" err="1">
                <a:solidFill>
                  <a:srgbClr val="0066CC"/>
                </a:solidFill>
                <a:latin typeface="+mj-lt"/>
              </a:rPr>
              <a:t>OSCILOS_ann</a:t>
            </a:r>
            <a:r>
              <a:rPr lang="en-GB" sz="3000" dirty="0">
                <a:solidFill>
                  <a:srgbClr val="0066CC"/>
                </a:solidFill>
                <a:latin typeface="+mj-lt"/>
              </a:rPr>
              <a:t>? </a:t>
            </a:r>
          </a:p>
        </p:txBody>
      </p:sp>
    </p:spTree>
    <p:extLst>
      <p:ext uri="{BB962C8B-B14F-4D97-AF65-F5344CB8AC3E}">
        <p14:creationId xmlns:p14="http://schemas.microsoft.com/office/powerpoint/2010/main" val="379261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10" name="Rectangle 9">
            <a:extLst>
              <a:ext uri="{FF2B5EF4-FFF2-40B4-BE49-F238E27FC236}">
                <a16:creationId xmlns:a16="http://schemas.microsoft.com/office/drawing/2014/main" id="{57F506E9-6B41-A14D-9C82-53DE39626171}"/>
              </a:ext>
            </a:extLst>
          </p:cNvPr>
          <p:cNvSpPr/>
          <p:nvPr/>
        </p:nvSpPr>
        <p:spPr>
          <a:xfrm>
            <a:off x="356053" y="1464623"/>
            <a:ext cx="8616417" cy="2616101"/>
          </a:xfrm>
          <a:prstGeom prst="rect">
            <a:avLst/>
          </a:prstGeom>
          <a:ln w="38100">
            <a:noFill/>
          </a:ln>
        </p:spPr>
        <p:txBody>
          <a:bodyPr wrap="square">
            <a:spAutoFit/>
          </a:bodyPr>
          <a:lstStyle/>
          <a:p>
            <a:endParaRPr lang="en-GB" sz="2000" dirty="0">
              <a:latin typeface="Garamond"/>
              <a:cs typeface="Garamond"/>
            </a:endParaRPr>
          </a:p>
          <a:p>
            <a:pPr algn="just"/>
            <a:r>
              <a:rPr lang="en-GB" dirty="0">
                <a:cs typeface="Garamond"/>
              </a:rPr>
              <a:t>[1] A. P. Dowling, S. R. Stow, Acoustic analysis of gas turbine combustors, J. </a:t>
            </a:r>
            <a:r>
              <a:rPr lang="en-GB" dirty="0" err="1">
                <a:cs typeface="Garamond"/>
              </a:rPr>
              <a:t>Propul</a:t>
            </a:r>
            <a:r>
              <a:rPr lang="en-GB" dirty="0">
                <a:cs typeface="Garamond"/>
              </a:rPr>
              <a:t>. Power 19 (2003) 751–764. </a:t>
            </a:r>
          </a:p>
          <a:p>
            <a:pPr marL="514350" indent="-514350" algn="just">
              <a:buFont typeface="+mj-lt"/>
              <a:buAutoNum type="arabicParenR"/>
            </a:pPr>
            <a:endParaRPr lang="en-GB" dirty="0">
              <a:cs typeface="Garamond"/>
            </a:endParaRPr>
          </a:p>
          <a:p>
            <a:pPr algn="just"/>
            <a:r>
              <a:rPr lang="en-GB" dirty="0">
                <a:cs typeface="Garamond"/>
              </a:rPr>
              <a:t>[2] D. Yang, D. </a:t>
            </a:r>
            <a:r>
              <a:rPr lang="en-GB" dirty="0" err="1">
                <a:cs typeface="Garamond"/>
              </a:rPr>
              <a:t>Laera</a:t>
            </a:r>
            <a:r>
              <a:rPr lang="en-GB" dirty="0">
                <a:cs typeface="Garamond"/>
              </a:rPr>
              <a:t>, A. S. </a:t>
            </a:r>
            <a:r>
              <a:rPr lang="en-GB" dirty="0" err="1">
                <a:cs typeface="Garamond"/>
              </a:rPr>
              <a:t>Morgans</a:t>
            </a:r>
            <a:r>
              <a:rPr lang="en-GB" dirty="0">
                <a:cs typeface="Garamond"/>
              </a:rPr>
              <a:t>, A systematic study of nonlinear coupling of thermoacoustic modes in annular combustors, J. Sound. </a:t>
            </a:r>
            <a:r>
              <a:rPr lang="en-GB" dirty="0" err="1">
                <a:cs typeface="Garamond"/>
              </a:rPr>
              <a:t>Vib</a:t>
            </a:r>
            <a:r>
              <a:rPr lang="en-GB" dirty="0">
                <a:cs typeface="Garamond"/>
              </a:rPr>
              <a:t>.</a:t>
            </a:r>
            <a:r>
              <a:rPr lang="en-GB" dirty="0"/>
              <a:t> 456 (2019) 137–161.</a:t>
            </a:r>
            <a:endParaRPr lang="en-GB" dirty="0">
              <a:cs typeface="Garamond"/>
            </a:endParaRPr>
          </a:p>
          <a:p>
            <a:pPr marL="514350" indent="-514350" algn="just">
              <a:buFont typeface="+mj-lt"/>
              <a:buAutoNum type="arabicParenR"/>
            </a:pPr>
            <a:endParaRPr lang="en-GB" dirty="0">
              <a:cs typeface="Garamond"/>
            </a:endParaRPr>
          </a:p>
          <a:p>
            <a:pPr algn="just"/>
            <a:r>
              <a:rPr lang="en-GB" dirty="0">
                <a:cs typeface="Garamond"/>
              </a:rPr>
              <a:t>[3] S. R. Stow, A. P. Dowling, Low-order modelling of thermoacoustic limit cycles, ASME Turbo Expo (2004), paper GT2004–54245. </a:t>
            </a:r>
          </a:p>
        </p:txBody>
      </p:sp>
      <p:sp>
        <p:nvSpPr>
          <p:cNvPr id="6" name="TextBox 5">
            <a:extLst>
              <a:ext uri="{FF2B5EF4-FFF2-40B4-BE49-F238E27FC236}">
                <a16:creationId xmlns:a16="http://schemas.microsoft.com/office/drawing/2014/main" id="{41DBA910-21B4-D34A-BD2F-72E1400B3B14}"/>
              </a:ext>
            </a:extLst>
          </p:cNvPr>
          <p:cNvSpPr txBox="1"/>
          <p:nvPr/>
        </p:nvSpPr>
        <p:spPr>
          <a:xfrm>
            <a:off x="444954" y="420956"/>
            <a:ext cx="5676611" cy="553998"/>
          </a:xfrm>
          <a:prstGeom prst="rect">
            <a:avLst/>
          </a:prstGeom>
          <a:noFill/>
        </p:spPr>
        <p:txBody>
          <a:bodyPr wrap="square" rtlCol="0">
            <a:spAutoFit/>
          </a:bodyPr>
          <a:lstStyle/>
          <a:p>
            <a:r>
              <a:rPr lang="en-GB" sz="3000" dirty="0">
                <a:solidFill>
                  <a:srgbClr val="0066CC"/>
                </a:solidFill>
                <a:latin typeface="+mj-lt"/>
              </a:rPr>
              <a:t>References: </a:t>
            </a:r>
          </a:p>
        </p:txBody>
      </p:sp>
    </p:spTree>
    <p:extLst>
      <p:ext uri="{BB962C8B-B14F-4D97-AF65-F5344CB8AC3E}">
        <p14:creationId xmlns:p14="http://schemas.microsoft.com/office/powerpoint/2010/main" val="72034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DA19713E-9418-AC46-9963-D230ACB9735D}"/>
              </a:ext>
            </a:extLst>
          </p:cNvPr>
          <p:cNvSpPr/>
          <p:nvPr/>
        </p:nvSpPr>
        <p:spPr>
          <a:xfrm>
            <a:off x="356054" y="1169798"/>
            <a:ext cx="8051675" cy="4801315"/>
          </a:xfrm>
          <a:prstGeom prst="rect">
            <a:avLst/>
          </a:prstGeom>
        </p:spPr>
        <p:txBody>
          <a:bodyPr wrap="square">
            <a:spAutoFit/>
          </a:bodyPr>
          <a:lstStyle/>
          <a:p>
            <a:endParaRPr lang="en-GB" dirty="0"/>
          </a:p>
          <a:p>
            <a:pPr marL="285750" indent="-285750" algn="just">
              <a:buFont typeface="Arial"/>
              <a:buChar char="•"/>
            </a:pPr>
            <a:r>
              <a:rPr lang="en-GB" dirty="0"/>
              <a:t>Within a given geometry module, the flow is taken to comprise the mean flow plus perturbations. The perturbations have four components: an acoustic wave propagating upstream, an acoustic wave propagating downstream, an entropy wave and a vorticity wave. The latter two </a:t>
            </a:r>
            <a:r>
              <a:rPr lang="en-GB" dirty="0" err="1"/>
              <a:t>advect</a:t>
            </a:r>
            <a:r>
              <a:rPr lang="en-GB" dirty="0"/>
              <a:t> with the mean flow.</a:t>
            </a:r>
          </a:p>
          <a:p>
            <a:pPr marL="285750" indent="-285750" algn="just">
              <a:buFont typeface="Arial"/>
              <a:buChar char="•"/>
            </a:pPr>
            <a:endParaRPr lang="en-GB" dirty="0"/>
          </a:p>
          <a:p>
            <a:pPr marL="285750" indent="-285750" algn="just">
              <a:buFont typeface="Arial"/>
              <a:buChar char="•"/>
            </a:pPr>
            <a:r>
              <a:rPr lang="en-GB" dirty="0"/>
              <a:t>Flow perturbations in each module are taken to be modelled as the sum of a finite number of circumferential wave components. </a:t>
            </a:r>
          </a:p>
          <a:p>
            <a:pPr marL="285750" indent="-285750" algn="just">
              <a:buFont typeface="Arial"/>
              <a:buChar char="•"/>
            </a:pPr>
            <a:endParaRPr lang="en-GB" dirty="0"/>
          </a:p>
          <a:p>
            <a:pPr marL="285750" indent="-285750" algn="just">
              <a:buFont typeface="Arial"/>
              <a:buChar char="•"/>
            </a:pPr>
            <a:r>
              <a:rPr lang="en-GB" dirty="0"/>
              <a:t>The response of the flame to acoustic waves is captured via a flame model. Flame models ranging from linear n-</a:t>
            </a:r>
            <a:r>
              <a:rPr lang="el-GR" dirty="0"/>
              <a:t>τ </a:t>
            </a:r>
            <a:r>
              <a:rPr lang="en-GB" dirty="0"/>
              <a:t>models to non-linear flame describing functions, either defined analytically or fitted from experimental / CFD data, can be prescribed. </a:t>
            </a:r>
          </a:p>
          <a:p>
            <a:pPr marL="285750" indent="-285750" algn="just">
              <a:buFont typeface="Arial"/>
              <a:buChar char="•"/>
            </a:pPr>
            <a:endParaRPr lang="en-GB" dirty="0"/>
          </a:p>
          <a:p>
            <a:pPr marL="285750" indent="-285750" algn="just">
              <a:buFont typeface="Arial"/>
              <a:buChar char="•"/>
            </a:pPr>
            <a:r>
              <a:rPr lang="en-GB" dirty="0"/>
              <a:t>A variety of inlet and exit acoustic boundary conditions are possible, including open, closed, choked and user defined boundary conditions. </a:t>
            </a:r>
          </a:p>
        </p:txBody>
      </p:sp>
      <p:sp>
        <p:nvSpPr>
          <p:cNvPr id="7" name="TextBox 6">
            <a:extLst>
              <a:ext uri="{FF2B5EF4-FFF2-40B4-BE49-F238E27FC236}">
                <a16:creationId xmlns:a16="http://schemas.microsoft.com/office/drawing/2014/main" id="{926C9E01-8940-1C4F-AF01-7F7CC1F82A2F}"/>
              </a:ext>
            </a:extLst>
          </p:cNvPr>
          <p:cNvSpPr txBox="1"/>
          <p:nvPr/>
        </p:nvSpPr>
        <p:spPr>
          <a:xfrm>
            <a:off x="356054" y="381928"/>
            <a:ext cx="4463549" cy="553998"/>
          </a:xfrm>
          <a:prstGeom prst="rect">
            <a:avLst/>
          </a:prstGeom>
          <a:noFill/>
        </p:spPr>
        <p:txBody>
          <a:bodyPr wrap="square" rtlCol="0">
            <a:spAutoFit/>
          </a:bodyPr>
          <a:lstStyle/>
          <a:p>
            <a:r>
              <a:rPr lang="en-GB" sz="3000" dirty="0">
                <a:solidFill>
                  <a:srgbClr val="0066CC"/>
                </a:solidFill>
                <a:latin typeface="+mj-lt"/>
              </a:rPr>
              <a:t>What is </a:t>
            </a:r>
            <a:r>
              <a:rPr lang="en-GB" sz="3000" dirty="0" err="1">
                <a:solidFill>
                  <a:srgbClr val="0066CC"/>
                </a:solidFill>
                <a:latin typeface="+mj-lt"/>
              </a:rPr>
              <a:t>OSCILOS_ann</a:t>
            </a:r>
            <a:r>
              <a:rPr lang="en-GB" sz="3000" dirty="0">
                <a:solidFill>
                  <a:srgbClr val="0066CC"/>
                </a:solidFill>
                <a:latin typeface="+mj-lt"/>
              </a:rPr>
              <a:t>? </a:t>
            </a:r>
          </a:p>
        </p:txBody>
      </p:sp>
    </p:spTree>
    <p:extLst>
      <p:ext uri="{BB962C8B-B14F-4D97-AF65-F5344CB8AC3E}">
        <p14:creationId xmlns:p14="http://schemas.microsoft.com/office/powerpoint/2010/main" val="66804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020F1FEF-3FCE-A549-A379-84B2A7735DD7}"/>
              </a:ext>
            </a:extLst>
          </p:cNvPr>
          <p:cNvSpPr/>
          <p:nvPr/>
        </p:nvSpPr>
        <p:spPr>
          <a:xfrm>
            <a:off x="356054" y="1406545"/>
            <a:ext cx="8438920" cy="3693319"/>
          </a:xfrm>
          <a:prstGeom prst="rect">
            <a:avLst/>
          </a:prstGeom>
        </p:spPr>
        <p:txBody>
          <a:bodyPr wrap="square">
            <a:spAutoFit/>
          </a:bodyPr>
          <a:lstStyle/>
          <a:p>
            <a:endParaRPr lang="en-GB" dirty="0"/>
          </a:p>
          <a:p>
            <a:pPr marL="285750" indent="-285750" algn="just">
              <a:buFont typeface="Arial"/>
              <a:buChar char="•"/>
            </a:pPr>
            <a:r>
              <a:rPr lang="en-GB" dirty="0" err="1"/>
              <a:t>OSCILOS_ann</a:t>
            </a:r>
            <a:r>
              <a:rPr lang="en-GB" dirty="0"/>
              <a:t> is being developed by </a:t>
            </a:r>
            <a:r>
              <a:rPr lang="en-GB" dirty="0" err="1"/>
              <a:t>Prof.</a:t>
            </a:r>
            <a:r>
              <a:rPr lang="en-GB" dirty="0"/>
              <a:t> Aimee S. </a:t>
            </a:r>
            <a:r>
              <a:rPr lang="en-GB" dirty="0" err="1"/>
              <a:t>Morgans</a:t>
            </a:r>
            <a:r>
              <a:rPr lang="en-GB" dirty="0"/>
              <a:t>, </a:t>
            </a:r>
            <a:r>
              <a:rPr lang="en-GB" dirty="0" err="1"/>
              <a:t>Dr.</a:t>
            </a:r>
            <a:r>
              <a:rPr lang="en-GB" dirty="0"/>
              <a:t> Dong Yang and co-workers in the Department of Mechanical Engineering, Imperial College London, UK. See details at: </a:t>
            </a:r>
            <a:r>
              <a:rPr lang="en-GB" dirty="0">
                <a:solidFill>
                  <a:srgbClr val="0432FF"/>
                </a:solidFill>
                <a:hlinkClick r:id="rId3"/>
              </a:rPr>
              <a:t>http://</a:t>
            </a:r>
            <a:r>
              <a:rPr lang="en-GB" dirty="0" err="1">
                <a:solidFill>
                  <a:srgbClr val="0432FF"/>
                </a:solidFill>
                <a:hlinkClick r:id="rId3"/>
              </a:rPr>
              <a:t>www.oscilos.com</a:t>
            </a:r>
            <a:r>
              <a:rPr lang="en-GB" dirty="0">
                <a:solidFill>
                  <a:srgbClr val="0432FF"/>
                </a:solidFill>
                <a:hlinkClick r:id="rId3"/>
              </a:rPr>
              <a:t>/</a:t>
            </a:r>
            <a:endParaRPr lang="en-GB" dirty="0">
              <a:solidFill>
                <a:srgbClr val="0432FF"/>
              </a:solidFill>
            </a:endParaRPr>
          </a:p>
          <a:p>
            <a:pPr algn="just"/>
            <a:endParaRPr lang="en-GB" dirty="0"/>
          </a:p>
          <a:p>
            <a:pPr marL="285750" indent="-285750" algn="just">
              <a:buFont typeface="Arial"/>
              <a:buChar char="•"/>
            </a:pPr>
            <a:r>
              <a:rPr lang="en-GB" dirty="0"/>
              <a:t>The latest version of </a:t>
            </a:r>
            <a:r>
              <a:rPr lang="en-GB" dirty="0" err="1"/>
              <a:t>OSCILOS_ann</a:t>
            </a:r>
            <a:r>
              <a:rPr lang="en-GB" dirty="0"/>
              <a:t> is available from our </a:t>
            </a:r>
            <a:r>
              <a:rPr lang="en-GB" dirty="0" err="1"/>
              <a:t>Github</a:t>
            </a:r>
            <a:r>
              <a:rPr lang="en-GB" dirty="0"/>
              <a:t> repository: </a:t>
            </a:r>
            <a:r>
              <a:rPr lang="en-GB" dirty="0">
                <a:solidFill>
                  <a:srgbClr val="0432FF"/>
                </a:solidFill>
              </a:rPr>
              <a:t>https://</a:t>
            </a:r>
            <a:r>
              <a:rPr lang="en-GB" dirty="0" err="1">
                <a:solidFill>
                  <a:srgbClr val="0432FF"/>
                </a:solidFill>
              </a:rPr>
              <a:t>github.com</a:t>
            </a:r>
            <a:r>
              <a:rPr lang="en-GB" dirty="0">
                <a:solidFill>
                  <a:srgbClr val="0432FF"/>
                </a:solidFill>
              </a:rPr>
              <a:t>/</a:t>
            </a:r>
            <a:r>
              <a:rPr lang="en-GB" dirty="0" err="1">
                <a:solidFill>
                  <a:srgbClr val="0432FF"/>
                </a:solidFill>
              </a:rPr>
              <a:t>MorgansLab</a:t>
            </a:r>
            <a:r>
              <a:rPr lang="en-GB" dirty="0">
                <a:solidFill>
                  <a:srgbClr val="0432FF"/>
                </a:solidFill>
              </a:rPr>
              <a:t>/</a:t>
            </a:r>
          </a:p>
          <a:p>
            <a:pPr marL="285750" indent="-285750" algn="just">
              <a:buFont typeface="Arial"/>
              <a:buChar char="•"/>
            </a:pPr>
            <a:endParaRPr lang="en-GB" dirty="0"/>
          </a:p>
          <a:p>
            <a:pPr marL="285750" indent="-285750" algn="just">
              <a:buFont typeface="Arial"/>
              <a:buChar char="•"/>
            </a:pPr>
            <a:r>
              <a:rPr lang="en-GB" dirty="0"/>
              <a:t>Contributions are welcome and can be submitted with GitHub pull request. These will be reviewed by the team. </a:t>
            </a:r>
          </a:p>
          <a:p>
            <a:pPr marL="285750" indent="-285750" algn="just">
              <a:buFont typeface="Arial"/>
              <a:buChar char="•"/>
            </a:pPr>
            <a:endParaRPr lang="en-GB" dirty="0"/>
          </a:p>
          <a:p>
            <a:pPr marL="285750" indent="-285750" algn="just">
              <a:buFont typeface="Arial"/>
              <a:buChar char="•"/>
            </a:pPr>
            <a:r>
              <a:rPr lang="en-GB" dirty="0"/>
              <a:t>Required </a:t>
            </a:r>
            <a:r>
              <a:rPr lang="en-GB" dirty="0" err="1"/>
              <a:t>Matlab</a:t>
            </a:r>
            <a:r>
              <a:rPr lang="en-GB" dirty="0"/>
              <a:t> toolbox: Optimization Toolbox</a:t>
            </a:r>
          </a:p>
          <a:p>
            <a:pPr marL="285750" indent="-285750">
              <a:buFont typeface="Arial"/>
              <a:buChar char="•"/>
            </a:pPr>
            <a:endParaRPr lang="en-GB" dirty="0"/>
          </a:p>
        </p:txBody>
      </p:sp>
      <p:sp>
        <p:nvSpPr>
          <p:cNvPr id="7" name="TextBox 6">
            <a:extLst>
              <a:ext uri="{FF2B5EF4-FFF2-40B4-BE49-F238E27FC236}">
                <a16:creationId xmlns:a16="http://schemas.microsoft.com/office/drawing/2014/main" id="{610AE636-BA79-694C-B5D6-F9B61530306E}"/>
              </a:ext>
            </a:extLst>
          </p:cNvPr>
          <p:cNvSpPr txBox="1"/>
          <p:nvPr/>
        </p:nvSpPr>
        <p:spPr>
          <a:xfrm>
            <a:off x="356053" y="381928"/>
            <a:ext cx="6309151" cy="553998"/>
          </a:xfrm>
          <a:prstGeom prst="rect">
            <a:avLst/>
          </a:prstGeom>
          <a:noFill/>
        </p:spPr>
        <p:txBody>
          <a:bodyPr wrap="square" rtlCol="0">
            <a:spAutoFit/>
          </a:bodyPr>
          <a:lstStyle/>
          <a:p>
            <a:r>
              <a:rPr lang="en-GB" sz="3000" dirty="0">
                <a:solidFill>
                  <a:srgbClr val="0066CC"/>
                </a:solidFill>
                <a:latin typeface="+mj-lt"/>
              </a:rPr>
              <a:t>Who is developing </a:t>
            </a:r>
            <a:r>
              <a:rPr lang="en-GB" sz="3000" dirty="0" err="1">
                <a:solidFill>
                  <a:srgbClr val="0066CC"/>
                </a:solidFill>
                <a:latin typeface="+mj-lt"/>
              </a:rPr>
              <a:t>OSCILOS_ann</a:t>
            </a:r>
            <a:r>
              <a:rPr lang="en-GB" sz="3000" dirty="0">
                <a:solidFill>
                  <a:srgbClr val="0066CC"/>
                </a:solidFill>
                <a:latin typeface="+mj-lt"/>
              </a:rPr>
              <a:t>? </a:t>
            </a:r>
          </a:p>
        </p:txBody>
      </p:sp>
    </p:spTree>
    <p:extLst>
      <p:ext uri="{BB962C8B-B14F-4D97-AF65-F5344CB8AC3E}">
        <p14:creationId xmlns:p14="http://schemas.microsoft.com/office/powerpoint/2010/main" val="216172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5BDFDAD5-370D-7145-8FCB-BAD1294BF5B0}"/>
              </a:ext>
            </a:extLst>
          </p:cNvPr>
          <p:cNvSpPr/>
          <p:nvPr/>
        </p:nvSpPr>
        <p:spPr>
          <a:xfrm>
            <a:off x="163828" y="957902"/>
            <a:ext cx="5289521" cy="2862323"/>
          </a:xfrm>
          <a:prstGeom prst="rect">
            <a:avLst/>
          </a:prstGeom>
        </p:spPr>
        <p:txBody>
          <a:bodyPr wrap="square">
            <a:spAutoFit/>
          </a:bodyPr>
          <a:lstStyle/>
          <a:p>
            <a:pPr marL="342900" indent="-342900" algn="just">
              <a:buFont typeface="+mj-lt"/>
              <a:buAutoNum type="arabicParenR"/>
            </a:pPr>
            <a:r>
              <a:rPr lang="en-GB" dirty="0"/>
              <a:t>The system is geometrically represented as a network of connected modules, annular or cylindrical in shape. A mean flow is assumed in the longitudinal direction. The mean flow within a given module is uniform and constant.</a:t>
            </a:r>
          </a:p>
          <a:p>
            <a:pPr marL="342900" indent="-342900" algn="just">
              <a:buFont typeface="+mj-lt"/>
              <a:buAutoNum type="arabicParenR"/>
            </a:pPr>
            <a:endParaRPr lang="en-GB" dirty="0"/>
          </a:p>
          <a:p>
            <a:pPr marL="342900" indent="-342900" algn="just">
              <a:buFont typeface="+mj-lt"/>
              <a:buAutoNum type="arabicParenR"/>
            </a:pPr>
            <a:r>
              <a:rPr lang="en-GB" dirty="0"/>
              <a:t>Flow perturbations are assumed small compared to the mean flow. Flow perturbations in each module are comprised of acoustic, vorticity and entropy waves [1] (See Fig.1).</a:t>
            </a:r>
          </a:p>
        </p:txBody>
      </p:sp>
      <p:pic>
        <p:nvPicPr>
          <p:cNvPr id="4" name="Picture 3">
            <a:extLst>
              <a:ext uri="{FF2B5EF4-FFF2-40B4-BE49-F238E27FC236}">
                <a16:creationId xmlns:a16="http://schemas.microsoft.com/office/drawing/2014/main" id="{31D83376-8BF1-3245-8E1D-FE2B9ED82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77" y="968331"/>
            <a:ext cx="3526247" cy="2404259"/>
          </a:xfrm>
          <a:prstGeom prst="rect">
            <a:avLst/>
          </a:prstGeom>
        </p:spPr>
      </p:pic>
      <p:sp>
        <p:nvSpPr>
          <p:cNvPr id="7" name="TextBox 6">
            <a:extLst>
              <a:ext uri="{FF2B5EF4-FFF2-40B4-BE49-F238E27FC236}">
                <a16:creationId xmlns:a16="http://schemas.microsoft.com/office/drawing/2014/main" id="{E1D79781-F82C-C04A-BF2D-FDEE470FAF56}"/>
              </a:ext>
            </a:extLst>
          </p:cNvPr>
          <p:cNvSpPr txBox="1"/>
          <p:nvPr/>
        </p:nvSpPr>
        <p:spPr>
          <a:xfrm>
            <a:off x="5797471" y="3652643"/>
            <a:ext cx="3346529" cy="830997"/>
          </a:xfrm>
          <a:prstGeom prst="rect">
            <a:avLst/>
          </a:prstGeom>
          <a:noFill/>
        </p:spPr>
        <p:txBody>
          <a:bodyPr wrap="square" rtlCol="0">
            <a:spAutoFit/>
          </a:bodyPr>
          <a:lstStyle/>
          <a:p>
            <a:r>
              <a:rPr lang="en-US" sz="1600" dirty="0">
                <a:cs typeface="Times New Roman" panose="02020603050405020304" pitchFamily="18" charset="0"/>
              </a:rPr>
              <a:t>Figure 1, Perturbations in a thin annular duct with uniform low Mach number mean flow. </a:t>
            </a:r>
          </a:p>
        </p:txBody>
      </p:sp>
      <p:pic>
        <p:nvPicPr>
          <p:cNvPr id="15" name="Picture 14">
            <a:extLst>
              <a:ext uri="{FF2B5EF4-FFF2-40B4-BE49-F238E27FC236}">
                <a16:creationId xmlns:a16="http://schemas.microsoft.com/office/drawing/2014/main" id="{C1375A0A-8BC1-1549-88C0-7DCB58ECEF09}"/>
              </a:ext>
            </a:extLst>
          </p:cNvPr>
          <p:cNvPicPr>
            <a:picLocks noChangeAspect="1"/>
          </p:cNvPicPr>
          <p:nvPr/>
        </p:nvPicPr>
        <p:blipFill>
          <a:blip r:embed="rId4"/>
          <a:stretch>
            <a:fillRect/>
          </a:stretch>
        </p:blipFill>
        <p:spPr>
          <a:xfrm>
            <a:off x="5895935" y="4506523"/>
            <a:ext cx="3149600" cy="1193800"/>
          </a:xfrm>
          <a:prstGeom prst="rect">
            <a:avLst/>
          </a:prstGeom>
        </p:spPr>
      </p:pic>
      <p:pic>
        <p:nvPicPr>
          <p:cNvPr id="18" name="Picture 17">
            <a:extLst>
              <a:ext uri="{FF2B5EF4-FFF2-40B4-BE49-F238E27FC236}">
                <a16:creationId xmlns:a16="http://schemas.microsoft.com/office/drawing/2014/main" id="{E3AE0F99-FFC0-AF47-A4A8-90C3660F5C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962" y="3896965"/>
            <a:ext cx="3600935" cy="2242419"/>
          </a:xfrm>
          <a:prstGeom prst="rect">
            <a:avLst/>
          </a:prstGeom>
        </p:spPr>
      </p:pic>
      <p:sp>
        <p:nvSpPr>
          <p:cNvPr id="22" name="TextBox 21">
            <a:extLst>
              <a:ext uri="{FF2B5EF4-FFF2-40B4-BE49-F238E27FC236}">
                <a16:creationId xmlns:a16="http://schemas.microsoft.com/office/drawing/2014/main" id="{7A5D634A-0774-704B-850A-7AFED8AE1D69}"/>
              </a:ext>
            </a:extLst>
          </p:cNvPr>
          <p:cNvSpPr txBox="1"/>
          <p:nvPr/>
        </p:nvSpPr>
        <p:spPr>
          <a:xfrm>
            <a:off x="367929" y="214324"/>
            <a:ext cx="5676611" cy="553998"/>
          </a:xfrm>
          <a:prstGeom prst="rect">
            <a:avLst/>
          </a:prstGeom>
          <a:noFill/>
        </p:spPr>
        <p:txBody>
          <a:bodyPr wrap="square" rtlCol="0">
            <a:spAutoFit/>
          </a:bodyPr>
          <a:lstStyle/>
          <a:p>
            <a:r>
              <a:rPr lang="en-GB" sz="3000" dirty="0">
                <a:solidFill>
                  <a:srgbClr val="0066CC"/>
                </a:solidFill>
              </a:rPr>
              <a:t>Underpinning theory</a:t>
            </a:r>
            <a:endParaRPr lang="en-GB" sz="3000" dirty="0">
              <a:solidFill>
                <a:srgbClr val="0066CC"/>
              </a:solidFill>
              <a:latin typeface="+mj-lt"/>
            </a:endParaRPr>
          </a:p>
        </p:txBody>
      </p:sp>
    </p:spTree>
    <p:extLst>
      <p:ext uri="{BB962C8B-B14F-4D97-AF65-F5344CB8AC3E}">
        <p14:creationId xmlns:p14="http://schemas.microsoft.com/office/powerpoint/2010/main" val="88709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5BDFDAD5-370D-7145-8FCB-BAD1294BF5B0}"/>
              </a:ext>
            </a:extLst>
          </p:cNvPr>
          <p:cNvSpPr/>
          <p:nvPr/>
        </p:nvSpPr>
        <p:spPr>
          <a:xfrm>
            <a:off x="261258" y="1220182"/>
            <a:ext cx="8526482" cy="4801315"/>
          </a:xfrm>
          <a:prstGeom prst="rect">
            <a:avLst/>
          </a:prstGeom>
        </p:spPr>
        <p:txBody>
          <a:bodyPr wrap="square">
            <a:spAutoFit/>
          </a:bodyPr>
          <a:lstStyle/>
          <a:p>
            <a:pPr algn="just"/>
            <a:endParaRPr lang="en-GB" dirty="0"/>
          </a:p>
          <a:p>
            <a:pPr marL="342900" indent="-342900" algn="just">
              <a:buFont typeface="+mj-lt"/>
              <a:buAutoNum type="arabicParenR" startAt="3"/>
            </a:pPr>
            <a:r>
              <a:rPr lang="en-GB" dirty="0"/>
              <a:t>Version 1.0 performs frequency-domain calculations. Time-domain calculations may be included in later versions.</a:t>
            </a:r>
          </a:p>
          <a:p>
            <a:pPr marL="342900" indent="-342900" algn="just">
              <a:buFont typeface="+mj-lt"/>
              <a:buAutoNum type="arabicParenR" startAt="3"/>
            </a:pPr>
            <a:endParaRPr lang="en-GB" dirty="0"/>
          </a:p>
          <a:p>
            <a:pPr marL="342900" indent="-342900" algn="just">
              <a:buFont typeface="+mj-lt"/>
              <a:buAutoNum type="arabicParenR" startAt="3"/>
            </a:pPr>
            <a:r>
              <a:rPr lang="en-GB" dirty="0"/>
              <a:t>The frequencies relevant to combustion instability are usually low. This means that acoustic radial modes are “cut-off” [1]. We then only need to consider acoustic waves which propagate longitudinally (planar waves) and circumferentially (azimuthal waves) within each annular module (Fig. 1). Within cylindrical modules, only longitudinal planar waves propagate. Within each annular module, we represent fluctuations as a sum of spinning circumferential waves with mode number </a:t>
            </a:r>
            <a:r>
              <a:rPr lang="en-GB" i="1" dirty="0"/>
              <a:t>n</a:t>
            </a:r>
            <a:r>
              <a:rPr lang="en-GB" dirty="0"/>
              <a:t> (this capturing periodicity around the circumference) and truncate at mode </a:t>
            </a:r>
            <a:r>
              <a:rPr lang="en-GB" i="1" dirty="0"/>
              <a:t>N</a:t>
            </a:r>
            <a:r>
              <a:rPr lang="en-GB" dirty="0"/>
              <a:t>.</a:t>
            </a:r>
          </a:p>
          <a:p>
            <a:pPr marL="285750" indent="-285750" algn="just">
              <a:buFont typeface="Wingdings" pitchFamily="2" charset="2"/>
              <a:buChar char="Ø"/>
            </a:pPr>
            <a:endParaRPr lang="en-GB" dirty="0"/>
          </a:p>
          <a:p>
            <a:pPr marL="285750" indent="-285750" algn="just">
              <a:buFont typeface="Wingdings" pitchFamily="2" charset="2"/>
              <a:buChar char="Ø"/>
            </a:pPr>
            <a:endParaRPr lang="en-GB" dirty="0"/>
          </a:p>
          <a:p>
            <a:pPr marL="285750" indent="-285750" algn="just">
              <a:buFont typeface="Wingdings" pitchFamily="2" charset="2"/>
              <a:buChar char="Ø"/>
            </a:pPr>
            <a:endParaRPr lang="en-GB" dirty="0"/>
          </a:p>
          <a:p>
            <a:pPr algn="just"/>
            <a:endParaRPr lang="en-GB" dirty="0"/>
          </a:p>
          <a:p>
            <a:pPr algn="just"/>
            <a:endParaRPr lang="en-GB" dirty="0"/>
          </a:p>
        </p:txBody>
      </p:sp>
      <p:pic>
        <p:nvPicPr>
          <p:cNvPr id="14" name="Picture 13">
            <a:extLst>
              <a:ext uri="{FF2B5EF4-FFF2-40B4-BE49-F238E27FC236}">
                <a16:creationId xmlns:a16="http://schemas.microsoft.com/office/drawing/2014/main" id="{54467A84-3AD4-3B43-B730-3C163DC72F00}"/>
              </a:ext>
            </a:extLst>
          </p:cNvPr>
          <p:cNvPicPr>
            <a:picLocks noChangeAspect="1"/>
          </p:cNvPicPr>
          <p:nvPr/>
        </p:nvPicPr>
        <p:blipFill>
          <a:blip r:embed="rId3"/>
          <a:stretch>
            <a:fillRect/>
          </a:stretch>
        </p:blipFill>
        <p:spPr>
          <a:xfrm>
            <a:off x="679000" y="4600310"/>
            <a:ext cx="8293471" cy="1277967"/>
          </a:xfrm>
          <a:prstGeom prst="rect">
            <a:avLst/>
          </a:prstGeom>
        </p:spPr>
      </p:pic>
      <p:sp>
        <p:nvSpPr>
          <p:cNvPr id="7" name="TextBox 6">
            <a:extLst>
              <a:ext uri="{FF2B5EF4-FFF2-40B4-BE49-F238E27FC236}">
                <a16:creationId xmlns:a16="http://schemas.microsoft.com/office/drawing/2014/main" id="{7A5D634A-0774-704B-850A-7AFED8AE1D69}"/>
              </a:ext>
            </a:extLst>
          </p:cNvPr>
          <p:cNvSpPr txBox="1"/>
          <p:nvPr/>
        </p:nvSpPr>
        <p:spPr>
          <a:xfrm>
            <a:off x="367929" y="227024"/>
            <a:ext cx="5676611" cy="553998"/>
          </a:xfrm>
          <a:prstGeom prst="rect">
            <a:avLst/>
          </a:prstGeom>
          <a:noFill/>
        </p:spPr>
        <p:txBody>
          <a:bodyPr wrap="square" rtlCol="0">
            <a:spAutoFit/>
          </a:bodyPr>
          <a:lstStyle/>
          <a:p>
            <a:r>
              <a:rPr lang="en-GB" sz="3000" dirty="0">
                <a:solidFill>
                  <a:srgbClr val="0066CC"/>
                </a:solidFill>
              </a:rPr>
              <a:t>Underpinning theory</a:t>
            </a:r>
            <a:endParaRPr lang="en-GB" sz="3000" dirty="0">
              <a:solidFill>
                <a:srgbClr val="0066CC"/>
              </a:solidFill>
              <a:latin typeface="+mj-lt"/>
            </a:endParaRPr>
          </a:p>
        </p:txBody>
      </p:sp>
    </p:spTree>
    <p:extLst>
      <p:ext uri="{BB962C8B-B14F-4D97-AF65-F5344CB8AC3E}">
        <p14:creationId xmlns:p14="http://schemas.microsoft.com/office/powerpoint/2010/main" val="401129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7A5D634A-0774-704B-850A-7AFED8AE1D69}"/>
              </a:ext>
            </a:extLst>
          </p:cNvPr>
          <p:cNvSpPr txBox="1"/>
          <p:nvPr/>
        </p:nvSpPr>
        <p:spPr>
          <a:xfrm>
            <a:off x="367929" y="227024"/>
            <a:ext cx="5676611" cy="553998"/>
          </a:xfrm>
          <a:prstGeom prst="rect">
            <a:avLst/>
          </a:prstGeom>
          <a:noFill/>
        </p:spPr>
        <p:txBody>
          <a:bodyPr wrap="square" rtlCol="0">
            <a:spAutoFit/>
          </a:bodyPr>
          <a:lstStyle/>
          <a:p>
            <a:r>
              <a:rPr lang="en-GB" sz="3000" dirty="0">
                <a:solidFill>
                  <a:srgbClr val="0066CC"/>
                </a:solidFill>
              </a:rPr>
              <a:t>Underpinning theory</a:t>
            </a:r>
            <a:endParaRPr lang="en-GB" sz="3000" dirty="0">
              <a:solidFill>
                <a:srgbClr val="0066CC"/>
              </a:solidFill>
              <a:latin typeface="+mj-lt"/>
            </a:endParaRPr>
          </a:p>
        </p:txBody>
      </p:sp>
      <p:sp>
        <p:nvSpPr>
          <p:cNvPr id="10" name="Rectangle 9">
            <a:extLst>
              <a:ext uri="{FF2B5EF4-FFF2-40B4-BE49-F238E27FC236}">
                <a16:creationId xmlns:a16="http://schemas.microsoft.com/office/drawing/2014/main" id="{5BDFDAD5-370D-7145-8FCB-BAD1294BF5B0}"/>
              </a:ext>
            </a:extLst>
          </p:cNvPr>
          <p:cNvSpPr/>
          <p:nvPr/>
        </p:nvSpPr>
        <p:spPr>
          <a:xfrm>
            <a:off x="261258" y="928082"/>
            <a:ext cx="8526482" cy="5355312"/>
          </a:xfrm>
          <a:prstGeom prst="rect">
            <a:avLst/>
          </a:prstGeom>
        </p:spPr>
        <p:txBody>
          <a:bodyPr wrap="square">
            <a:spAutoFit/>
          </a:bodyPr>
          <a:lstStyle/>
          <a:p>
            <a:pPr marL="285750" indent="-285750">
              <a:buFont typeface="Wingdings" pitchFamily="2" charset="2"/>
              <a:buChar char="Ø"/>
            </a:pPr>
            <a:endParaRPr lang="en-GB" dirty="0"/>
          </a:p>
          <a:p>
            <a:pPr marL="342900" indent="-342900" algn="just">
              <a:buFont typeface="+mj-lt"/>
              <a:buAutoNum type="arabicParenR" startAt="5"/>
            </a:pPr>
            <a:r>
              <a:rPr lang="en-GB" dirty="0"/>
              <a:t>The spatial extent of any flames is assumed small compared to the fluctuation wavelengths. Flames then act as a spatial “impulse function” providing heat release rate to the flow. In typical annular arrangements as in Fig 2, the heat release rate occurs at the outlet of each burner. </a:t>
            </a:r>
          </a:p>
          <a:p>
            <a:pPr marL="342900" indent="-342900" algn="just">
              <a:buFont typeface="+mj-lt"/>
              <a:buAutoNum type="arabicParenR" startAt="5"/>
            </a:pPr>
            <a:endParaRPr lang="en-GB" dirty="0"/>
          </a:p>
          <a:p>
            <a:pPr marL="342900" indent="-342900" algn="just">
              <a:buFont typeface="+mj-lt"/>
              <a:buAutoNum type="arabicParenR" startAt="5"/>
            </a:pPr>
            <a:r>
              <a:rPr lang="en-GB" dirty="0"/>
              <a:t>OSCILOS requires the “flame model” </a:t>
            </a:r>
            <a:r>
              <a:rPr lang="mr-IN" dirty="0"/>
              <a:t>–</a:t>
            </a:r>
            <a:r>
              <a:rPr lang="en-GB" dirty="0"/>
              <a:t> the way in which the flame responds to acoustic excitation </a:t>
            </a:r>
            <a:r>
              <a:rPr lang="mr-IN" dirty="0"/>
              <a:t>–</a:t>
            </a:r>
            <a:r>
              <a:rPr lang="en-GB" dirty="0"/>
              <a:t> to be prescribed. Flames are taken to respond to the normalised longitudinal velocity fluctuation at the outlet of the relevant burner. The flame model can be prescribed through an analytical expression or through experimental or CFD “flame transfer function” or “flame describing function” data. Note that a nonlinear flame model is needed to capture saturation into limit cycle oscillations.</a:t>
            </a:r>
          </a:p>
          <a:p>
            <a:pPr marL="342900" indent="-342900" algn="just">
              <a:buFont typeface="+mj-lt"/>
              <a:buAutoNum type="arabicParenR" startAt="5"/>
            </a:pPr>
            <a:endParaRPr lang="en-GB" dirty="0"/>
          </a:p>
          <a:p>
            <a:pPr marL="342900" indent="-342900" algn="just">
              <a:buFont typeface="+mj-lt"/>
              <a:buAutoNum type="arabicParenR" startAt="5"/>
            </a:pPr>
            <a:r>
              <a:rPr lang="en-GB" dirty="0"/>
              <a:t>The number of flames (or, equivalently, premix ducts or burners), </a:t>
            </a:r>
            <a:r>
              <a:rPr lang="en-GB" i="1" dirty="0"/>
              <a:t>D</a:t>
            </a:r>
            <a:r>
              <a:rPr lang="en-GB" dirty="0"/>
              <a:t>, is assumed to be larger than </a:t>
            </a:r>
            <a:r>
              <a:rPr lang="en-GB" i="1" dirty="0"/>
              <a:t>(2N+1).</a:t>
            </a:r>
          </a:p>
          <a:p>
            <a:pPr marL="342900" indent="-342900" algn="just">
              <a:buFont typeface="+mj-lt"/>
              <a:buAutoNum type="arabicParenR" startAt="5"/>
            </a:pPr>
            <a:endParaRPr lang="en-GB" i="1" dirty="0"/>
          </a:p>
          <a:p>
            <a:pPr marL="342900" indent="-342900" algn="just">
              <a:buFont typeface="+mj-lt"/>
              <a:buAutoNum type="arabicParenR" startAt="5"/>
            </a:pPr>
            <a:r>
              <a:rPr lang="en-GB" dirty="0"/>
              <a:t>Acoustic dampers, such as Helmholtz resonators and perforated liners, are not included in Version 1.0 (they are included in </a:t>
            </a:r>
            <a:r>
              <a:rPr lang="en-GB" dirty="0" err="1"/>
              <a:t>OSCILOS_long</a:t>
            </a:r>
            <a:r>
              <a:rPr lang="en-GB" dirty="0"/>
              <a:t>).</a:t>
            </a:r>
          </a:p>
        </p:txBody>
      </p:sp>
    </p:spTree>
    <p:extLst>
      <p:ext uri="{BB962C8B-B14F-4D97-AF65-F5344CB8AC3E}">
        <p14:creationId xmlns:p14="http://schemas.microsoft.com/office/powerpoint/2010/main" val="41770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5BDFDAD5-370D-7145-8FCB-BAD1294BF5B0}"/>
              </a:ext>
            </a:extLst>
          </p:cNvPr>
          <p:cNvSpPr/>
          <p:nvPr/>
        </p:nvSpPr>
        <p:spPr>
          <a:xfrm>
            <a:off x="4546600" y="1293318"/>
            <a:ext cx="4425871" cy="3754874"/>
          </a:xfrm>
          <a:prstGeom prst="rect">
            <a:avLst/>
          </a:prstGeom>
          <a:ln w="38100">
            <a:solidFill>
              <a:srgbClr val="0066CC"/>
            </a:solidFill>
          </a:ln>
        </p:spPr>
        <p:txBody>
          <a:bodyPr wrap="square">
            <a:spAutoFit/>
          </a:bodyPr>
          <a:lstStyle/>
          <a:p>
            <a:r>
              <a:rPr lang="en-GB" sz="2600" dirty="0">
                <a:solidFill>
                  <a:srgbClr val="0066CC"/>
                </a:solidFill>
                <a:latin typeface="+mj-lt"/>
              </a:rPr>
              <a:t>Example </a:t>
            </a:r>
            <a:r>
              <a:rPr lang="en-GB" sz="2600" dirty="0" err="1">
                <a:solidFill>
                  <a:srgbClr val="0066CC"/>
                </a:solidFill>
                <a:latin typeface="+mj-lt"/>
              </a:rPr>
              <a:t>thermoacoustic</a:t>
            </a:r>
            <a:r>
              <a:rPr lang="en-GB" sz="2600" dirty="0">
                <a:solidFill>
                  <a:srgbClr val="0066CC"/>
                </a:solidFill>
                <a:latin typeface="+mj-lt"/>
              </a:rPr>
              <a:t> network representation [2]:</a:t>
            </a:r>
          </a:p>
          <a:p>
            <a:endParaRPr lang="en-GB" sz="2400" dirty="0"/>
          </a:p>
          <a:p>
            <a:pPr marL="342900" indent="-342900" algn="just">
              <a:buFont typeface="+mj-lt"/>
              <a:buAutoNum type="arabicParenR"/>
            </a:pPr>
            <a:r>
              <a:rPr lang="en-GB" dirty="0"/>
              <a:t>Represent geometry as a network of modules: here an annular plenum connected by cylindrical premix ducts to an annular combustor.</a:t>
            </a:r>
          </a:p>
          <a:p>
            <a:pPr marL="342900" indent="-342900" algn="just">
              <a:buFont typeface="+mj-lt"/>
              <a:buAutoNum type="arabicParenR"/>
            </a:pPr>
            <a:endParaRPr lang="en-GB" dirty="0"/>
          </a:p>
          <a:p>
            <a:pPr marL="342900" indent="-342900" algn="just">
              <a:buFont typeface="+mj-lt"/>
              <a:buAutoNum type="arabicParenR"/>
            </a:pPr>
            <a:r>
              <a:rPr lang="en-GB" dirty="0"/>
              <a:t>In annuli, represent waves as sum of circumferential components. In cylinders, only longitudinal (</a:t>
            </a:r>
            <a:r>
              <a:rPr lang="en-GB" i="1" dirty="0"/>
              <a:t>n=0</a:t>
            </a:r>
            <a:r>
              <a:rPr lang="en-GB" dirty="0"/>
              <a:t>) component exists.</a:t>
            </a:r>
          </a:p>
        </p:txBody>
      </p:sp>
      <p:sp>
        <p:nvSpPr>
          <p:cNvPr id="7" name="TextBox 6">
            <a:extLst>
              <a:ext uri="{FF2B5EF4-FFF2-40B4-BE49-F238E27FC236}">
                <a16:creationId xmlns:a16="http://schemas.microsoft.com/office/drawing/2014/main" id="{E1D79781-F82C-C04A-BF2D-FDEE470FAF56}"/>
              </a:ext>
            </a:extLst>
          </p:cNvPr>
          <p:cNvSpPr txBox="1"/>
          <p:nvPr/>
        </p:nvSpPr>
        <p:spPr>
          <a:xfrm>
            <a:off x="4465917" y="5471138"/>
            <a:ext cx="4718424" cy="830997"/>
          </a:xfrm>
          <a:prstGeom prst="rect">
            <a:avLst/>
          </a:prstGeom>
          <a:noFill/>
        </p:spPr>
        <p:txBody>
          <a:bodyPr wrap="square" rtlCol="0">
            <a:spAutoFit/>
          </a:bodyPr>
          <a:lstStyle/>
          <a:p>
            <a:pPr algn="just"/>
            <a:r>
              <a:rPr lang="en-US" sz="1600" dirty="0">
                <a:cs typeface="Times New Roman" panose="02020603050405020304" pitchFamily="18" charset="0"/>
              </a:rPr>
              <a:t>Figure 2, Schematic of annular system, comprising a plenum connected by </a:t>
            </a:r>
            <a:r>
              <a:rPr lang="en-US" sz="1600" i="1" dirty="0">
                <a:cs typeface="Times New Roman" panose="02020603050405020304" pitchFamily="18" charset="0"/>
              </a:rPr>
              <a:t>D</a:t>
            </a:r>
            <a:r>
              <a:rPr lang="en-US" sz="1600" dirty="0">
                <a:cs typeface="Times New Roman" panose="02020603050405020304" pitchFamily="18" charset="0"/>
              </a:rPr>
              <a:t> burners with flames at their outlets to an annular combustor</a:t>
            </a:r>
          </a:p>
        </p:txBody>
      </p:sp>
      <p:pic>
        <p:nvPicPr>
          <p:cNvPr id="3" name="Picture 2">
            <a:extLst>
              <a:ext uri="{FF2B5EF4-FFF2-40B4-BE49-F238E27FC236}">
                <a16:creationId xmlns:a16="http://schemas.microsoft.com/office/drawing/2014/main" id="{FF1D8EF9-401E-DF4B-9E7D-F7C09FCB6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200"/>
            <a:ext cx="4546600" cy="6654800"/>
          </a:xfrm>
          <a:prstGeom prst="rect">
            <a:avLst/>
          </a:prstGeom>
        </p:spPr>
      </p:pic>
    </p:spTree>
    <p:extLst>
      <p:ext uri="{BB962C8B-B14F-4D97-AF65-F5344CB8AC3E}">
        <p14:creationId xmlns:p14="http://schemas.microsoft.com/office/powerpoint/2010/main" val="150370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87740" y="6626431"/>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5BDFDAD5-370D-7145-8FCB-BAD1294BF5B0}"/>
              </a:ext>
            </a:extLst>
          </p:cNvPr>
          <p:cNvSpPr/>
          <p:nvPr/>
        </p:nvSpPr>
        <p:spPr>
          <a:xfrm>
            <a:off x="147146" y="962581"/>
            <a:ext cx="8902261" cy="4924425"/>
          </a:xfrm>
          <a:prstGeom prst="rect">
            <a:avLst/>
          </a:prstGeom>
          <a:ln w="38100">
            <a:solidFill>
              <a:srgbClr val="0066CC"/>
            </a:solidFill>
          </a:ln>
        </p:spPr>
        <p:txBody>
          <a:bodyPr wrap="square">
            <a:spAutoFit/>
          </a:bodyPr>
          <a:lstStyle/>
          <a:p>
            <a:r>
              <a:rPr lang="en-GB" sz="2600" dirty="0">
                <a:solidFill>
                  <a:srgbClr val="0066CC"/>
                </a:solidFill>
              </a:rPr>
              <a:t>Example </a:t>
            </a:r>
            <a:r>
              <a:rPr lang="en-GB" sz="2600" dirty="0" err="1">
                <a:solidFill>
                  <a:srgbClr val="0066CC"/>
                </a:solidFill>
              </a:rPr>
              <a:t>thermoacoustic</a:t>
            </a:r>
            <a:r>
              <a:rPr lang="en-GB" sz="2600" dirty="0">
                <a:solidFill>
                  <a:srgbClr val="0066CC"/>
                </a:solidFill>
              </a:rPr>
              <a:t> network representation [2]:</a:t>
            </a:r>
          </a:p>
          <a:p>
            <a:pPr marL="342900" indent="-342900">
              <a:buFont typeface="+mj-lt"/>
              <a:buAutoNum type="arabicParenR" startAt="3"/>
            </a:pPr>
            <a:endParaRPr lang="en-GB" dirty="0"/>
          </a:p>
          <a:p>
            <a:pPr marL="342900" indent="-342900" algn="just">
              <a:buFont typeface="+mj-lt"/>
              <a:buAutoNum type="arabicParenR" startAt="3"/>
            </a:pPr>
            <a:r>
              <a:rPr lang="en-GB" dirty="0"/>
              <a:t>To link flow perturbations between modules:</a:t>
            </a:r>
          </a:p>
          <a:p>
            <a:pPr algn="just"/>
            <a:r>
              <a:rPr lang="en-US" dirty="0">
                <a:solidFill>
                  <a:srgbClr val="0066CC"/>
                </a:solidFill>
              </a:rPr>
              <a:t>      N.B. All conservation equations can be “</a:t>
            </a:r>
            <a:r>
              <a:rPr lang="en-US" dirty="0" err="1">
                <a:solidFill>
                  <a:srgbClr val="0066CC"/>
                </a:solidFill>
              </a:rPr>
              <a:t>linearised</a:t>
            </a:r>
            <a:r>
              <a:rPr lang="en-US" dirty="0">
                <a:solidFill>
                  <a:srgbClr val="0066CC"/>
                </a:solidFill>
              </a:rPr>
              <a:t>” due to the small fluctuations</a:t>
            </a: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pPr algn="just"/>
            <a:endParaRPr lang="en-US" dirty="0">
              <a:solidFill>
                <a:srgbClr val="0066CC"/>
              </a:solidFill>
            </a:endParaRPr>
          </a:p>
          <a:p>
            <a:endParaRPr lang="en-US" dirty="0">
              <a:solidFill>
                <a:srgbClr val="0066CC"/>
              </a:solidFill>
            </a:endParaRPr>
          </a:p>
          <a:p>
            <a:endParaRPr lang="en-GB" dirty="0"/>
          </a:p>
          <a:p>
            <a:pPr marL="342900" indent="-342900">
              <a:buFont typeface="+mj-lt"/>
              <a:buAutoNum type="arabicParenR" startAt="4"/>
            </a:pPr>
            <a:r>
              <a:rPr lang="en-GB" dirty="0"/>
              <a:t>Apply the inlet and outlet acoustic boundary conditions.</a:t>
            </a:r>
          </a:p>
        </p:txBody>
      </p:sp>
      <p:sp>
        <p:nvSpPr>
          <p:cNvPr id="2" name="TextBox 1">
            <a:extLst>
              <a:ext uri="{FF2B5EF4-FFF2-40B4-BE49-F238E27FC236}">
                <a16:creationId xmlns:a16="http://schemas.microsoft.com/office/drawing/2014/main" id="{F47476AF-65C2-EF40-B123-D3D207FE0852}"/>
              </a:ext>
            </a:extLst>
          </p:cNvPr>
          <p:cNvSpPr txBox="1"/>
          <p:nvPr/>
        </p:nvSpPr>
        <p:spPr>
          <a:xfrm>
            <a:off x="322457" y="2276377"/>
            <a:ext cx="8650014" cy="3139321"/>
          </a:xfrm>
          <a:prstGeom prst="rect">
            <a:avLst/>
          </a:prstGeom>
          <a:noFill/>
        </p:spPr>
        <p:txBody>
          <a:bodyPr wrap="square" rtlCol="0">
            <a:spAutoFit/>
          </a:bodyPr>
          <a:lstStyle/>
          <a:p>
            <a:pPr marL="342900" indent="-342900" algn="just">
              <a:buFont typeface="+mj-lt"/>
              <a:buAutoNum type="alphaLcPeriod"/>
            </a:pPr>
            <a:r>
              <a:rPr lang="en-US" dirty="0"/>
              <a:t>Across flow contractions, apply mass conservation, energy conservation and the isentropic condition. Assume that the longitudinal flow perturbation fluxes between (</a:t>
            </a:r>
            <a:r>
              <a:rPr lang="en-US" dirty="0">
                <a:latin typeface="Symbol" charset="2"/>
                <a:cs typeface="Symbol" charset="2"/>
              </a:rPr>
              <a:t>y</a:t>
            </a:r>
            <a:r>
              <a:rPr lang="en-US" i="1" baseline="-25000" dirty="0"/>
              <a:t>d</a:t>
            </a:r>
            <a:r>
              <a:rPr lang="en-US" dirty="0"/>
              <a:t>-</a:t>
            </a:r>
            <a:r>
              <a:rPr lang="en-US" dirty="0">
                <a:latin typeface="Symbol" charset="2"/>
                <a:cs typeface="Symbol" charset="2"/>
              </a:rPr>
              <a:t>p</a:t>
            </a:r>
            <a:r>
              <a:rPr lang="en-US" dirty="0"/>
              <a:t>/</a:t>
            </a:r>
            <a:r>
              <a:rPr lang="en-US" i="1" dirty="0"/>
              <a:t>D) </a:t>
            </a:r>
            <a:r>
              <a:rPr lang="en-US" dirty="0"/>
              <a:t>and (</a:t>
            </a:r>
            <a:r>
              <a:rPr lang="en-US" dirty="0" err="1">
                <a:latin typeface="Symbol" charset="2"/>
                <a:cs typeface="Symbol" charset="2"/>
              </a:rPr>
              <a:t>y</a:t>
            </a:r>
            <a:r>
              <a:rPr lang="en-US" i="1" baseline="-25000" dirty="0" err="1"/>
              <a:t>d</a:t>
            </a:r>
            <a:r>
              <a:rPr lang="en-US" dirty="0" err="1"/>
              <a:t>+</a:t>
            </a:r>
            <a:r>
              <a:rPr lang="en-US" dirty="0" err="1">
                <a:latin typeface="Symbol" charset="2"/>
                <a:cs typeface="Symbol" charset="2"/>
              </a:rPr>
              <a:t>p</a:t>
            </a:r>
            <a:r>
              <a:rPr lang="en-US" dirty="0"/>
              <a:t>/</a:t>
            </a:r>
            <a:r>
              <a:rPr lang="en-US" i="1" dirty="0"/>
              <a:t>D) </a:t>
            </a:r>
            <a:r>
              <a:rPr lang="en-US" dirty="0"/>
              <a:t>just ahead of the premix duct inlet enter the </a:t>
            </a:r>
            <a:r>
              <a:rPr lang="en-US" i="1" dirty="0" err="1"/>
              <a:t>d</a:t>
            </a:r>
            <a:r>
              <a:rPr lang="en-US" baseline="30000" dirty="0" err="1"/>
              <a:t>th</a:t>
            </a:r>
            <a:r>
              <a:rPr lang="en-US" dirty="0"/>
              <a:t> duct.</a:t>
            </a:r>
          </a:p>
          <a:p>
            <a:pPr marL="342900" indent="-342900" algn="just">
              <a:buFont typeface="+mj-lt"/>
              <a:buAutoNum type="alphaLcPeriod"/>
            </a:pPr>
            <a:r>
              <a:rPr lang="en-US" dirty="0"/>
              <a:t>Across flow expansions, apply mass conservation, longitudinal momentum balance and energy conservation. Momentum balance can account for mean flow stagnation pressure losses across the expansion. Assume the longitudinal perturbation fluxes just before the </a:t>
            </a:r>
            <a:r>
              <a:rPr lang="en-US" i="1" dirty="0" err="1"/>
              <a:t>d</a:t>
            </a:r>
            <a:r>
              <a:rPr lang="en-US" baseline="30000" dirty="0" err="1"/>
              <a:t>th</a:t>
            </a:r>
            <a:r>
              <a:rPr lang="en-US" dirty="0"/>
              <a:t> burner outlet match those between (</a:t>
            </a:r>
            <a:r>
              <a:rPr lang="en-US" dirty="0">
                <a:latin typeface="Symbol" charset="2"/>
                <a:cs typeface="Symbol" charset="2"/>
              </a:rPr>
              <a:t>y</a:t>
            </a:r>
            <a:r>
              <a:rPr lang="en-US" i="1" baseline="-25000" dirty="0"/>
              <a:t>d</a:t>
            </a:r>
            <a:r>
              <a:rPr lang="en-US" dirty="0"/>
              <a:t>-</a:t>
            </a:r>
            <a:r>
              <a:rPr lang="en-US" dirty="0">
                <a:latin typeface="Symbol" charset="2"/>
                <a:cs typeface="Symbol" charset="2"/>
              </a:rPr>
              <a:t>p</a:t>
            </a:r>
            <a:r>
              <a:rPr lang="en-US" dirty="0"/>
              <a:t>/</a:t>
            </a:r>
            <a:r>
              <a:rPr lang="en-US" i="1" dirty="0"/>
              <a:t>D) </a:t>
            </a:r>
            <a:r>
              <a:rPr lang="en-US" dirty="0"/>
              <a:t>and (</a:t>
            </a:r>
            <a:r>
              <a:rPr lang="en-US" dirty="0" err="1">
                <a:latin typeface="Symbol" charset="2"/>
                <a:cs typeface="Symbol" charset="2"/>
              </a:rPr>
              <a:t>y</a:t>
            </a:r>
            <a:r>
              <a:rPr lang="en-US" i="1" baseline="-25000" dirty="0" err="1"/>
              <a:t>d</a:t>
            </a:r>
            <a:r>
              <a:rPr lang="en-US" dirty="0" err="1"/>
              <a:t>+</a:t>
            </a:r>
            <a:r>
              <a:rPr lang="en-US" dirty="0" err="1">
                <a:latin typeface="Symbol" charset="2"/>
                <a:cs typeface="Symbol" charset="2"/>
              </a:rPr>
              <a:t>p</a:t>
            </a:r>
            <a:r>
              <a:rPr lang="en-US" dirty="0"/>
              <a:t>/</a:t>
            </a:r>
            <a:r>
              <a:rPr lang="en-US" i="1" dirty="0"/>
              <a:t>D) </a:t>
            </a:r>
            <a:r>
              <a:rPr lang="en-US" dirty="0"/>
              <a:t>just after the premix duct exit.</a:t>
            </a:r>
          </a:p>
          <a:p>
            <a:pPr marL="342900" indent="-342900" algn="just">
              <a:buFont typeface="+mj-lt"/>
              <a:buAutoNum type="alphaLcPeriod"/>
            </a:pPr>
            <a:r>
              <a:rPr lang="en-US" dirty="0"/>
              <a:t>Across the flame, apply conservation of mass, longitudinal momentum, circumferential momentum, and energy. Also apply the prescribed flame models.</a:t>
            </a:r>
          </a:p>
        </p:txBody>
      </p:sp>
    </p:spTree>
    <p:extLst>
      <p:ext uri="{BB962C8B-B14F-4D97-AF65-F5344CB8AC3E}">
        <p14:creationId xmlns:p14="http://schemas.microsoft.com/office/powerpoint/2010/main" val="68779609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565BC"/>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21996</TotalTime>
  <Words>2643</Words>
  <Application>Microsoft Macintosh PowerPoint</Application>
  <PresentationFormat>On-screen Show (4:3)</PresentationFormat>
  <Paragraphs>236</Paragraphs>
  <Slides>20</Slides>
  <Notes>20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20</vt:i4>
      </vt:variant>
    </vt:vector>
  </HeadingPairs>
  <TitlesOfParts>
    <vt:vector size="35" baseType="lpstr">
      <vt:lpstr>LinLibertineDisplayO</vt:lpstr>
      <vt:lpstr>StarSymbol</vt:lpstr>
      <vt:lpstr>Arial</vt:lpstr>
      <vt:lpstr>Calibri</vt:lpstr>
      <vt:lpstr>Cambria Math</vt:lpstr>
      <vt:lpstr>Garamond</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Yang, Dong</cp:lastModifiedBy>
  <cp:revision>353</cp:revision>
  <dcterms:modified xsi:type="dcterms:W3CDTF">2020-03-03T14:37:44Z</dcterms:modified>
</cp:coreProperties>
</file>