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4"/>
  </p:notesMasterIdLst>
  <p:handoutMasterIdLst>
    <p:handoutMasterId r:id="rId25"/>
  </p:handoutMasterIdLst>
  <p:sldIdLst>
    <p:sldId id="256" r:id="rId5"/>
    <p:sldId id="257" r:id="rId6"/>
    <p:sldId id="262" r:id="rId7"/>
    <p:sldId id="265" r:id="rId8"/>
    <p:sldId id="275" r:id="rId9"/>
    <p:sldId id="263" r:id="rId10"/>
    <p:sldId id="269" r:id="rId11"/>
    <p:sldId id="264" r:id="rId12"/>
    <p:sldId id="270" r:id="rId13"/>
    <p:sldId id="272" r:id="rId14"/>
    <p:sldId id="273" r:id="rId15"/>
    <p:sldId id="278" r:id="rId16"/>
    <p:sldId id="277" r:id="rId17"/>
    <p:sldId id="276" r:id="rId18"/>
    <p:sldId id="274" r:id="rId19"/>
    <p:sldId id="279" r:id="rId20"/>
    <p:sldId id="261" r:id="rId21"/>
    <p:sldId id="260" r:id="rId22"/>
    <p:sldId id="271"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5857E0B-7931-F6D5-3A7D-F93A79C9E541}" v="49" dt="2023-05-03T22:56:56.829"/>
    <p1510:client id="{1FAE1BF9-0633-F8F7-88B2-46CCB0C6815F}" v="12" dt="2023-05-03T18:41:24.478"/>
    <p1510:client id="{45F51325-62FD-4F4D-A5B7-A875184974DD}" v="110" dt="2023-04-28T21:16:30.003"/>
    <p1510:client id="{48A83017-682F-DCA9-4C35-1F995F1784FD}" v="249" dt="2023-05-01T23:26:04.112"/>
    <p1510:client id="{5B104EF7-537A-501C-B86C-44E4186078E4}" v="118" dt="2023-05-03T20:03:40.696"/>
    <p1510:client id="{74174C15-F480-0BD4-6A65-BD6AEB7C0807}" v="870" dt="2023-04-28T22:50:00.996"/>
    <p1510:client id="{8463A15E-88F5-6F36-034E-71FE61373E49}" v="514" dt="2023-05-03T01:28:40.235"/>
    <p1510:client id="{F1F43396-14B9-4008-AD81-71958F61717B}" v="1073" dt="2023-05-03T00:58:29.343"/>
    <p1510:client id="{F32D6C3A-CBDF-46D8-6BA6-DB9AF111FBDF}" v="7" dt="2023-05-02T23:10:39.93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5/3/2023</a:t>
            </a:fld>
            <a:endParaRPr lang="en-US"/>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5/3/2023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Hello! Our names are </a:t>
            </a:r>
            <a:r>
              <a:rPr lang="en-US"/>
              <a:t>Oliver Einarsson, Gina Fender, Morgen Henry, Ryan Krause, and Mark Speers. Today, we will be discussing our search for a relationship between population density and individual economic factors of counties within the United States.</a:t>
            </a:r>
            <a:endParaRPr lang="en-US">
              <a:cs typeface="Calibri"/>
            </a:endParaRPr>
          </a:p>
        </p:txBody>
      </p:sp>
      <p:sp>
        <p:nvSpPr>
          <p:cNvPr id="4" name="Slide Number Placeholder 3"/>
          <p:cNvSpPr>
            <a:spLocks noGrp="1"/>
          </p:cNvSpPr>
          <p:nvPr>
            <p:ph type="sldNum" sz="quarter" idx="5"/>
          </p:nvPr>
        </p:nvSpPr>
        <p:spPr/>
        <p:txBody>
          <a:bodyPr/>
          <a:lstStyle/>
          <a:p>
            <a:fld id="{22289C57-55D7-40A4-A101-E74FAC7A092B}" type="slidenum">
              <a:rPr lang="en-US" smtClean="0"/>
              <a:t>1</a:t>
            </a:fld>
            <a:endParaRPr lang="en-US"/>
          </a:p>
        </p:txBody>
      </p:sp>
    </p:spTree>
    <p:extLst>
      <p:ext uri="{BB962C8B-B14F-4D97-AF65-F5344CB8AC3E}">
        <p14:creationId xmlns:p14="http://schemas.microsoft.com/office/powerpoint/2010/main" val="21917334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If not, is this because the labor force can't find work?</a:t>
            </a:r>
          </a:p>
        </p:txBody>
      </p:sp>
      <p:sp>
        <p:nvSpPr>
          <p:cNvPr id="4" name="Slide Number Placeholder 3"/>
          <p:cNvSpPr>
            <a:spLocks noGrp="1"/>
          </p:cNvSpPr>
          <p:nvPr>
            <p:ph type="sldNum" sz="quarter" idx="5"/>
          </p:nvPr>
        </p:nvSpPr>
        <p:spPr/>
        <p:txBody>
          <a:bodyPr/>
          <a:lstStyle/>
          <a:p>
            <a:fld id="{22289C57-55D7-40A4-A101-E74FAC7A092B}" type="slidenum">
              <a:rPr lang="en-US" smtClean="0"/>
              <a:t>10</a:t>
            </a:fld>
            <a:endParaRPr lang="en-US"/>
          </a:p>
        </p:txBody>
      </p:sp>
    </p:spTree>
    <p:extLst>
      <p:ext uri="{BB962C8B-B14F-4D97-AF65-F5344CB8AC3E}">
        <p14:creationId xmlns:p14="http://schemas.microsoft.com/office/powerpoint/2010/main" val="8847287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In counties with low population density, we see a slight negative correlation between population density and percent of people with less than a high school degree.</a:t>
            </a:r>
          </a:p>
          <a:p>
            <a:endParaRPr lang="en-US" dirty="0">
              <a:cs typeface="Calibri"/>
            </a:endParaRPr>
          </a:p>
          <a:p>
            <a:r>
              <a:rPr lang="en-US" dirty="0"/>
              <a:t>In counties with high population density, we see a weak positive correlation between population density and percent of people with less than a high school degree.</a:t>
            </a:r>
            <a:endParaRPr lang="en-US" dirty="0">
              <a:cs typeface="Calibri"/>
            </a:endParaRPr>
          </a:p>
        </p:txBody>
      </p:sp>
      <p:sp>
        <p:nvSpPr>
          <p:cNvPr id="4" name="Slide Number Placeholder 3"/>
          <p:cNvSpPr>
            <a:spLocks noGrp="1"/>
          </p:cNvSpPr>
          <p:nvPr>
            <p:ph type="sldNum" sz="quarter" idx="5"/>
          </p:nvPr>
        </p:nvSpPr>
        <p:spPr/>
        <p:txBody>
          <a:bodyPr/>
          <a:lstStyle/>
          <a:p>
            <a:fld id="{22289C57-55D7-40A4-A101-E74FAC7A092B}" type="slidenum">
              <a:rPr lang="en-US" smtClean="0"/>
              <a:t>11</a:t>
            </a:fld>
            <a:endParaRPr lang="en-US"/>
          </a:p>
        </p:txBody>
      </p:sp>
    </p:spTree>
    <p:extLst>
      <p:ext uri="{BB962C8B-B14F-4D97-AF65-F5344CB8AC3E}">
        <p14:creationId xmlns:p14="http://schemas.microsoft.com/office/powerpoint/2010/main" val="25635496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counties with low population density, we see a weak negative correlation between population density and percent of people with only a high school degree.</a:t>
            </a:r>
          </a:p>
          <a:p>
            <a:endParaRPr lang="en-US" dirty="0"/>
          </a:p>
          <a:p>
            <a:r>
              <a:rPr lang="en-US" dirty="0"/>
              <a:t>In counties with high population density, we see a weak negative correlation between population density and percent of people with only a high school degree.</a:t>
            </a:r>
            <a:endParaRPr lang="en-US" dirty="0">
              <a:cs typeface="Calibri"/>
            </a:endParaRPr>
          </a:p>
        </p:txBody>
      </p:sp>
      <p:sp>
        <p:nvSpPr>
          <p:cNvPr id="4" name="Slide Number Placeholder 3"/>
          <p:cNvSpPr>
            <a:spLocks noGrp="1"/>
          </p:cNvSpPr>
          <p:nvPr>
            <p:ph type="sldNum" sz="quarter" idx="5"/>
          </p:nvPr>
        </p:nvSpPr>
        <p:spPr/>
        <p:txBody>
          <a:bodyPr/>
          <a:lstStyle/>
          <a:p>
            <a:fld id="{22289C57-55D7-40A4-A101-E74FAC7A092B}" type="slidenum">
              <a:rPr lang="en-US" smtClean="0"/>
              <a:t>12</a:t>
            </a:fld>
            <a:endParaRPr lang="en-US"/>
          </a:p>
        </p:txBody>
      </p:sp>
    </p:spTree>
    <p:extLst>
      <p:ext uri="{BB962C8B-B14F-4D97-AF65-F5344CB8AC3E}">
        <p14:creationId xmlns:p14="http://schemas.microsoft.com/office/powerpoint/2010/main" val="41805284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counties with low population density, we see a weak negative correlation between population density and percent of people with some college or an associate's degree.</a:t>
            </a:r>
          </a:p>
          <a:p>
            <a:endParaRPr lang="en-US" dirty="0"/>
          </a:p>
          <a:p>
            <a:r>
              <a:rPr lang="en-US" dirty="0"/>
              <a:t>In counties with high population density, we see a somewhat weak negative correlation between population density and percent of people with some college or an associate's degree.</a:t>
            </a:r>
          </a:p>
        </p:txBody>
      </p:sp>
      <p:sp>
        <p:nvSpPr>
          <p:cNvPr id="4" name="Slide Number Placeholder 3"/>
          <p:cNvSpPr>
            <a:spLocks noGrp="1"/>
          </p:cNvSpPr>
          <p:nvPr>
            <p:ph type="sldNum" sz="quarter" idx="5"/>
          </p:nvPr>
        </p:nvSpPr>
        <p:spPr/>
        <p:txBody>
          <a:bodyPr/>
          <a:lstStyle/>
          <a:p>
            <a:fld id="{22289C57-55D7-40A4-A101-E74FAC7A092B}" type="slidenum">
              <a:rPr lang="en-US" smtClean="0"/>
              <a:t>13</a:t>
            </a:fld>
            <a:endParaRPr lang="en-US"/>
          </a:p>
        </p:txBody>
      </p:sp>
    </p:spTree>
    <p:extLst>
      <p:ext uri="{BB962C8B-B14F-4D97-AF65-F5344CB8AC3E}">
        <p14:creationId xmlns:p14="http://schemas.microsoft.com/office/powerpoint/2010/main" val="21045118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counties with low population density, we see a weak positive correlation between population density and percent of people with a Bachelor's or higher degree.</a:t>
            </a:r>
          </a:p>
          <a:p>
            <a:endParaRPr lang="en-US" dirty="0"/>
          </a:p>
          <a:p>
            <a:r>
              <a:rPr lang="en-US" dirty="0"/>
              <a:t>In counties with high population density, we see a weak positive correlation between population density and percent of people with a Bachelor's or higher degree.</a:t>
            </a:r>
            <a:endParaRPr lang="en-US" dirty="0">
              <a:cs typeface="Calibri"/>
            </a:endParaRPr>
          </a:p>
          <a:p>
            <a:endParaRPr lang="en-US" dirty="0">
              <a:cs typeface="Calibri"/>
            </a:endParaRPr>
          </a:p>
        </p:txBody>
      </p:sp>
      <p:sp>
        <p:nvSpPr>
          <p:cNvPr id="4" name="Slide Number Placeholder 3"/>
          <p:cNvSpPr>
            <a:spLocks noGrp="1"/>
          </p:cNvSpPr>
          <p:nvPr>
            <p:ph type="sldNum" sz="quarter" idx="5"/>
          </p:nvPr>
        </p:nvSpPr>
        <p:spPr/>
        <p:txBody>
          <a:bodyPr/>
          <a:lstStyle/>
          <a:p>
            <a:fld id="{22289C57-55D7-40A4-A101-E74FAC7A092B}" type="slidenum">
              <a:rPr lang="en-US" smtClean="0"/>
              <a:t>14</a:t>
            </a:fld>
            <a:endParaRPr lang="en-US"/>
          </a:p>
        </p:txBody>
      </p:sp>
    </p:spTree>
    <p:extLst>
      <p:ext uri="{BB962C8B-B14F-4D97-AF65-F5344CB8AC3E}">
        <p14:creationId xmlns:p14="http://schemas.microsoft.com/office/powerpoint/2010/main" val="11332534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In sparsely populated counties, we found a weak positive correlation between education level and median household income. This may mean that having a higher level of education results in a greater income or that a greater income provides more opportunities to achieve higher education.</a:t>
            </a:r>
          </a:p>
          <a:p>
            <a:endParaRPr lang="en-US" dirty="0">
              <a:cs typeface="Calibri"/>
            </a:endParaRPr>
          </a:p>
          <a:p>
            <a:endParaRPr lang="en-US" dirty="0">
              <a:cs typeface="Calibri"/>
            </a:endParaRPr>
          </a:p>
        </p:txBody>
      </p:sp>
      <p:sp>
        <p:nvSpPr>
          <p:cNvPr id="4" name="Slide Number Placeholder 3"/>
          <p:cNvSpPr>
            <a:spLocks noGrp="1"/>
          </p:cNvSpPr>
          <p:nvPr>
            <p:ph type="sldNum" sz="quarter" idx="5"/>
          </p:nvPr>
        </p:nvSpPr>
        <p:spPr/>
        <p:txBody>
          <a:bodyPr/>
          <a:lstStyle/>
          <a:p>
            <a:fld id="{22289C57-55D7-40A4-A101-E74FAC7A092B}" type="slidenum">
              <a:rPr lang="en-US" smtClean="0"/>
              <a:t>15</a:t>
            </a:fld>
            <a:endParaRPr lang="en-US"/>
          </a:p>
        </p:txBody>
      </p:sp>
    </p:spTree>
    <p:extLst>
      <p:ext uri="{BB962C8B-B14F-4D97-AF65-F5344CB8AC3E}">
        <p14:creationId xmlns:p14="http://schemas.microsoft.com/office/powerpoint/2010/main" val="6649267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densely populated counties, we found a positive correlation between education level and median household income. This may mean that having a higher level of education results in a greater income or that a greater income provides more opportunities to achieve higher education.</a:t>
            </a:r>
          </a:p>
          <a:p>
            <a:endParaRPr lang="en-US" dirty="0">
              <a:cs typeface="Calibri"/>
            </a:endParaRPr>
          </a:p>
        </p:txBody>
      </p:sp>
      <p:sp>
        <p:nvSpPr>
          <p:cNvPr id="4" name="Slide Number Placeholder 3"/>
          <p:cNvSpPr>
            <a:spLocks noGrp="1"/>
          </p:cNvSpPr>
          <p:nvPr>
            <p:ph type="sldNum" sz="quarter" idx="5"/>
          </p:nvPr>
        </p:nvSpPr>
        <p:spPr/>
        <p:txBody>
          <a:bodyPr/>
          <a:lstStyle/>
          <a:p>
            <a:fld id="{22289C57-55D7-40A4-A101-E74FAC7A092B}" type="slidenum">
              <a:rPr lang="en-US" smtClean="0"/>
              <a:t>16</a:t>
            </a:fld>
            <a:endParaRPr lang="en-US"/>
          </a:p>
        </p:txBody>
      </p:sp>
    </p:spTree>
    <p:extLst>
      <p:ext uri="{BB962C8B-B14F-4D97-AF65-F5344CB8AC3E}">
        <p14:creationId xmlns:p14="http://schemas.microsoft.com/office/powerpoint/2010/main" val="10999948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u="sng" dirty="0">
                <a:ea typeface="Calibri"/>
                <a:cs typeface="Calibri"/>
              </a:rPr>
              <a:t>For this analysis, we considered the following economic factors</a:t>
            </a:r>
            <a:r>
              <a:rPr lang="en-US" dirty="0">
                <a:ea typeface="Calibri"/>
                <a:cs typeface="Calibri"/>
              </a:rPr>
              <a:t>:</a:t>
            </a:r>
            <a:endParaRPr lang="en-US" dirty="0"/>
          </a:p>
          <a:p>
            <a:endParaRPr lang="en-US"/>
          </a:p>
          <a:p>
            <a:r>
              <a:rPr lang="en-US" dirty="0">
                <a:ea typeface="Calibri"/>
                <a:cs typeface="Calibri"/>
              </a:rPr>
              <a:t>Cost of living, or </a:t>
            </a:r>
            <a:r>
              <a:rPr lang="en-US" dirty="0"/>
              <a:t>the amount of money required to cover necessary expenses to maintain a certain lifestyle standard in a particular place and time. For this project, we will be representing this factor through one variable: the median rent of a county.</a:t>
            </a:r>
            <a:endParaRPr lang="en-US" dirty="0">
              <a:cs typeface="Calibri"/>
            </a:endParaRPr>
          </a:p>
          <a:p>
            <a:endParaRPr lang="en-US">
              <a:ea typeface="Calibri"/>
              <a:cs typeface="Calibri"/>
            </a:endParaRPr>
          </a:p>
          <a:p>
            <a:r>
              <a:rPr lang="en-US" dirty="0"/>
              <a:t>Income per Capita, or the total income of a county divided by every single person that resides within that county, even including newborns.</a:t>
            </a:r>
            <a:endParaRPr lang="en-US" dirty="0">
              <a:ea typeface="Calibri"/>
              <a:cs typeface="Calibri"/>
            </a:endParaRPr>
          </a:p>
          <a:p>
            <a:endParaRPr lang="en-US"/>
          </a:p>
          <a:p>
            <a:r>
              <a:rPr lang="en-US" dirty="0"/>
              <a:t>Household income is the income of all members of a common address, above a specified age, on average within a county.</a:t>
            </a:r>
            <a:endParaRPr lang="en-US" dirty="0">
              <a:ea typeface="Calibri"/>
              <a:cs typeface="Calibri"/>
            </a:endParaRPr>
          </a:p>
          <a:p>
            <a:endParaRPr lang="en-US">
              <a:ea typeface="Calibri"/>
              <a:cs typeface="Calibri"/>
            </a:endParaRPr>
          </a:p>
          <a:p>
            <a:r>
              <a:rPr lang="en-US" dirty="0">
                <a:ea typeface="Calibri"/>
                <a:cs typeface="Calibri"/>
              </a:rPr>
              <a:t>For this project, we are defining Education Levels as the percentage of people who achieve different degrees of higher education (</a:t>
            </a:r>
            <a:r>
              <a:rPr lang="en-US" dirty="0" err="1">
                <a:ea typeface="Calibri"/>
                <a:cs typeface="Calibri"/>
              </a:rPr>
              <a:t>ie</a:t>
            </a:r>
            <a:r>
              <a:rPr lang="en-US" dirty="0">
                <a:ea typeface="Calibri"/>
                <a:cs typeface="Calibri"/>
              </a:rPr>
              <a:t>. Bachelor's, Master's, etc.).</a:t>
            </a:r>
          </a:p>
        </p:txBody>
      </p:sp>
      <p:sp>
        <p:nvSpPr>
          <p:cNvPr id="4" name="Slide Number Placeholder 3"/>
          <p:cNvSpPr>
            <a:spLocks noGrp="1"/>
          </p:cNvSpPr>
          <p:nvPr>
            <p:ph type="sldNum" sz="quarter" idx="5"/>
          </p:nvPr>
        </p:nvSpPr>
        <p:spPr/>
        <p:txBody>
          <a:bodyPr/>
          <a:lstStyle/>
          <a:p>
            <a:fld id="{22289C57-55D7-40A4-A101-E74FAC7A092B}" type="slidenum">
              <a:rPr lang="en-US" smtClean="0"/>
              <a:t>2</a:t>
            </a:fld>
            <a:endParaRPr lang="en-US"/>
          </a:p>
        </p:txBody>
      </p:sp>
    </p:spTree>
    <p:extLst>
      <p:ext uri="{BB962C8B-B14F-4D97-AF65-F5344CB8AC3E}">
        <p14:creationId xmlns:p14="http://schemas.microsoft.com/office/powerpoint/2010/main" val="8817291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Imagine you are looking to move to a new county and ask yourself 'can I afford to live somewhere densely populated". This investigation should inform the audience if it would be a more financially sound decision to move to a densely or sparsely populated county.</a:t>
            </a:r>
          </a:p>
        </p:txBody>
      </p:sp>
      <p:sp>
        <p:nvSpPr>
          <p:cNvPr id="4" name="Slide Number Placeholder 3"/>
          <p:cNvSpPr>
            <a:spLocks noGrp="1"/>
          </p:cNvSpPr>
          <p:nvPr>
            <p:ph type="sldNum" sz="quarter" idx="5"/>
          </p:nvPr>
        </p:nvSpPr>
        <p:spPr/>
        <p:txBody>
          <a:bodyPr/>
          <a:lstStyle/>
          <a:p>
            <a:fld id="{22289C57-55D7-40A4-A101-E74FAC7A092B}" type="slidenum">
              <a:rPr lang="en-US" smtClean="0"/>
              <a:t>3</a:t>
            </a:fld>
            <a:endParaRPr lang="en-US"/>
          </a:p>
        </p:txBody>
      </p:sp>
    </p:spTree>
    <p:extLst>
      <p:ext uri="{BB962C8B-B14F-4D97-AF65-F5344CB8AC3E}">
        <p14:creationId xmlns:p14="http://schemas.microsoft.com/office/powerpoint/2010/main" val="1773667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By understanding the relationship between population density and these factors, we can gain better insight into questions such as the following: (questions on slide)</a:t>
            </a:r>
          </a:p>
        </p:txBody>
      </p:sp>
      <p:sp>
        <p:nvSpPr>
          <p:cNvPr id="4" name="Slide Number Placeholder 3"/>
          <p:cNvSpPr>
            <a:spLocks noGrp="1"/>
          </p:cNvSpPr>
          <p:nvPr>
            <p:ph type="sldNum" sz="quarter" idx="5"/>
          </p:nvPr>
        </p:nvSpPr>
        <p:spPr/>
        <p:txBody>
          <a:bodyPr/>
          <a:lstStyle/>
          <a:p>
            <a:fld id="{22289C57-55D7-40A4-A101-E74FAC7A092B}" type="slidenum">
              <a:rPr lang="en-US" smtClean="0"/>
              <a:t>4</a:t>
            </a:fld>
            <a:endParaRPr lang="en-US"/>
          </a:p>
        </p:txBody>
      </p:sp>
    </p:spTree>
    <p:extLst>
      <p:ext uri="{BB962C8B-B14F-4D97-AF65-F5344CB8AC3E}">
        <p14:creationId xmlns:p14="http://schemas.microsoft.com/office/powerpoint/2010/main" val="1819095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a typeface="Calibri"/>
                <a:cs typeface="Calibri"/>
              </a:rPr>
              <a:t>Our Data Source for this project was the US (year) Census reported by county. This source can be somewhat difficult to interpret if not used in tandem with the Census wrapper, which we have previously used in class.</a:t>
            </a:r>
          </a:p>
          <a:p>
            <a:endParaRPr lang="en-US">
              <a:ea typeface="Calibri"/>
              <a:cs typeface="Calibri"/>
            </a:endParaRPr>
          </a:p>
          <a:p>
            <a:r>
              <a:rPr lang="en-US">
                <a:ea typeface="Calibri"/>
                <a:cs typeface="Calibri"/>
              </a:rPr>
              <a:t>We then merged this data into a single data frame to reference while creating our visuals. Though pulling data from the same base, we encountered an issue where our data frames were not the same length, we needed to change our merge method in order to properly create this set.</a:t>
            </a:r>
          </a:p>
        </p:txBody>
      </p:sp>
      <p:sp>
        <p:nvSpPr>
          <p:cNvPr id="4" name="Slide Number Placeholder 3"/>
          <p:cNvSpPr>
            <a:spLocks noGrp="1"/>
          </p:cNvSpPr>
          <p:nvPr>
            <p:ph type="sldNum" sz="quarter" idx="5"/>
          </p:nvPr>
        </p:nvSpPr>
        <p:spPr/>
        <p:txBody>
          <a:bodyPr/>
          <a:lstStyle/>
          <a:p>
            <a:fld id="{22289C57-55D7-40A4-A101-E74FAC7A092B}" type="slidenum">
              <a:rPr lang="en-US" smtClean="0"/>
              <a:t>5</a:t>
            </a:fld>
            <a:endParaRPr lang="en-US"/>
          </a:p>
        </p:txBody>
      </p:sp>
    </p:spTree>
    <p:extLst>
      <p:ext uri="{BB962C8B-B14F-4D97-AF65-F5344CB8AC3E}">
        <p14:creationId xmlns:p14="http://schemas.microsoft.com/office/powerpoint/2010/main" val="41929989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a typeface="Calibri"/>
                <a:cs typeface="Calibri"/>
              </a:rPr>
              <a:t>Here we show the number of counties with high and low population density.</a:t>
            </a:r>
          </a:p>
          <a:p>
            <a:endParaRPr lang="en-US"/>
          </a:p>
          <a:p>
            <a:r>
              <a:rPr lang="en-US"/>
              <a:t>You may notice that this graph is split into two groups. This is because the majority of counties have a relatively low population density, resulting in very negatively skewed data. We decided to separate this data into two groups, counties with a density of less than 250 people per square mile and counties with a density greater than 250 people per square mile. </a:t>
            </a:r>
            <a:endParaRPr lang="en-US">
              <a:ea typeface="Calibri"/>
              <a:cs typeface="Calibri"/>
            </a:endParaRPr>
          </a:p>
        </p:txBody>
      </p:sp>
      <p:sp>
        <p:nvSpPr>
          <p:cNvPr id="4" name="Slide Number Placeholder 3"/>
          <p:cNvSpPr>
            <a:spLocks noGrp="1"/>
          </p:cNvSpPr>
          <p:nvPr>
            <p:ph type="sldNum" sz="quarter" idx="5"/>
          </p:nvPr>
        </p:nvSpPr>
        <p:spPr/>
        <p:txBody>
          <a:bodyPr/>
          <a:lstStyle/>
          <a:p>
            <a:fld id="{22289C57-55D7-40A4-A101-E74FAC7A092B}" type="slidenum">
              <a:rPr lang="en-US" smtClean="0"/>
              <a:t>6</a:t>
            </a:fld>
            <a:endParaRPr lang="en-US"/>
          </a:p>
        </p:txBody>
      </p:sp>
    </p:spTree>
    <p:extLst>
      <p:ext uri="{BB962C8B-B14F-4D97-AF65-F5344CB8AC3E}">
        <p14:creationId xmlns:p14="http://schemas.microsoft.com/office/powerpoint/2010/main" val="8475089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 For counties with low population densities, we do not see a relationship between population density and land area. However, for densely populated counties, as population density increases, the land area decreases. This is a negative correlation. These counties most likely contain cities where there are many residents in a small amount of space.</a:t>
            </a:r>
          </a:p>
        </p:txBody>
      </p:sp>
      <p:sp>
        <p:nvSpPr>
          <p:cNvPr id="4" name="Slide Number Placeholder 3"/>
          <p:cNvSpPr>
            <a:spLocks noGrp="1"/>
          </p:cNvSpPr>
          <p:nvPr>
            <p:ph type="sldNum" sz="quarter" idx="5"/>
          </p:nvPr>
        </p:nvSpPr>
        <p:spPr/>
        <p:txBody>
          <a:bodyPr/>
          <a:lstStyle/>
          <a:p>
            <a:fld id="{22289C57-55D7-40A4-A101-E74FAC7A092B}" type="slidenum">
              <a:rPr lang="en-US" smtClean="0"/>
              <a:t>7</a:t>
            </a:fld>
            <a:endParaRPr lang="en-US"/>
          </a:p>
        </p:txBody>
      </p:sp>
    </p:spTree>
    <p:extLst>
      <p:ext uri="{BB962C8B-B14F-4D97-AF65-F5344CB8AC3E}">
        <p14:creationId xmlns:p14="http://schemas.microsoft.com/office/powerpoint/2010/main" val="3938196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How much will it cost to survive here?</a:t>
            </a:r>
          </a:p>
        </p:txBody>
      </p:sp>
      <p:sp>
        <p:nvSpPr>
          <p:cNvPr id="4" name="Slide Number Placeholder 3"/>
          <p:cNvSpPr>
            <a:spLocks noGrp="1"/>
          </p:cNvSpPr>
          <p:nvPr>
            <p:ph type="sldNum" sz="quarter" idx="5"/>
          </p:nvPr>
        </p:nvSpPr>
        <p:spPr/>
        <p:txBody>
          <a:bodyPr/>
          <a:lstStyle/>
          <a:p>
            <a:fld id="{22289C57-55D7-40A4-A101-E74FAC7A092B}" type="slidenum">
              <a:rPr lang="en-US" smtClean="0"/>
              <a:t>8</a:t>
            </a:fld>
            <a:endParaRPr lang="en-US"/>
          </a:p>
        </p:txBody>
      </p:sp>
    </p:spTree>
    <p:extLst>
      <p:ext uri="{BB962C8B-B14F-4D97-AF65-F5344CB8AC3E}">
        <p14:creationId xmlns:p14="http://schemas.microsoft.com/office/powerpoint/2010/main" val="32027709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Is there higher income per resident</a:t>
            </a:r>
          </a:p>
        </p:txBody>
      </p:sp>
      <p:sp>
        <p:nvSpPr>
          <p:cNvPr id="4" name="Slide Number Placeholder 3"/>
          <p:cNvSpPr>
            <a:spLocks noGrp="1"/>
          </p:cNvSpPr>
          <p:nvPr>
            <p:ph type="sldNum" sz="quarter" idx="5"/>
          </p:nvPr>
        </p:nvSpPr>
        <p:spPr/>
        <p:txBody>
          <a:bodyPr/>
          <a:lstStyle/>
          <a:p>
            <a:fld id="{22289C57-55D7-40A4-A101-E74FAC7A092B}" type="slidenum">
              <a:rPr lang="en-US" smtClean="0"/>
              <a:t>9</a:t>
            </a:fld>
            <a:endParaRPr lang="en-US"/>
          </a:p>
        </p:txBody>
      </p:sp>
    </p:spTree>
    <p:extLst>
      <p:ext uri="{BB962C8B-B14F-4D97-AF65-F5344CB8AC3E}">
        <p14:creationId xmlns:p14="http://schemas.microsoft.com/office/powerpoint/2010/main" val="113370433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spc="150" baseline="0"/>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8" name="Graphic 7">
            <a:extLst>
              <a:ext uri="{FF2B5EF4-FFF2-40B4-BE49-F238E27FC236}">
                <a16:creationId xmlns:a16="http://schemas.microsoft.com/office/drawing/2014/main" id="{A04F1E16-9A84-4D0E-9706-79C396AF6AE6}"/>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E786F69D-D4FA-4075-A7EC-8D31A184F630}"/>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0" name="Straight Connector 9">
              <a:extLst>
                <a:ext uri="{FF2B5EF4-FFF2-40B4-BE49-F238E27FC236}">
                  <a16:creationId xmlns:a16="http://schemas.microsoft.com/office/drawing/2014/main" id="{66988B2D-0240-4256-8268-4B9FF1E72363}"/>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11375"/>
            <a:ext cx="10515600" cy="3744913"/>
          </a:xfrm>
        </p:spPr>
        <p:txBody>
          <a:bodyPr/>
          <a:lstStyle/>
          <a:p>
            <a:endParaRPr lang="en-US"/>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a:p>
        </p:txBody>
      </p:sp>
    </p:spTree>
    <p:extLst>
      <p:ext uri="{BB962C8B-B14F-4D97-AF65-F5344CB8AC3E}">
        <p14:creationId xmlns:p14="http://schemas.microsoft.com/office/powerpoint/2010/main" val="268311559"/>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p:nvPr>
        </p:nvSpPr>
        <p:spPr>
          <a:xfrm>
            <a:off x="166074" y="1507772"/>
            <a:ext cx="2141764" cy="514350"/>
          </a:xfrm>
        </p:spPr>
        <p:txBody>
          <a:bodyPr anchor="ctr">
            <a:normAutofit/>
          </a:bodyPr>
          <a:lstStyle>
            <a:lvl1pPr marL="0" indent="0" algn="r">
              <a:buNone/>
              <a:defRPr sz="2000"/>
            </a:lvl1pPr>
          </a:lstStyle>
          <a:p>
            <a:pPr lvl="0"/>
            <a:r>
              <a:rPr lang="en-US"/>
              <a:t>Click to edit</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p:nvPr>
        </p:nvSpPr>
        <p:spPr>
          <a:xfrm>
            <a:off x="732131" y="2584097"/>
            <a:ext cx="2141764" cy="514350"/>
          </a:xfrm>
        </p:spPr>
        <p:txBody>
          <a:bodyPr anchor="ctr">
            <a:normAutofit/>
          </a:bodyPr>
          <a:lstStyle>
            <a:lvl1pPr marL="0" indent="0" algn="r">
              <a:buNone/>
              <a:defRPr sz="2000"/>
            </a:lvl1pPr>
          </a:lstStyle>
          <a:p>
            <a:pPr lvl="0"/>
            <a:r>
              <a:rPr lang="en-US"/>
              <a:t>Click to edit</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p:nvPr>
        </p:nvSpPr>
        <p:spPr>
          <a:xfrm>
            <a:off x="1338556" y="3660422"/>
            <a:ext cx="2141764" cy="514350"/>
          </a:xfrm>
        </p:spPr>
        <p:txBody>
          <a:bodyPr anchor="ctr">
            <a:normAutofit/>
          </a:bodyPr>
          <a:lstStyle>
            <a:lvl1pPr marL="0" indent="0" algn="r">
              <a:buNone/>
              <a:defRPr sz="2000"/>
            </a:lvl1pPr>
          </a:lstStyle>
          <a:p>
            <a:pPr lvl="0"/>
            <a:r>
              <a:rPr lang="en-US"/>
              <a:t>Click to edit</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p:nvPr>
        </p:nvSpPr>
        <p:spPr>
          <a:xfrm>
            <a:off x="1922756" y="4736748"/>
            <a:ext cx="2141764" cy="514350"/>
          </a:xfrm>
        </p:spPr>
        <p:txBody>
          <a:bodyPr anchor="ctr">
            <a:normAutofit/>
          </a:bodyPr>
          <a:lstStyle>
            <a:lvl1pPr marL="0" indent="0" algn="r">
              <a:buNone/>
              <a:defRPr sz="2000"/>
            </a:lvl1pPr>
          </a:lstStyle>
          <a:p>
            <a:pPr lvl="0"/>
            <a:r>
              <a:rPr lang="en-US"/>
              <a:t>Click to edit</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6" y="1613528"/>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9" y="268256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8" y="375539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80" y="4824430"/>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749143" y="6356350"/>
            <a:ext cx="3775981" cy="365125"/>
          </a:xfrm>
        </p:spPr>
        <p:txBody>
          <a:bodyPr/>
          <a:lstStyle>
            <a:lvl1pPr>
              <a:defRPr sz="900"/>
            </a:lvl1pPr>
          </a:lstStyle>
          <a:p>
            <a:r>
              <a:rPr lang="en-US"/>
              <a:t>PRESENTATION TITLE</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A49DFD55-3C28-40EF-9E31-A92D2E4017FF}" type="slidenum">
              <a:rPr lang="en-US" smtClean="0"/>
              <a:pPr/>
              <a:t>‹#›</a:t>
            </a:fld>
            <a:endParaRPr lang="en-US"/>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userDrawn="1"/>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userDrawn="1"/>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userDrawn="1"/>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userDrawn="1"/>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165259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a:p>
        </p:txBody>
      </p:sp>
      <p:grpSp>
        <p:nvGrpSpPr>
          <p:cNvPr id="10" name="Group 9">
            <a:extLst>
              <a:ext uri="{FF2B5EF4-FFF2-40B4-BE49-F238E27FC236}">
                <a16:creationId xmlns:a16="http://schemas.microsoft.com/office/drawing/2014/main" id="{B2368EF4-1233-48C7-8DB5-75844BFCD594}"/>
              </a:ext>
              <a:ext uri="{C183D7F6-B498-43B3-948B-1728B52AA6E4}">
                <adec:decorative xmlns:adec="http://schemas.microsoft.com/office/drawing/2017/decorative" val="1"/>
              </a:ext>
            </a:extLst>
          </p:cNvPr>
          <p:cNvGrpSpPr/>
          <p:nvPr userDrawn="1"/>
        </p:nvGrpSpPr>
        <p:grpSpPr>
          <a:xfrm>
            <a:off x="0" y="0"/>
            <a:ext cx="2238376" cy="3105150"/>
            <a:chOff x="0" y="0"/>
            <a:chExt cx="2238376" cy="3105150"/>
          </a:xfrm>
        </p:grpSpPr>
        <p:cxnSp>
          <p:nvCxnSpPr>
            <p:cNvPr id="16" name="Straight Connector 15">
              <a:extLst>
                <a:ext uri="{FF2B5EF4-FFF2-40B4-BE49-F238E27FC236}">
                  <a16:creationId xmlns:a16="http://schemas.microsoft.com/office/drawing/2014/main" id="{463D7850-C2A6-43CE-BBE4-8E81A0A593BF}"/>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18896713"/>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4" name="Group 3">
            <a:extLst>
              <a:ext uri="{FF2B5EF4-FFF2-40B4-BE49-F238E27FC236}">
                <a16:creationId xmlns:a16="http://schemas.microsoft.com/office/drawing/2014/main" id="{D74AA03A-263D-4B5F-B05B-7D6923A9A4D3}"/>
              </a:ext>
            </a:extLst>
          </p:cNvPr>
          <p:cNvGrpSpPr/>
          <p:nvPr userDrawn="1"/>
        </p:nvGrpSpPr>
        <p:grpSpPr>
          <a:xfrm>
            <a:off x="0" y="0"/>
            <a:ext cx="4762501" cy="5186363"/>
            <a:chOff x="0" y="0"/>
            <a:chExt cx="4762501" cy="5186363"/>
          </a:xfrm>
        </p:grpSpPr>
        <p:cxnSp>
          <p:nvCxnSpPr>
            <p:cNvPr id="23" name="Straight Connector 22">
              <a:extLst>
                <a:ext uri="{FF2B5EF4-FFF2-40B4-BE49-F238E27FC236}">
                  <a16:creationId xmlns:a16="http://schemas.microsoft.com/office/drawing/2014/main" id="{D87F08D6-2CA7-4A5A-BE34-07113DCA535D}"/>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a:t>PRESENTATION TITLE</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A49DFD55-3C28-40EF-9E31-A92D2E4017FF}" type="slidenum">
              <a:rPr lang="en-US" smtClean="0"/>
              <a:pPr/>
              <a:t>‹#›</a:t>
            </a:fld>
            <a:endParaRPr lang="en-US"/>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1371997"/>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500" y="2924175"/>
            <a:ext cx="2895600" cy="2519363"/>
          </a:xfrm>
        </p:spPr>
        <p:txBody>
          <a:bodyPr>
            <a:normAutofit/>
          </a:bodyPr>
          <a:lstStyle>
            <a:lvl1pPr marL="0" indent="0">
              <a:lnSpc>
                <a:spcPct val="150000"/>
              </a:lnSpc>
              <a:buNone/>
              <a:defRPr sz="1400">
                <a:solidFill>
                  <a:schemeClr val="bg1"/>
                </a:solidFill>
              </a:defRPr>
            </a:lvl1pPr>
            <a:lvl2pPr marL="457200" indent="0">
              <a:lnSpc>
                <a:spcPct val="150000"/>
              </a:lnSpc>
              <a:buNone/>
              <a:defRPr sz="1400">
                <a:solidFill>
                  <a:schemeClr val="bg1"/>
                </a:solidFill>
              </a:defRPr>
            </a:lvl2pPr>
            <a:lvl3pPr marL="914400" indent="0">
              <a:lnSpc>
                <a:spcPct val="150000"/>
              </a:lnSpc>
              <a:buNone/>
              <a:defRPr sz="1400">
                <a:solidFill>
                  <a:schemeClr val="bg1"/>
                </a:solidFill>
              </a:defRPr>
            </a:lvl3pPr>
            <a:lvl4pPr marL="1371600" indent="0">
              <a:lnSpc>
                <a:spcPct val="150000"/>
              </a:lnSpc>
              <a:buNone/>
              <a:defRPr sz="1400">
                <a:solidFill>
                  <a:schemeClr val="bg1"/>
                </a:solidFill>
              </a:defRPr>
            </a:lvl4pPr>
            <a:lvl5pPr marL="1828800" indent="0">
              <a:lnSpc>
                <a:spcPct val="150000"/>
              </a:lnSpc>
              <a:buNone/>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A49DFD55-3C28-40EF-9E31-A92D2E4017FF}" type="slidenum">
              <a:rPr lang="en-US" smtClean="0"/>
              <a:pPr/>
              <a:t>‹#›</a:t>
            </a:fld>
            <a:endParaRPr lang="en-US"/>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11EBF9-6826-475B-8079-C11128991BAE}"/>
              </a:ext>
            </a:extLst>
          </p:cNvPr>
          <p:cNvSpPr>
            <a:spLocks noGrp="1"/>
          </p:cNvSpPr>
          <p:nvPr>
            <p:ph type="dt" sz="half" idx="10"/>
          </p:nvPr>
        </p:nvSpPr>
        <p:spPr>
          <a:xfrm>
            <a:off x="838200" y="6356350"/>
            <a:ext cx="1219200" cy="365125"/>
          </a:xfrm>
        </p:spPr>
        <p:txBody>
          <a:bodyPr/>
          <a:lstStyle>
            <a:lvl1pPr>
              <a:defRPr sz="900"/>
            </a:lvl1pPr>
          </a:lstStyle>
          <a:p>
            <a:r>
              <a:rPr lang="en-US"/>
              <a:t>20XX</a:t>
            </a:r>
          </a:p>
        </p:txBody>
      </p:sp>
      <p:sp>
        <p:nvSpPr>
          <p:cNvPr id="5" name="Footer Placeholder 4">
            <a:extLst>
              <a:ext uri="{FF2B5EF4-FFF2-40B4-BE49-F238E27FC236}">
                <a16:creationId xmlns:a16="http://schemas.microsoft.com/office/drawing/2014/main" id="{3FB726A3-DF54-47D2-8C3A-34FD43A19E8E}"/>
              </a:ext>
            </a:extLst>
          </p:cNvPr>
          <p:cNvSpPr>
            <a:spLocks noGrp="1"/>
          </p:cNvSpPr>
          <p:nvPr>
            <p:ph type="ftr" sz="quarter" idx="11"/>
          </p:nvPr>
        </p:nvSpPr>
        <p:spPr>
          <a:xfrm>
            <a:off x="2463800" y="6356350"/>
            <a:ext cx="3479800" cy="365125"/>
          </a:xfrm>
        </p:spPr>
        <p:txBody>
          <a:bodyPr/>
          <a:lstStyle>
            <a:lvl1pPr>
              <a:defRPr sz="900"/>
            </a:lvl1pPr>
          </a:lstStyle>
          <a:p>
            <a:r>
              <a:rPr lang="en-US"/>
              <a:t>PRESENTATION TITLE</a:t>
            </a:r>
          </a:p>
        </p:txBody>
      </p:sp>
      <p:sp>
        <p:nvSpPr>
          <p:cNvPr id="6" name="Slide Number Placeholder 5">
            <a:extLst>
              <a:ext uri="{FF2B5EF4-FFF2-40B4-BE49-F238E27FC236}">
                <a16:creationId xmlns:a16="http://schemas.microsoft.com/office/drawing/2014/main" id="{D0CD125A-4493-4967-9146-841D0EF3BC63}"/>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a:p>
        </p:txBody>
      </p:sp>
      <p:grpSp>
        <p:nvGrpSpPr>
          <p:cNvPr id="7" name="Group 6">
            <a:extLst>
              <a:ext uri="{FF2B5EF4-FFF2-40B4-BE49-F238E27FC236}">
                <a16:creationId xmlns:a16="http://schemas.microsoft.com/office/drawing/2014/main" id="{D7A1CF8B-3479-49A3-A30E-2F2ECE962075}"/>
              </a:ext>
            </a:extLst>
          </p:cNvPr>
          <p:cNvGrpSpPr/>
          <p:nvPr userDrawn="1"/>
        </p:nvGrpSpPr>
        <p:grpSpPr>
          <a:xfrm>
            <a:off x="6953250" y="-25401"/>
            <a:ext cx="5238750" cy="6902451"/>
            <a:chOff x="6953250" y="-25401"/>
            <a:chExt cx="5238750" cy="6902451"/>
          </a:xfrm>
        </p:grpSpPr>
        <p:cxnSp>
          <p:nvCxnSpPr>
            <p:cNvPr id="14" name="Straight Connector 13">
              <a:extLst>
                <a:ext uri="{FF2B5EF4-FFF2-40B4-BE49-F238E27FC236}">
                  <a16:creationId xmlns:a16="http://schemas.microsoft.com/office/drawing/2014/main" id="{49FBD260-5143-4B12-B9F8-33E48D548909}"/>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userDrawn="1"/>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49735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148840"/>
            <a:ext cx="4179570" cy="1715531"/>
          </a:xfrm>
        </p:spPr>
        <p:txBody>
          <a:bodyPr anchor="b">
            <a:noAutofit/>
          </a:bodyPr>
          <a:lstStyle>
            <a:lvl1pPr algn="l">
              <a:defRPr sz="36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991350" y="3962003"/>
            <a:ext cx="4179570" cy="365125"/>
          </a:xfrm>
        </p:spPr>
        <p:txBody>
          <a:bodyPr>
            <a:normAutofit/>
          </a:bodyPr>
          <a:lstStyle>
            <a:lvl1pPr marL="0" indent="0" algn="l">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2699512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111608"/>
            <a:ext cx="10515600" cy="3744912"/>
          </a:xfrm>
        </p:spPr>
        <p:txBody>
          <a:bodyPr/>
          <a:lstStyle/>
          <a:p>
            <a:endParaRPr lang="en-US"/>
          </a:p>
        </p:txBody>
      </p:sp>
    </p:spTree>
    <p:extLst>
      <p:ext uri="{BB962C8B-B14F-4D97-AF65-F5344CB8AC3E}">
        <p14:creationId xmlns:p14="http://schemas.microsoft.com/office/powerpoint/2010/main" val="1485277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744913"/>
          </a:xfrm>
        </p:spPr>
        <p:txBody>
          <a:bodyPr/>
          <a:lstStyle/>
          <a:p>
            <a:endParaRPr lang="en-US"/>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4657724" y="2809875"/>
            <a:ext cx="6696075" cy="1909763"/>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10" name="Subtitle 2">
            <a:extLst>
              <a:ext uri="{FF2B5EF4-FFF2-40B4-BE49-F238E27FC236}">
                <a16:creationId xmlns:a16="http://schemas.microsoft.com/office/drawing/2014/main" id="{104828DA-5EC5-4A00-9A7B-CD9668EF24D1}"/>
              </a:ext>
            </a:extLst>
          </p:cNvPr>
          <p:cNvSpPr>
            <a:spLocks noGrp="1"/>
          </p:cNvSpPr>
          <p:nvPr>
            <p:ph type="subTitle" idx="1"/>
          </p:nvPr>
        </p:nvSpPr>
        <p:spPr>
          <a:xfrm>
            <a:off x="4657725" y="5028803"/>
            <a:ext cx="6696074" cy="365125"/>
          </a:xfrm>
        </p:spPr>
        <p:txBody>
          <a:bodyPr anchor="b">
            <a:normAutofit/>
          </a:bodyPr>
          <a:lstStyle>
            <a:lvl1pPr marL="0" indent="0" algn="l">
              <a:buNone/>
              <a:defRPr sz="1600">
                <a:solidFill>
                  <a:schemeClr val="bg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3" name="Date Placeholder 2">
            <a:extLst>
              <a:ext uri="{FF2B5EF4-FFF2-40B4-BE49-F238E27FC236}">
                <a16:creationId xmlns:a16="http://schemas.microsoft.com/office/drawing/2014/main" id="{D9303E9A-96BC-4283-A6E1-5948AEB119F4}"/>
              </a:ext>
            </a:extLst>
          </p:cNvPr>
          <p:cNvSpPr>
            <a:spLocks noGrp="1"/>
          </p:cNvSpPr>
          <p:nvPr>
            <p:ph type="dt" sz="half" idx="10"/>
          </p:nvPr>
        </p:nvSpPr>
        <p:spPr>
          <a:xfrm>
            <a:off x="4676774" y="6356350"/>
            <a:ext cx="1695450" cy="365125"/>
          </a:xfrm>
        </p:spPr>
        <p:txBody>
          <a:bodyPr/>
          <a:lstStyle>
            <a:lvl1pPr>
              <a:defRPr sz="900"/>
            </a:lvl1pPr>
          </a:lstStyle>
          <a:p>
            <a:r>
              <a:rPr lang="en-US"/>
              <a:t>20XX</a:t>
            </a:r>
          </a:p>
        </p:txBody>
      </p:sp>
      <p:sp>
        <p:nvSpPr>
          <p:cNvPr id="4" name="Footer Placeholder 3">
            <a:extLst>
              <a:ext uri="{FF2B5EF4-FFF2-40B4-BE49-F238E27FC236}">
                <a16:creationId xmlns:a16="http://schemas.microsoft.com/office/drawing/2014/main" id="{45A19C49-052B-4D3E-B227-1D787463CE96}"/>
              </a:ext>
            </a:extLst>
          </p:cNvPr>
          <p:cNvSpPr>
            <a:spLocks noGrp="1"/>
          </p:cNvSpPr>
          <p:nvPr>
            <p:ph type="ftr" sz="quarter" idx="11"/>
          </p:nvPr>
        </p:nvSpPr>
        <p:spPr>
          <a:xfrm>
            <a:off x="6743699" y="6356350"/>
            <a:ext cx="2543175" cy="365125"/>
          </a:xfrm>
        </p:spPr>
        <p:txBody>
          <a:bodyPr/>
          <a:lstStyle>
            <a:lvl1pPr>
              <a:defRPr sz="900"/>
            </a:lvl1pPr>
          </a:lstStyle>
          <a:p>
            <a:r>
              <a:rPr lang="en-US"/>
              <a:t>PRESENTATION TITLE</a:t>
            </a:r>
          </a:p>
        </p:txBody>
      </p:sp>
      <p:sp>
        <p:nvSpPr>
          <p:cNvPr id="5" name="Slide Number Placeholder 4">
            <a:extLst>
              <a:ext uri="{FF2B5EF4-FFF2-40B4-BE49-F238E27FC236}">
                <a16:creationId xmlns:a16="http://schemas.microsoft.com/office/drawing/2014/main" id="{4E5E724A-95F0-41B6-A77E-EDD067272C27}"/>
              </a:ext>
            </a:extLst>
          </p:cNvPr>
          <p:cNvSpPr>
            <a:spLocks noGrp="1"/>
          </p:cNvSpPr>
          <p:nvPr>
            <p:ph type="sldNum" sz="quarter" idx="12"/>
          </p:nvPr>
        </p:nvSpPr>
        <p:spPr>
          <a:xfrm>
            <a:off x="9658350" y="6356350"/>
            <a:ext cx="1695450" cy="365125"/>
          </a:xfrm>
        </p:spPr>
        <p:txBody>
          <a:bodyPr/>
          <a:lstStyle>
            <a:lvl1pPr>
              <a:defRPr sz="900"/>
            </a:lvl1pPr>
          </a:lstStyle>
          <a:p>
            <a:fld id="{A49DFD55-3C28-40EF-9E31-A92D2E4017FF}" type="slidenum">
              <a:rPr lang="en-US" smtClean="0"/>
              <a:pPr/>
              <a:t>‹#›</a:t>
            </a:fld>
            <a:endParaRPr lang="en-US"/>
          </a:p>
        </p:txBody>
      </p:sp>
      <p:cxnSp>
        <p:nvCxnSpPr>
          <p:cNvPr id="9" name="Straight Connector 8">
            <a:extLst>
              <a:ext uri="{FF2B5EF4-FFF2-40B4-BE49-F238E27FC236}">
                <a16:creationId xmlns:a16="http://schemas.microsoft.com/office/drawing/2014/main" id="{BDAC7E4E-FE06-4E90-8107-6B543E5515ED}"/>
              </a:ext>
              <a:ext uri="{C183D7F6-B498-43B3-948B-1728B52AA6E4}">
                <adec:decorative xmlns:adec="http://schemas.microsoft.com/office/drawing/2017/decorative" val="1"/>
              </a:ext>
            </a:extLst>
          </p:cNvPr>
          <p:cNvCxnSpPr/>
          <p:nvPr userDrawn="1"/>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3065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endParaRPr lang="en-US"/>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28568"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endParaRPr lang="en-US"/>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578300" y="5084524"/>
            <a:ext cx="233081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endParaRPr lang="en-US"/>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068964"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endParaRPr lang="en-US"/>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488845" y="5084524"/>
            <a:ext cx="231770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a:p>
        </p:txBody>
      </p:sp>
      <p:grpSp>
        <p:nvGrpSpPr>
          <p:cNvPr id="4" name="Group 3">
            <a:extLst>
              <a:ext uri="{FF2B5EF4-FFF2-40B4-BE49-F238E27FC236}">
                <a16:creationId xmlns:a16="http://schemas.microsoft.com/office/drawing/2014/main" id="{73C911F2-9041-416A-B83C-F23B354E063B}"/>
              </a:ext>
              <a:ext uri="{C183D7F6-B498-43B3-948B-1728B52AA6E4}">
                <adec:decorative xmlns:adec="http://schemas.microsoft.com/office/drawing/2017/decorative" val="1"/>
              </a:ext>
            </a:extLst>
          </p:cNvPr>
          <p:cNvGrpSpPr/>
          <p:nvPr userDrawn="1"/>
        </p:nvGrpSpPr>
        <p:grpSpPr>
          <a:xfrm>
            <a:off x="7334250" y="0"/>
            <a:ext cx="4857750" cy="1724025"/>
            <a:chOff x="7334250" y="0"/>
            <a:chExt cx="4857750" cy="1724025"/>
          </a:xfrm>
        </p:grpSpPr>
        <p:cxnSp>
          <p:nvCxnSpPr>
            <p:cNvPr id="10" name="Straight Connector 9">
              <a:extLst>
                <a:ext uri="{FF2B5EF4-FFF2-40B4-BE49-F238E27FC236}">
                  <a16:creationId xmlns:a16="http://schemas.microsoft.com/office/drawing/2014/main" id="{4E4B72DA-52CB-4D39-A342-8857B4D959B2}"/>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51227852"/>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8 People">
    <p:bg>
      <p:bgPr>
        <a:solidFill>
          <a:schemeClr val="bg1"/>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87AAB93-862D-455E-9E73-3D0DAEFDEDB4}"/>
              </a:ext>
              <a:ext uri="{C183D7F6-B498-43B3-948B-1728B52AA6E4}">
                <adec:decorative xmlns:adec="http://schemas.microsoft.com/office/drawing/2017/decorative" val="1"/>
              </a:ext>
            </a:extLst>
          </p:cNvPr>
          <p:cNvGrpSpPr/>
          <p:nvPr userDrawn="1"/>
        </p:nvGrpSpPr>
        <p:grpSpPr>
          <a:xfrm>
            <a:off x="0" y="473953"/>
            <a:ext cx="12192000" cy="5621336"/>
            <a:chOff x="0" y="473953"/>
            <a:chExt cx="12192000" cy="5621336"/>
          </a:xfrm>
        </p:grpSpPr>
        <p:pic>
          <p:nvPicPr>
            <p:cNvPr id="13" name="Graphic 12">
              <a:extLst>
                <a:ext uri="{FF2B5EF4-FFF2-40B4-BE49-F238E27FC236}">
                  <a16:creationId xmlns:a16="http://schemas.microsoft.com/office/drawing/2014/main" id="{B0DFD584-E5CF-41EF-B51E-679CE22DDF9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grp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gn="l">
              <a:lnSpc>
                <a:spcPct val="100000"/>
              </a:lnSpc>
              <a:buFont typeface="Arial" panose="020B0604020202020204" pitchFamily="34" charset="0"/>
              <a:buNone/>
              <a:defRPr sz="900">
                <a:solidFill>
                  <a:sysClr val="windowText" lastClr="000000"/>
                </a:solidFill>
              </a:defRPr>
            </a:lvl1pPr>
          </a:lstStyle>
          <a:p>
            <a:endParaRPr lang="en-US"/>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500168"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49262"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2" name="Picture Placeholder 10">
            <a:extLst>
              <a:ext uri="{FF2B5EF4-FFF2-40B4-BE49-F238E27FC236}">
                <a16:creationId xmlns:a16="http://schemas.microsoft.com/office/drawing/2014/main" id="{1938DB4D-239F-4E8E-8802-0470B0131189}"/>
              </a:ext>
            </a:extLst>
          </p:cNvPr>
          <p:cNvSpPr>
            <a:spLocks noGrp="1"/>
          </p:cNvSpPr>
          <p:nvPr>
            <p:ph type="pic" sz="quarter" idx="37"/>
          </p:nvPr>
        </p:nvSpPr>
        <p:spPr>
          <a:xfrm>
            <a:off x="665558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355" y="3654378"/>
            <a:ext cx="2105135"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095999" y="3809747"/>
            <a:ext cx="2299855"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4480" y="3809747"/>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500168"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849262"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3" name="Picture Placeholder 10">
            <a:extLst>
              <a:ext uri="{FF2B5EF4-FFF2-40B4-BE49-F238E27FC236}">
                <a16:creationId xmlns:a16="http://schemas.microsoft.com/office/drawing/2014/main" id="{E029C5CA-EDDA-4BF9-9051-8B09E98EE1E2}"/>
              </a:ext>
            </a:extLst>
          </p:cNvPr>
          <p:cNvSpPr>
            <a:spLocks noGrp="1"/>
          </p:cNvSpPr>
          <p:nvPr>
            <p:ph type="pic" sz="quarter" idx="38"/>
          </p:nvPr>
        </p:nvSpPr>
        <p:spPr>
          <a:xfrm>
            <a:off x="665558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339926" y="5668583"/>
            <a:ext cx="1813474"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744480" y="5668583"/>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A49DFD55-3C28-40EF-9E31-A92D2E4017FF}" type="slidenum">
              <a:rPr lang="en-US" smtClean="0"/>
              <a:pPr/>
              <a:t>‹#›</a:t>
            </a:fld>
            <a:endParaRPr lang="en-US"/>
          </a:p>
        </p:txBody>
      </p:sp>
    </p:spTree>
    <p:extLst>
      <p:ext uri="{BB962C8B-B14F-4D97-AF65-F5344CB8AC3E}">
        <p14:creationId xmlns:p14="http://schemas.microsoft.com/office/powerpoint/2010/main" val="2857120649"/>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1" r:id="rId4"/>
    <p:sldLayoutId id="2147483666" r:id="rId5"/>
    <p:sldLayoutId id="2147483667" r:id="rId6"/>
    <p:sldLayoutId id="2147483654" r:id="rId7"/>
    <p:sldLayoutId id="2147483663" r:id="rId8"/>
    <p:sldLayoutId id="2147483662" r:id="rId9"/>
    <p:sldLayoutId id="2147483668" r:id="rId10"/>
    <p:sldLayoutId id="2147483652" r:id="rId11"/>
    <p:sldLayoutId id="2147483653" r:id="rId12"/>
    <p:sldLayoutId id="2147483660" r:id="rId13"/>
    <p:sldLayoutId id="2147483664" r:id="rId14"/>
    <p:sldLayoutId id="2147483665" r:id="rId15"/>
  </p:sldLayoutIdLst>
  <p:hf hdr="0" dt="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8.xml"/><Relationship Id="rId4" Type="http://schemas.openxmlformats.org/officeDocument/2006/relationships/image" Target="../media/image24.png"/></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2.xml"/><Relationship Id="rId1" Type="http://schemas.openxmlformats.org/officeDocument/2006/relationships/slideLayout" Target="../slideLayouts/slideLayout8.xml"/><Relationship Id="rId4" Type="http://schemas.openxmlformats.org/officeDocument/2006/relationships/image" Target="../media/image26.png"/></Relationships>
</file>

<file path=ppt/slides/_rels/slide1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3.xml"/><Relationship Id="rId1" Type="http://schemas.openxmlformats.org/officeDocument/2006/relationships/slideLayout" Target="../slideLayouts/slideLayout8.xml"/><Relationship Id="rId4" Type="http://schemas.openxmlformats.org/officeDocument/2006/relationships/image" Target="../media/image28.png"/></Relationships>
</file>

<file path=ppt/slides/_rels/slide1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4.xml"/><Relationship Id="rId1" Type="http://schemas.openxmlformats.org/officeDocument/2006/relationships/slideLayout" Target="../slideLayouts/slideLayout8.xml"/><Relationship Id="rId4" Type="http://schemas.openxmlformats.org/officeDocument/2006/relationships/image" Target="../media/image30.png"/></Relationships>
</file>

<file path=ppt/slides/_rels/slide1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hyperlink" Target="https://www.ers.usda.gov/data-products/county-level-data-sets/" TargetMode="External"/><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19.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10.xml"/><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5479868" y="4434840"/>
            <a:ext cx="5877943" cy="1134592"/>
          </a:xfrm>
        </p:spPr>
        <p:txBody>
          <a:bodyPr/>
          <a:lstStyle/>
          <a:p>
            <a:r>
              <a:rPr lang="en-US"/>
              <a:t>The Relationship Between Population Density and Economic Factors in US Counties</a:t>
            </a:r>
          </a:p>
        </p:txBody>
      </p:sp>
      <p:sp>
        <p:nvSpPr>
          <p:cNvPr id="3" name="Subtitle 2">
            <a:extLst>
              <a:ext uri="{FF2B5EF4-FFF2-40B4-BE49-F238E27FC236}">
                <a16:creationId xmlns:a16="http://schemas.microsoft.com/office/drawing/2014/main" id="{0236A1B4-B8D1-4A72-8E20-0703F54BF1FE}"/>
              </a:ext>
            </a:extLst>
          </p:cNvPr>
          <p:cNvSpPr>
            <a:spLocks noGrp="1"/>
          </p:cNvSpPr>
          <p:nvPr>
            <p:ph type="subTitle" idx="1"/>
          </p:nvPr>
        </p:nvSpPr>
        <p:spPr>
          <a:xfrm>
            <a:off x="5475484" y="5578697"/>
            <a:ext cx="5882327" cy="605518"/>
          </a:xfrm>
        </p:spPr>
        <p:txBody>
          <a:bodyPr vert="horz" lIns="91440" tIns="45720" rIns="91440" bIns="45720" rtlCol="0" anchor="t">
            <a:normAutofit/>
          </a:bodyPr>
          <a:lstStyle/>
          <a:p>
            <a:r>
              <a:rPr lang="en-US">
                <a:ea typeface="+mn-lt"/>
                <a:cs typeface="+mn-lt"/>
              </a:rPr>
              <a:t>Oliver Einarsson, Gina Fender, Morgen Henry, Ryan Krause, &amp; Mark Speers</a:t>
            </a:r>
          </a:p>
        </p:txBody>
      </p:sp>
    </p:spTree>
    <p:extLst>
      <p:ext uri="{BB962C8B-B14F-4D97-AF65-F5344CB8AC3E}">
        <p14:creationId xmlns:p14="http://schemas.microsoft.com/office/powerpoint/2010/main" val="2586058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7">
            <a:extLst>
              <a:ext uri="{FF2B5EF4-FFF2-40B4-BE49-F238E27FC236}">
                <a16:creationId xmlns:a16="http://schemas.microsoft.com/office/drawing/2014/main" id="{8BA5A93F-DCAE-40B8-8E94-3239A1A6A21A}"/>
              </a:ext>
            </a:extLst>
          </p:cNvPr>
          <p:cNvSpPr>
            <a:spLocks noGrp="1"/>
          </p:cNvSpPr>
          <p:nvPr>
            <p:ph type="ftr" sz="quarter" idx="11"/>
          </p:nvPr>
        </p:nvSpPr>
        <p:spPr>
          <a:xfrm>
            <a:off x="4038600" y="6356350"/>
            <a:ext cx="4114800" cy="365125"/>
          </a:xfrm>
        </p:spPr>
        <p:txBody>
          <a:bodyPr/>
          <a:lstStyle/>
          <a:p>
            <a:r>
              <a:rPr lang="en-US">
                <a:ea typeface="+mn-lt"/>
                <a:cs typeface="+mn-lt"/>
              </a:rPr>
              <a:t>Characterization of US Counties by Population Density</a:t>
            </a:r>
          </a:p>
        </p:txBody>
      </p:sp>
      <p:sp>
        <p:nvSpPr>
          <p:cNvPr id="9" name="Slide Number Placeholder 8">
            <a:extLst>
              <a:ext uri="{FF2B5EF4-FFF2-40B4-BE49-F238E27FC236}">
                <a16:creationId xmlns:a16="http://schemas.microsoft.com/office/drawing/2014/main" id="{03091613-153A-4005-9F4D-2F185AE5F7B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10</a:t>
            </a:fld>
            <a:endParaRPr lang="en-US"/>
          </a:p>
        </p:txBody>
      </p:sp>
      <p:sp>
        <p:nvSpPr>
          <p:cNvPr id="10" name="Title 1">
            <a:extLst>
              <a:ext uri="{FF2B5EF4-FFF2-40B4-BE49-F238E27FC236}">
                <a16:creationId xmlns:a16="http://schemas.microsoft.com/office/drawing/2014/main" id="{1B378967-CCF3-E6C1-4D9A-E2E0B0E28153}"/>
              </a:ext>
            </a:extLst>
          </p:cNvPr>
          <p:cNvSpPr txBox="1">
            <a:spLocks/>
          </p:cNvSpPr>
          <p:nvPr/>
        </p:nvSpPr>
        <p:spPr>
          <a:xfrm>
            <a:off x="1885156" y="892177"/>
            <a:ext cx="8421688" cy="132556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US"/>
              <a:t>Median Household Income</a:t>
            </a:r>
          </a:p>
        </p:txBody>
      </p:sp>
      <p:sp>
        <p:nvSpPr>
          <p:cNvPr id="4" name="TextBox 3">
            <a:extLst>
              <a:ext uri="{FF2B5EF4-FFF2-40B4-BE49-F238E27FC236}">
                <a16:creationId xmlns:a16="http://schemas.microsoft.com/office/drawing/2014/main" id="{AF010D3A-0736-DC2A-1953-5B02A82C9AA3}"/>
              </a:ext>
            </a:extLst>
          </p:cNvPr>
          <p:cNvSpPr txBox="1"/>
          <p:nvPr/>
        </p:nvSpPr>
        <p:spPr>
          <a:xfrm>
            <a:off x="1039072" y="5855510"/>
            <a:ext cx="1079770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Figure 5: Scatter plots of Population Density vs. Median Household Income</a:t>
            </a:r>
          </a:p>
        </p:txBody>
      </p:sp>
      <p:pic>
        <p:nvPicPr>
          <p:cNvPr id="3" name="Picture 4" descr="Chart, scatter chart&#10;&#10;Description automatically generated">
            <a:extLst>
              <a:ext uri="{FF2B5EF4-FFF2-40B4-BE49-F238E27FC236}">
                <a16:creationId xmlns:a16="http://schemas.microsoft.com/office/drawing/2014/main" id="{D91139FE-771E-A946-2767-919345B4609F}"/>
              </a:ext>
            </a:extLst>
          </p:cNvPr>
          <p:cNvPicPr>
            <a:picLocks noChangeAspect="1"/>
          </p:cNvPicPr>
          <p:nvPr/>
        </p:nvPicPr>
        <p:blipFill>
          <a:blip r:embed="rId3"/>
          <a:stretch>
            <a:fillRect/>
          </a:stretch>
        </p:blipFill>
        <p:spPr>
          <a:xfrm>
            <a:off x="1225826" y="1794725"/>
            <a:ext cx="9740347" cy="4063680"/>
          </a:xfrm>
          <a:prstGeom prst="rect">
            <a:avLst/>
          </a:prstGeom>
        </p:spPr>
      </p:pic>
    </p:spTree>
    <p:extLst>
      <p:ext uri="{BB962C8B-B14F-4D97-AF65-F5344CB8AC3E}">
        <p14:creationId xmlns:p14="http://schemas.microsoft.com/office/powerpoint/2010/main" val="24791768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Footer Placeholder 23">
            <a:extLst>
              <a:ext uri="{FF2B5EF4-FFF2-40B4-BE49-F238E27FC236}">
                <a16:creationId xmlns:a16="http://schemas.microsoft.com/office/drawing/2014/main" id="{918C3C97-444D-4600-8553-B9C4C1F8483B}"/>
              </a:ext>
            </a:extLst>
          </p:cNvPr>
          <p:cNvSpPr>
            <a:spLocks noGrp="1"/>
          </p:cNvSpPr>
          <p:nvPr>
            <p:ph type="ftr" sz="quarter" idx="11"/>
          </p:nvPr>
        </p:nvSpPr>
        <p:spPr>
          <a:xfrm>
            <a:off x="4038600" y="6356350"/>
            <a:ext cx="4114800" cy="365125"/>
          </a:xfrm>
        </p:spPr>
        <p:txBody>
          <a:bodyPr/>
          <a:lstStyle/>
          <a:p>
            <a:r>
              <a:rPr lang="en-US">
                <a:ea typeface="+mn-lt"/>
                <a:cs typeface="+mn-lt"/>
              </a:rPr>
              <a:t>Characterization of US Counties by Population Density</a:t>
            </a:r>
          </a:p>
        </p:txBody>
      </p:sp>
      <p:sp>
        <p:nvSpPr>
          <p:cNvPr id="25" name="Slide Number Placeholder 24">
            <a:extLst>
              <a:ext uri="{FF2B5EF4-FFF2-40B4-BE49-F238E27FC236}">
                <a16:creationId xmlns:a16="http://schemas.microsoft.com/office/drawing/2014/main" id="{148E9129-4CC6-47BA-ACD8-2C632A8660EC}"/>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11</a:t>
            </a:fld>
            <a:endParaRPr lang="en-US"/>
          </a:p>
        </p:txBody>
      </p:sp>
      <p:sp>
        <p:nvSpPr>
          <p:cNvPr id="4" name="TextBox 3">
            <a:extLst>
              <a:ext uri="{FF2B5EF4-FFF2-40B4-BE49-F238E27FC236}">
                <a16:creationId xmlns:a16="http://schemas.microsoft.com/office/drawing/2014/main" id="{D7C652BB-9BA6-8E4C-F0D6-D5671A490BE6}"/>
              </a:ext>
            </a:extLst>
          </p:cNvPr>
          <p:cNvSpPr txBox="1"/>
          <p:nvPr/>
        </p:nvSpPr>
        <p:spPr>
          <a:xfrm>
            <a:off x="1039072" y="5855510"/>
            <a:ext cx="1079770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Figure 6: Scatter plots of Population Density vs. Percent of People with Less than a High School Degree</a:t>
            </a:r>
          </a:p>
        </p:txBody>
      </p:sp>
      <p:sp>
        <p:nvSpPr>
          <p:cNvPr id="7" name="Title 1">
            <a:extLst>
              <a:ext uri="{FF2B5EF4-FFF2-40B4-BE49-F238E27FC236}">
                <a16:creationId xmlns:a16="http://schemas.microsoft.com/office/drawing/2014/main" id="{EE9EB57D-E2B8-49E0-7CE9-9D5187B4ECA9}"/>
              </a:ext>
            </a:extLst>
          </p:cNvPr>
          <p:cNvSpPr txBox="1">
            <a:spLocks/>
          </p:cNvSpPr>
          <p:nvPr/>
        </p:nvSpPr>
        <p:spPr>
          <a:xfrm>
            <a:off x="1726130" y="892177"/>
            <a:ext cx="8739740" cy="132556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US"/>
              <a:t>Education – Less than High School Degree</a:t>
            </a:r>
          </a:p>
        </p:txBody>
      </p:sp>
      <p:pic>
        <p:nvPicPr>
          <p:cNvPr id="3" name="Picture 4" descr="Chart, scatter chart&#10;&#10;Description automatically generated">
            <a:extLst>
              <a:ext uri="{FF2B5EF4-FFF2-40B4-BE49-F238E27FC236}">
                <a16:creationId xmlns:a16="http://schemas.microsoft.com/office/drawing/2014/main" id="{A27F875D-AF89-1C58-2DD6-72391BDE1693}"/>
              </a:ext>
            </a:extLst>
          </p:cNvPr>
          <p:cNvPicPr>
            <a:picLocks noChangeAspect="1"/>
          </p:cNvPicPr>
          <p:nvPr/>
        </p:nvPicPr>
        <p:blipFill>
          <a:blip r:embed="rId3"/>
          <a:stretch>
            <a:fillRect/>
          </a:stretch>
        </p:blipFill>
        <p:spPr>
          <a:xfrm>
            <a:off x="1207271" y="1780187"/>
            <a:ext cx="4886325" cy="4072595"/>
          </a:xfrm>
          <a:prstGeom prst="rect">
            <a:avLst/>
          </a:prstGeom>
        </p:spPr>
      </p:pic>
      <p:pic>
        <p:nvPicPr>
          <p:cNvPr id="5" name="Picture 5" descr="Chart, scatter chart&#10;&#10;Description automatically generated">
            <a:extLst>
              <a:ext uri="{FF2B5EF4-FFF2-40B4-BE49-F238E27FC236}">
                <a16:creationId xmlns:a16="http://schemas.microsoft.com/office/drawing/2014/main" id="{2C31A573-4BE1-B315-3229-D5872E566F81}"/>
              </a:ext>
            </a:extLst>
          </p:cNvPr>
          <p:cNvPicPr>
            <a:picLocks noChangeAspect="1"/>
          </p:cNvPicPr>
          <p:nvPr/>
        </p:nvPicPr>
        <p:blipFill>
          <a:blip r:embed="rId4"/>
          <a:stretch>
            <a:fillRect/>
          </a:stretch>
        </p:blipFill>
        <p:spPr>
          <a:xfrm>
            <a:off x="6091917" y="1794112"/>
            <a:ext cx="4906735" cy="4079399"/>
          </a:xfrm>
          <a:prstGeom prst="rect">
            <a:avLst/>
          </a:prstGeom>
        </p:spPr>
      </p:pic>
    </p:spTree>
    <p:extLst>
      <p:ext uri="{BB962C8B-B14F-4D97-AF65-F5344CB8AC3E}">
        <p14:creationId xmlns:p14="http://schemas.microsoft.com/office/powerpoint/2010/main" val="4749267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Footer Placeholder 23">
            <a:extLst>
              <a:ext uri="{FF2B5EF4-FFF2-40B4-BE49-F238E27FC236}">
                <a16:creationId xmlns:a16="http://schemas.microsoft.com/office/drawing/2014/main" id="{918C3C97-444D-4600-8553-B9C4C1F8483B}"/>
              </a:ext>
            </a:extLst>
          </p:cNvPr>
          <p:cNvSpPr>
            <a:spLocks noGrp="1"/>
          </p:cNvSpPr>
          <p:nvPr>
            <p:ph type="ftr" sz="quarter" idx="11"/>
          </p:nvPr>
        </p:nvSpPr>
        <p:spPr>
          <a:xfrm>
            <a:off x="4038600" y="6356350"/>
            <a:ext cx="4114800" cy="365125"/>
          </a:xfrm>
        </p:spPr>
        <p:txBody>
          <a:bodyPr/>
          <a:lstStyle/>
          <a:p>
            <a:r>
              <a:rPr lang="en-US">
                <a:ea typeface="+mn-lt"/>
                <a:cs typeface="+mn-lt"/>
              </a:rPr>
              <a:t>Characterization of US Counties by Population Density</a:t>
            </a:r>
          </a:p>
        </p:txBody>
      </p:sp>
      <p:sp>
        <p:nvSpPr>
          <p:cNvPr id="25" name="Slide Number Placeholder 24">
            <a:extLst>
              <a:ext uri="{FF2B5EF4-FFF2-40B4-BE49-F238E27FC236}">
                <a16:creationId xmlns:a16="http://schemas.microsoft.com/office/drawing/2014/main" id="{148E9129-4CC6-47BA-ACD8-2C632A8660EC}"/>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12</a:t>
            </a:fld>
            <a:endParaRPr lang="en-US"/>
          </a:p>
        </p:txBody>
      </p:sp>
      <p:sp>
        <p:nvSpPr>
          <p:cNvPr id="4" name="TextBox 3">
            <a:extLst>
              <a:ext uri="{FF2B5EF4-FFF2-40B4-BE49-F238E27FC236}">
                <a16:creationId xmlns:a16="http://schemas.microsoft.com/office/drawing/2014/main" id="{D7C652BB-9BA6-8E4C-F0D6-D5671A490BE6}"/>
              </a:ext>
            </a:extLst>
          </p:cNvPr>
          <p:cNvSpPr txBox="1"/>
          <p:nvPr/>
        </p:nvSpPr>
        <p:spPr>
          <a:xfrm>
            <a:off x="1039072" y="5855510"/>
            <a:ext cx="1079770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Figure 7: Scatter plots of Population Density vs. Percent of People with Only a High School Degree</a:t>
            </a:r>
          </a:p>
        </p:txBody>
      </p:sp>
      <p:sp>
        <p:nvSpPr>
          <p:cNvPr id="7" name="Title 1">
            <a:extLst>
              <a:ext uri="{FF2B5EF4-FFF2-40B4-BE49-F238E27FC236}">
                <a16:creationId xmlns:a16="http://schemas.microsoft.com/office/drawing/2014/main" id="{EE9EB57D-E2B8-49E0-7CE9-9D5187B4ECA9}"/>
              </a:ext>
            </a:extLst>
          </p:cNvPr>
          <p:cNvSpPr txBox="1">
            <a:spLocks/>
          </p:cNvSpPr>
          <p:nvPr/>
        </p:nvSpPr>
        <p:spPr>
          <a:xfrm>
            <a:off x="1726130" y="892177"/>
            <a:ext cx="8739740" cy="132556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US"/>
              <a:t>Education – High School Degree</a:t>
            </a:r>
          </a:p>
        </p:txBody>
      </p:sp>
      <p:pic>
        <p:nvPicPr>
          <p:cNvPr id="3" name="Picture 4" descr="Chart, scatter chart&#10;&#10;Description automatically generated">
            <a:extLst>
              <a:ext uri="{FF2B5EF4-FFF2-40B4-BE49-F238E27FC236}">
                <a16:creationId xmlns:a16="http://schemas.microsoft.com/office/drawing/2014/main" id="{D27119C9-9869-6D32-D2E2-C6B1A2E70981}"/>
              </a:ext>
            </a:extLst>
          </p:cNvPr>
          <p:cNvPicPr>
            <a:picLocks noChangeAspect="1"/>
          </p:cNvPicPr>
          <p:nvPr/>
        </p:nvPicPr>
        <p:blipFill>
          <a:blip r:embed="rId3"/>
          <a:stretch>
            <a:fillRect/>
          </a:stretch>
        </p:blipFill>
        <p:spPr>
          <a:xfrm>
            <a:off x="1213213" y="1789287"/>
            <a:ext cx="4879648" cy="4063312"/>
          </a:xfrm>
          <a:prstGeom prst="rect">
            <a:avLst/>
          </a:prstGeom>
        </p:spPr>
      </p:pic>
      <p:pic>
        <p:nvPicPr>
          <p:cNvPr id="5" name="Picture 5" descr="Chart, scatter chart&#10;&#10;Description automatically generated">
            <a:extLst>
              <a:ext uri="{FF2B5EF4-FFF2-40B4-BE49-F238E27FC236}">
                <a16:creationId xmlns:a16="http://schemas.microsoft.com/office/drawing/2014/main" id="{C6BA5DB9-7AA6-A7A5-9C81-4AB605BB47BA}"/>
              </a:ext>
            </a:extLst>
          </p:cNvPr>
          <p:cNvPicPr>
            <a:picLocks noChangeAspect="1"/>
          </p:cNvPicPr>
          <p:nvPr/>
        </p:nvPicPr>
        <p:blipFill>
          <a:blip r:embed="rId4"/>
          <a:stretch>
            <a:fillRect/>
          </a:stretch>
        </p:blipFill>
        <p:spPr>
          <a:xfrm>
            <a:off x="6099103" y="1792715"/>
            <a:ext cx="4879648" cy="4070433"/>
          </a:xfrm>
          <a:prstGeom prst="rect">
            <a:avLst/>
          </a:prstGeom>
        </p:spPr>
      </p:pic>
    </p:spTree>
    <p:extLst>
      <p:ext uri="{BB962C8B-B14F-4D97-AF65-F5344CB8AC3E}">
        <p14:creationId xmlns:p14="http://schemas.microsoft.com/office/powerpoint/2010/main" val="12605707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Footer Placeholder 23">
            <a:extLst>
              <a:ext uri="{FF2B5EF4-FFF2-40B4-BE49-F238E27FC236}">
                <a16:creationId xmlns:a16="http://schemas.microsoft.com/office/drawing/2014/main" id="{918C3C97-444D-4600-8553-B9C4C1F8483B}"/>
              </a:ext>
            </a:extLst>
          </p:cNvPr>
          <p:cNvSpPr>
            <a:spLocks noGrp="1"/>
          </p:cNvSpPr>
          <p:nvPr>
            <p:ph type="ftr" sz="quarter" idx="11"/>
          </p:nvPr>
        </p:nvSpPr>
        <p:spPr>
          <a:xfrm>
            <a:off x="4038600" y="6356350"/>
            <a:ext cx="4114800" cy="365125"/>
          </a:xfrm>
        </p:spPr>
        <p:txBody>
          <a:bodyPr/>
          <a:lstStyle/>
          <a:p>
            <a:r>
              <a:rPr lang="en-US">
                <a:ea typeface="+mn-lt"/>
                <a:cs typeface="+mn-lt"/>
              </a:rPr>
              <a:t>Characterization of US Counties by Population Density</a:t>
            </a:r>
          </a:p>
        </p:txBody>
      </p:sp>
      <p:sp>
        <p:nvSpPr>
          <p:cNvPr id="25" name="Slide Number Placeholder 24">
            <a:extLst>
              <a:ext uri="{FF2B5EF4-FFF2-40B4-BE49-F238E27FC236}">
                <a16:creationId xmlns:a16="http://schemas.microsoft.com/office/drawing/2014/main" id="{148E9129-4CC6-47BA-ACD8-2C632A8660EC}"/>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13</a:t>
            </a:fld>
            <a:endParaRPr lang="en-US"/>
          </a:p>
        </p:txBody>
      </p:sp>
      <p:sp>
        <p:nvSpPr>
          <p:cNvPr id="4" name="TextBox 3">
            <a:extLst>
              <a:ext uri="{FF2B5EF4-FFF2-40B4-BE49-F238E27FC236}">
                <a16:creationId xmlns:a16="http://schemas.microsoft.com/office/drawing/2014/main" id="{D7C652BB-9BA6-8E4C-F0D6-D5671A490BE6}"/>
              </a:ext>
            </a:extLst>
          </p:cNvPr>
          <p:cNvSpPr txBox="1"/>
          <p:nvPr/>
        </p:nvSpPr>
        <p:spPr>
          <a:xfrm>
            <a:off x="1039072" y="5855510"/>
            <a:ext cx="1079770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Figure 8: Scatter plots of Population Density vs. Number of People with Some College/Associate's Degree</a:t>
            </a:r>
          </a:p>
        </p:txBody>
      </p:sp>
      <p:sp>
        <p:nvSpPr>
          <p:cNvPr id="7" name="Title 1">
            <a:extLst>
              <a:ext uri="{FF2B5EF4-FFF2-40B4-BE49-F238E27FC236}">
                <a16:creationId xmlns:a16="http://schemas.microsoft.com/office/drawing/2014/main" id="{EE9EB57D-E2B8-49E0-7CE9-9D5187B4ECA9}"/>
              </a:ext>
            </a:extLst>
          </p:cNvPr>
          <p:cNvSpPr txBox="1">
            <a:spLocks/>
          </p:cNvSpPr>
          <p:nvPr/>
        </p:nvSpPr>
        <p:spPr>
          <a:xfrm>
            <a:off x="1509301" y="855007"/>
            <a:ext cx="9173398" cy="132556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US"/>
              <a:t>Education – Some College/Associate's Degree</a:t>
            </a:r>
          </a:p>
        </p:txBody>
      </p:sp>
      <p:pic>
        <p:nvPicPr>
          <p:cNvPr id="3" name="Picture 4" descr="Chart, scatter chart&#10;&#10;Description automatically generated">
            <a:extLst>
              <a:ext uri="{FF2B5EF4-FFF2-40B4-BE49-F238E27FC236}">
                <a16:creationId xmlns:a16="http://schemas.microsoft.com/office/drawing/2014/main" id="{6019216D-C886-0924-40E4-C54ADB02F15C}"/>
              </a:ext>
            </a:extLst>
          </p:cNvPr>
          <p:cNvPicPr>
            <a:picLocks noChangeAspect="1"/>
          </p:cNvPicPr>
          <p:nvPr/>
        </p:nvPicPr>
        <p:blipFill>
          <a:blip r:embed="rId3"/>
          <a:stretch>
            <a:fillRect/>
          </a:stretch>
        </p:blipFill>
        <p:spPr>
          <a:xfrm>
            <a:off x="1212866" y="1786963"/>
            <a:ext cx="4879648" cy="4063675"/>
          </a:xfrm>
          <a:prstGeom prst="rect">
            <a:avLst/>
          </a:prstGeom>
        </p:spPr>
      </p:pic>
      <p:pic>
        <p:nvPicPr>
          <p:cNvPr id="5" name="Picture 5" descr="Chart, scatter chart&#10;&#10;Description automatically generated">
            <a:extLst>
              <a:ext uri="{FF2B5EF4-FFF2-40B4-BE49-F238E27FC236}">
                <a16:creationId xmlns:a16="http://schemas.microsoft.com/office/drawing/2014/main" id="{87B42BF0-EF23-23A9-B608-1463DA96369E}"/>
              </a:ext>
            </a:extLst>
          </p:cNvPr>
          <p:cNvPicPr>
            <a:picLocks noChangeAspect="1"/>
          </p:cNvPicPr>
          <p:nvPr/>
        </p:nvPicPr>
        <p:blipFill>
          <a:blip r:embed="rId4"/>
          <a:stretch>
            <a:fillRect/>
          </a:stretch>
        </p:blipFill>
        <p:spPr>
          <a:xfrm>
            <a:off x="6095733" y="1789027"/>
            <a:ext cx="4886770" cy="4063312"/>
          </a:xfrm>
          <a:prstGeom prst="rect">
            <a:avLst/>
          </a:prstGeom>
        </p:spPr>
      </p:pic>
    </p:spTree>
    <p:extLst>
      <p:ext uri="{BB962C8B-B14F-4D97-AF65-F5344CB8AC3E}">
        <p14:creationId xmlns:p14="http://schemas.microsoft.com/office/powerpoint/2010/main" val="9737802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Footer Placeholder 23">
            <a:extLst>
              <a:ext uri="{FF2B5EF4-FFF2-40B4-BE49-F238E27FC236}">
                <a16:creationId xmlns:a16="http://schemas.microsoft.com/office/drawing/2014/main" id="{918C3C97-444D-4600-8553-B9C4C1F8483B}"/>
              </a:ext>
            </a:extLst>
          </p:cNvPr>
          <p:cNvSpPr>
            <a:spLocks noGrp="1"/>
          </p:cNvSpPr>
          <p:nvPr>
            <p:ph type="ftr" sz="quarter" idx="11"/>
          </p:nvPr>
        </p:nvSpPr>
        <p:spPr>
          <a:xfrm>
            <a:off x="4038600" y="6356350"/>
            <a:ext cx="4114800" cy="365125"/>
          </a:xfrm>
        </p:spPr>
        <p:txBody>
          <a:bodyPr/>
          <a:lstStyle/>
          <a:p>
            <a:r>
              <a:rPr lang="en-US">
                <a:ea typeface="+mn-lt"/>
                <a:cs typeface="+mn-lt"/>
              </a:rPr>
              <a:t>Characterization of US Counties by Population Density</a:t>
            </a:r>
          </a:p>
        </p:txBody>
      </p:sp>
      <p:sp>
        <p:nvSpPr>
          <p:cNvPr id="25" name="Slide Number Placeholder 24">
            <a:extLst>
              <a:ext uri="{FF2B5EF4-FFF2-40B4-BE49-F238E27FC236}">
                <a16:creationId xmlns:a16="http://schemas.microsoft.com/office/drawing/2014/main" id="{148E9129-4CC6-47BA-ACD8-2C632A8660EC}"/>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14</a:t>
            </a:fld>
            <a:endParaRPr lang="en-US"/>
          </a:p>
        </p:txBody>
      </p:sp>
      <p:sp>
        <p:nvSpPr>
          <p:cNvPr id="4" name="TextBox 3">
            <a:extLst>
              <a:ext uri="{FF2B5EF4-FFF2-40B4-BE49-F238E27FC236}">
                <a16:creationId xmlns:a16="http://schemas.microsoft.com/office/drawing/2014/main" id="{D7C652BB-9BA6-8E4C-F0D6-D5671A490BE6}"/>
              </a:ext>
            </a:extLst>
          </p:cNvPr>
          <p:cNvSpPr txBox="1"/>
          <p:nvPr/>
        </p:nvSpPr>
        <p:spPr>
          <a:xfrm>
            <a:off x="1039072" y="5855510"/>
            <a:ext cx="1079770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Figure 9: Scatter plots of Population Density vs. Percent of People with a Bachelor's Degree or Higher</a:t>
            </a:r>
          </a:p>
        </p:txBody>
      </p:sp>
      <p:sp>
        <p:nvSpPr>
          <p:cNvPr id="7" name="Title 1">
            <a:extLst>
              <a:ext uri="{FF2B5EF4-FFF2-40B4-BE49-F238E27FC236}">
                <a16:creationId xmlns:a16="http://schemas.microsoft.com/office/drawing/2014/main" id="{EE9EB57D-E2B8-49E0-7CE9-9D5187B4ECA9}"/>
              </a:ext>
            </a:extLst>
          </p:cNvPr>
          <p:cNvSpPr txBox="1">
            <a:spLocks/>
          </p:cNvSpPr>
          <p:nvPr/>
        </p:nvSpPr>
        <p:spPr>
          <a:xfrm>
            <a:off x="1726130" y="892177"/>
            <a:ext cx="8739740" cy="132556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US"/>
              <a:t>Education – Bachelor's Degree or Higher</a:t>
            </a:r>
          </a:p>
        </p:txBody>
      </p:sp>
      <p:pic>
        <p:nvPicPr>
          <p:cNvPr id="3" name="Picture 4" descr="Chart, scatter chart&#10;&#10;Description automatically generated">
            <a:extLst>
              <a:ext uri="{FF2B5EF4-FFF2-40B4-BE49-F238E27FC236}">
                <a16:creationId xmlns:a16="http://schemas.microsoft.com/office/drawing/2014/main" id="{C8D171A4-7DF9-9A8B-6419-3161017F546E}"/>
              </a:ext>
            </a:extLst>
          </p:cNvPr>
          <p:cNvPicPr>
            <a:picLocks noChangeAspect="1"/>
          </p:cNvPicPr>
          <p:nvPr/>
        </p:nvPicPr>
        <p:blipFill>
          <a:blip r:embed="rId3"/>
          <a:stretch>
            <a:fillRect/>
          </a:stretch>
        </p:blipFill>
        <p:spPr>
          <a:xfrm>
            <a:off x="1213271" y="1792992"/>
            <a:ext cx="4879648" cy="4070433"/>
          </a:xfrm>
          <a:prstGeom prst="rect">
            <a:avLst/>
          </a:prstGeom>
        </p:spPr>
      </p:pic>
      <p:pic>
        <p:nvPicPr>
          <p:cNvPr id="5" name="Picture 5" descr="Chart, scatter chart&#10;&#10;Description automatically generated">
            <a:extLst>
              <a:ext uri="{FF2B5EF4-FFF2-40B4-BE49-F238E27FC236}">
                <a16:creationId xmlns:a16="http://schemas.microsoft.com/office/drawing/2014/main" id="{0E2B1265-A5B5-99C2-7288-AACD470F4C97}"/>
              </a:ext>
            </a:extLst>
          </p:cNvPr>
          <p:cNvPicPr>
            <a:picLocks noChangeAspect="1"/>
          </p:cNvPicPr>
          <p:nvPr/>
        </p:nvPicPr>
        <p:blipFill>
          <a:blip r:embed="rId4"/>
          <a:stretch>
            <a:fillRect/>
          </a:stretch>
        </p:blipFill>
        <p:spPr>
          <a:xfrm>
            <a:off x="6099993" y="1790298"/>
            <a:ext cx="4886770" cy="4063312"/>
          </a:xfrm>
          <a:prstGeom prst="rect">
            <a:avLst/>
          </a:prstGeom>
        </p:spPr>
      </p:pic>
    </p:spTree>
    <p:extLst>
      <p:ext uri="{BB962C8B-B14F-4D97-AF65-F5344CB8AC3E}">
        <p14:creationId xmlns:p14="http://schemas.microsoft.com/office/powerpoint/2010/main" val="2650142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6">
            <a:extLst>
              <a:ext uri="{FF2B5EF4-FFF2-40B4-BE49-F238E27FC236}">
                <a16:creationId xmlns:a16="http://schemas.microsoft.com/office/drawing/2014/main" id="{4E98E6AD-9D37-499C-898E-ED12AC36D31D}"/>
              </a:ext>
            </a:extLst>
          </p:cNvPr>
          <p:cNvSpPr>
            <a:spLocks noGrp="1"/>
          </p:cNvSpPr>
          <p:nvPr>
            <p:ph type="ftr" sz="quarter" idx="11"/>
          </p:nvPr>
        </p:nvSpPr>
        <p:spPr>
          <a:xfrm>
            <a:off x="4038600" y="6356350"/>
            <a:ext cx="4114800" cy="365125"/>
          </a:xfrm>
        </p:spPr>
        <p:txBody>
          <a:bodyPr/>
          <a:lstStyle/>
          <a:p>
            <a:r>
              <a:rPr lang="en-US"/>
              <a:t>Characterization of US Counties by Population Density</a:t>
            </a:r>
          </a:p>
        </p:txBody>
      </p:sp>
      <p:sp>
        <p:nvSpPr>
          <p:cNvPr id="8" name="Slide Number Placeholder 7">
            <a:extLst>
              <a:ext uri="{FF2B5EF4-FFF2-40B4-BE49-F238E27FC236}">
                <a16:creationId xmlns:a16="http://schemas.microsoft.com/office/drawing/2014/main" id="{92908AF9-2A07-4B50-BC13-471792106EC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15</a:t>
            </a:fld>
            <a:endParaRPr lang="en-US"/>
          </a:p>
        </p:txBody>
      </p:sp>
      <p:sp>
        <p:nvSpPr>
          <p:cNvPr id="51" name="Title 1">
            <a:extLst>
              <a:ext uri="{FF2B5EF4-FFF2-40B4-BE49-F238E27FC236}">
                <a16:creationId xmlns:a16="http://schemas.microsoft.com/office/drawing/2014/main" id="{22B7E361-D14A-9CF7-BA5D-B10B92092FF2}"/>
              </a:ext>
            </a:extLst>
          </p:cNvPr>
          <p:cNvSpPr txBox="1">
            <a:spLocks/>
          </p:cNvSpPr>
          <p:nvPr/>
        </p:nvSpPr>
        <p:spPr>
          <a:xfrm>
            <a:off x="774203" y="892177"/>
            <a:ext cx="10629350" cy="132556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US"/>
              <a:t>Education Vs. Income in Sparsely Populated Counties</a:t>
            </a:r>
          </a:p>
        </p:txBody>
      </p:sp>
      <p:sp>
        <p:nvSpPr>
          <p:cNvPr id="3" name="TextBox 2">
            <a:extLst>
              <a:ext uri="{FF2B5EF4-FFF2-40B4-BE49-F238E27FC236}">
                <a16:creationId xmlns:a16="http://schemas.microsoft.com/office/drawing/2014/main" id="{0E1C1697-C8B8-3463-1D17-354B5B5969B1}"/>
              </a:ext>
            </a:extLst>
          </p:cNvPr>
          <p:cNvSpPr txBox="1"/>
          <p:nvPr/>
        </p:nvSpPr>
        <p:spPr>
          <a:xfrm>
            <a:off x="1039072" y="5855510"/>
            <a:ext cx="1079770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Figure 6: Scatter plots of </a:t>
            </a:r>
            <a:r>
              <a:rPr lang="en-US">
                <a:ea typeface="+mn-lt"/>
                <a:cs typeface="+mn-lt"/>
              </a:rPr>
              <a:t>Number of People with Higher Education</a:t>
            </a:r>
            <a:r>
              <a:rPr lang="en-US"/>
              <a:t> vs. Median Household Income</a:t>
            </a:r>
          </a:p>
        </p:txBody>
      </p:sp>
      <p:pic>
        <p:nvPicPr>
          <p:cNvPr id="2" name="Picture 3" descr="Chart, scatter chart&#10;&#10;Description automatically generated">
            <a:extLst>
              <a:ext uri="{FF2B5EF4-FFF2-40B4-BE49-F238E27FC236}">
                <a16:creationId xmlns:a16="http://schemas.microsoft.com/office/drawing/2014/main" id="{AF2F3124-43BC-91CA-E0D4-F63A84220C1F}"/>
              </a:ext>
            </a:extLst>
          </p:cNvPr>
          <p:cNvPicPr>
            <a:picLocks noChangeAspect="1"/>
          </p:cNvPicPr>
          <p:nvPr/>
        </p:nvPicPr>
        <p:blipFill>
          <a:blip r:embed="rId3"/>
          <a:stretch>
            <a:fillRect/>
          </a:stretch>
        </p:blipFill>
        <p:spPr>
          <a:xfrm>
            <a:off x="1256231" y="1792650"/>
            <a:ext cx="9665292" cy="4070307"/>
          </a:xfrm>
          <a:prstGeom prst="rect">
            <a:avLst/>
          </a:prstGeom>
        </p:spPr>
      </p:pic>
    </p:spTree>
    <p:extLst>
      <p:ext uri="{BB962C8B-B14F-4D97-AF65-F5344CB8AC3E}">
        <p14:creationId xmlns:p14="http://schemas.microsoft.com/office/powerpoint/2010/main" val="15479206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6">
            <a:extLst>
              <a:ext uri="{FF2B5EF4-FFF2-40B4-BE49-F238E27FC236}">
                <a16:creationId xmlns:a16="http://schemas.microsoft.com/office/drawing/2014/main" id="{4E98E6AD-9D37-499C-898E-ED12AC36D31D}"/>
              </a:ext>
            </a:extLst>
          </p:cNvPr>
          <p:cNvSpPr>
            <a:spLocks noGrp="1"/>
          </p:cNvSpPr>
          <p:nvPr>
            <p:ph type="ftr" sz="quarter" idx="11"/>
          </p:nvPr>
        </p:nvSpPr>
        <p:spPr>
          <a:xfrm>
            <a:off x="4038600" y="6356350"/>
            <a:ext cx="4114800" cy="365125"/>
          </a:xfrm>
        </p:spPr>
        <p:txBody>
          <a:bodyPr/>
          <a:lstStyle/>
          <a:p>
            <a:r>
              <a:rPr lang="en-US">
                <a:ea typeface="+mn-lt"/>
                <a:cs typeface="+mn-lt"/>
              </a:rPr>
              <a:t>Characterization of US Counties by Population Density</a:t>
            </a:r>
          </a:p>
        </p:txBody>
      </p:sp>
      <p:sp>
        <p:nvSpPr>
          <p:cNvPr id="8" name="Slide Number Placeholder 7">
            <a:extLst>
              <a:ext uri="{FF2B5EF4-FFF2-40B4-BE49-F238E27FC236}">
                <a16:creationId xmlns:a16="http://schemas.microsoft.com/office/drawing/2014/main" id="{92908AF9-2A07-4B50-BC13-471792106EC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16</a:t>
            </a:fld>
            <a:endParaRPr lang="en-US"/>
          </a:p>
        </p:txBody>
      </p:sp>
      <p:sp>
        <p:nvSpPr>
          <p:cNvPr id="51" name="Title 1">
            <a:extLst>
              <a:ext uri="{FF2B5EF4-FFF2-40B4-BE49-F238E27FC236}">
                <a16:creationId xmlns:a16="http://schemas.microsoft.com/office/drawing/2014/main" id="{22B7E361-D14A-9CF7-BA5D-B10B92092FF2}"/>
              </a:ext>
            </a:extLst>
          </p:cNvPr>
          <p:cNvSpPr txBox="1">
            <a:spLocks/>
          </p:cNvSpPr>
          <p:nvPr/>
        </p:nvSpPr>
        <p:spPr>
          <a:xfrm>
            <a:off x="774203" y="892177"/>
            <a:ext cx="10629350" cy="132556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US"/>
              <a:t>Education Vs. Income in Densely Populated Counties</a:t>
            </a:r>
          </a:p>
        </p:txBody>
      </p:sp>
      <p:sp>
        <p:nvSpPr>
          <p:cNvPr id="3" name="TextBox 2">
            <a:extLst>
              <a:ext uri="{FF2B5EF4-FFF2-40B4-BE49-F238E27FC236}">
                <a16:creationId xmlns:a16="http://schemas.microsoft.com/office/drawing/2014/main" id="{0E1C1697-C8B8-3463-1D17-354B5B5969B1}"/>
              </a:ext>
            </a:extLst>
          </p:cNvPr>
          <p:cNvSpPr txBox="1"/>
          <p:nvPr/>
        </p:nvSpPr>
        <p:spPr>
          <a:xfrm>
            <a:off x="1039072" y="5855510"/>
            <a:ext cx="1079770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Figure 6: Scatter plots of </a:t>
            </a:r>
            <a:r>
              <a:rPr lang="en-US">
                <a:ea typeface="+mn-lt"/>
                <a:cs typeface="+mn-lt"/>
              </a:rPr>
              <a:t>Number of People with Higher Education</a:t>
            </a:r>
            <a:r>
              <a:rPr lang="en-US"/>
              <a:t> vs. Median Household Income</a:t>
            </a:r>
          </a:p>
        </p:txBody>
      </p:sp>
      <p:pic>
        <p:nvPicPr>
          <p:cNvPr id="4" name="Picture 4" descr="Chart&#10;&#10;Description automatically generated">
            <a:extLst>
              <a:ext uri="{FF2B5EF4-FFF2-40B4-BE49-F238E27FC236}">
                <a16:creationId xmlns:a16="http://schemas.microsoft.com/office/drawing/2014/main" id="{68BF2C41-B975-34BB-C97F-D89887E4460F}"/>
              </a:ext>
            </a:extLst>
          </p:cNvPr>
          <p:cNvPicPr>
            <a:picLocks noChangeAspect="1"/>
          </p:cNvPicPr>
          <p:nvPr/>
        </p:nvPicPr>
        <p:blipFill>
          <a:blip r:embed="rId3"/>
          <a:stretch>
            <a:fillRect/>
          </a:stretch>
        </p:blipFill>
        <p:spPr>
          <a:xfrm>
            <a:off x="1263353" y="1792650"/>
            <a:ext cx="9665292" cy="4070307"/>
          </a:xfrm>
          <a:prstGeom prst="rect">
            <a:avLst/>
          </a:prstGeom>
        </p:spPr>
      </p:pic>
    </p:spTree>
    <p:extLst>
      <p:ext uri="{BB962C8B-B14F-4D97-AF65-F5344CB8AC3E}">
        <p14:creationId xmlns:p14="http://schemas.microsoft.com/office/powerpoint/2010/main" val="35850810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A0637-CCAA-425E-A57A-6205AFDC8B8C}"/>
              </a:ext>
            </a:extLst>
          </p:cNvPr>
          <p:cNvSpPr>
            <a:spLocks noGrp="1"/>
          </p:cNvSpPr>
          <p:nvPr>
            <p:ph type="title"/>
          </p:nvPr>
        </p:nvSpPr>
        <p:spPr>
          <a:xfrm>
            <a:off x="1885156" y="892177"/>
            <a:ext cx="8421688" cy="1325563"/>
          </a:xfrm>
        </p:spPr>
        <p:txBody>
          <a:bodyPr/>
          <a:lstStyle/>
          <a:p>
            <a:r>
              <a:rPr lang="en-US"/>
              <a:t>Significant Relationships</a:t>
            </a:r>
          </a:p>
        </p:txBody>
      </p:sp>
      <p:sp>
        <p:nvSpPr>
          <p:cNvPr id="3" name="Text Placeholder 2">
            <a:extLst>
              <a:ext uri="{FF2B5EF4-FFF2-40B4-BE49-F238E27FC236}">
                <a16:creationId xmlns:a16="http://schemas.microsoft.com/office/drawing/2014/main" id="{D851C395-6BC4-4F00-B40B-069DBBB7C08B}"/>
              </a:ext>
            </a:extLst>
          </p:cNvPr>
          <p:cNvSpPr>
            <a:spLocks noGrp="1"/>
          </p:cNvSpPr>
          <p:nvPr>
            <p:ph type="body" idx="1"/>
          </p:nvPr>
        </p:nvSpPr>
        <p:spPr>
          <a:xfrm>
            <a:off x="1243104" y="2776936"/>
            <a:ext cx="2882475" cy="823912"/>
          </a:xfrm>
        </p:spPr>
        <p:txBody>
          <a:bodyPr/>
          <a:lstStyle/>
          <a:p>
            <a:r>
              <a:rPr lang="en-US"/>
              <a:t>Low Population</a:t>
            </a:r>
          </a:p>
        </p:txBody>
      </p:sp>
      <p:sp>
        <p:nvSpPr>
          <p:cNvPr id="4" name="Content Placeholder 3">
            <a:extLst>
              <a:ext uri="{FF2B5EF4-FFF2-40B4-BE49-F238E27FC236}">
                <a16:creationId xmlns:a16="http://schemas.microsoft.com/office/drawing/2014/main" id="{A1D16151-9486-4A03-AE3A-F1CC562E0564}"/>
              </a:ext>
            </a:extLst>
          </p:cNvPr>
          <p:cNvSpPr>
            <a:spLocks noGrp="1"/>
          </p:cNvSpPr>
          <p:nvPr>
            <p:ph sz="half" idx="2"/>
          </p:nvPr>
        </p:nvSpPr>
        <p:spPr>
          <a:xfrm>
            <a:off x="1243104" y="3834606"/>
            <a:ext cx="2882475" cy="1997867"/>
          </a:xfrm>
        </p:spPr>
        <p:txBody>
          <a:bodyPr vert="horz" lIns="91440" tIns="45720" rIns="91440" bIns="45720" rtlCol="0" anchor="t">
            <a:normAutofit/>
          </a:bodyPr>
          <a:lstStyle/>
          <a:p>
            <a:r>
              <a:rPr lang="en-US">
                <a:ea typeface="+mn-lt"/>
                <a:cs typeface="+mn-lt"/>
              </a:rPr>
              <a:t>Readdress what the statistical relationship we found between pop density and this factor.</a:t>
            </a:r>
            <a:endParaRPr lang="en-US"/>
          </a:p>
        </p:txBody>
      </p:sp>
      <p:sp>
        <p:nvSpPr>
          <p:cNvPr id="5" name="Text Placeholder 4">
            <a:extLst>
              <a:ext uri="{FF2B5EF4-FFF2-40B4-BE49-F238E27FC236}">
                <a16:creationId xmlns:a16="http://schemas.microsoft.com/office/drawing/2014/main" id="{DDE59236-37DD-4582-A2A0-3F9A13A3B55D}"/>
              </a:ext>
            </a:extLst>
          </p:cNvPr>
          <p:cNvSpPr>
            <a:spLocks noGrp="1"/>
          </p:cNvSpPr>
          <p:nvPr>
            <p:ph type="body" sz="quarter" idx="3"/>
          </p:nvPr>
        </p:nvSpPr>
        <p:spPr>
          <a:xfrm>
            <a:off x="4647665" y="2776936"/>
            <a:ext cx="2896671" cy="823912"/>
          </a:xfrm>
        </p:spPr>
        <p:txBody>
          <a:bodyPr/>
          <a:lstStyle/>
          <a:p>
            <a:r>
              <a:rPr lang="en-US"/>
              <a:t>Sig Factor 2</a:t>
            </a:r>
          </a:p>
        </p:txBody>
      </p:sp>
      <p:sp>
        <p:nvSpPr>
          <p:cNvPr id="6" name="Content Placeholder 5">
            <a:extLst>
              <a:ext uri="{FF2B5EF4-FFF2-40B4-BE49-F238E27FC236}">
                <a16:creationId xmlns:a16="http://schemas.microsoft.com/office/drawing/2014/main" id="{DE1CCF0F-F0BB-42D7-B3C2-C29336739F32}"/>
              </a:ext>
            </a:extLst>
          </p:cNvPr>
          <p:cNvSpPr>
            <a:spLocks noGrp="1"/>
          </p:cNvSpPr>
          <p:nvPr>
            <p:ph sz="quarter" idx="4"/>
          </p:nvPr>
        </p:nvSpPr>
        <p:spPr>
          <a:xfrm>
            <a:off x="4647665" y="3834606"/>
            <a:ext cx="2896671" cy="1997867"/>
          </a:xfrm>
        </p:spPr>
        <p:txBody>
          <a:bodyPr vert="horz" lIns="91440" tIns="45720" rIns="91440" bIns="45720" rtlCol="0" anchor="t">
            <a:normAutofit/>
          </a:bodyPr>
          <a:lstStyle/>
          <a:p>
            <a:r>
              <a:rPr lang="en-US">
                <a:ea typeface="+mn-lt"/>
                <a:cs typeface="+mn-lt"/>
              </a:rPr>
              <a:t>Readdress what the statistical relationship we found between pop density and this factor.</a:t>
            </a:r>
            <a:endParaRPr lang="en-US"/>
          </a:p>
        </p:txBody>
      </p:sp>
      <p:sp>
        <p:nvSpPr>
          <p:cNvPr id="7" name="Text Placeholder 6">
            <a:extLst>
              <a:ext uri="{FF2B5EF4-FFF2-40B4-BE49-F238E27FC236}">
                <a16:creationId xmlns:a16="http://schemas.microsoft.com/office/drawing/2014/main" id="{1F939793-2181-4A3D-9C5A-CE676CC83EC0}"/>
              </a:ext>
            </a:extLst>
          </p:cNvPr>
          <p:cNvSpPr>
            <a:spLocks noGrp="1"/>
          </p:cNvSpPr>
          <p:nvPr>
            <p:ph type="body" idx="13"/>
          </p:nvPr>
        </p:nvSpPr>
        <p:spPr>
          <a:xfrm>
            <a:off x="8066421" y="2776936"/>
            <a:ext cx="2882475" cy="823912"/>
          </a:xfrm>
        </p:spPr>
        <p:txBody>
          <a:bodyPr/>
          <a:lstStyle/>
          <a:p>
            <a:r>
              <a:rPr lang="en-US"/>
              <a:t>Sig Factor 3</a:t>
            </a:r>
          </a:p>
        </p:txBody>
      </p:sp>
      <p:sp>
        <p:nvSpPr>
          <p:cNvPr id="8" name="Content Placeholder 7">
            <a:extLst>
              <a:ext uri="{FF2B5EF4-FFF2-40B4-BE49-F238E27FC236}">
                <a16:creationId xmlns:a16="http://schemas.microsoft.com/office/drawing/2014/main" id="{C9FA0B0D-7B36-4D63-86BD-20E6E1B6A0D8}"/>
              </a:ext>
            </a:extLst>
          </p:cNvPr>
          <p:cNvSpPr>
            <a:spLocks noGrp="1"/>
          </p:cNvSpPr>
          <p:nvPr>
            <p:ph sz="half" idx="14"/>
          </p:nvPr>
        </p:nvSpPr>
        <p:spPr>
          <a:xfrm>
            <a:off x="8066421" y="3834606"/>
            <a:ext cx="2882475" cy="1997867"/>
          </a:xfrm>
        </p:spPr>
        <p:txBody>
          <a:bodyPr vert="horz" lIns="91440" tIns="45720" rIns="91440" bIns="45720" rtlCol="0" anchor="t">
            <a:normAutofit/>
          </a:bodyPr>
          <a:lstStyle/>
          <a:p>
            <a:r>
              <a:rPr lang="en-US">
                <a:ea typeface="+mn-lt"/>
                <a:cs typeface="+mn-lt"/>
              </a:rPr>
              <a:t>Readdress what the statistical relationship we found between pop density and this factor.</a:t>
            </a:r>
            <a:endParaRPr lang="en-US"/>
          </a:p>
        </p:txBody>
      </p:sp>
      <p:sp>
        <p:nvSpPr>
          <p:cNvPr id="10" name="Footer Placeholder 9">
            <a:extLst>
              <a:ext uri="{FF2B5EF4-FFF2-40B4-BE49-F238E27FC236}">
                <a16:creationId xmlns:a16="http://schemas.microsoft.com/office/drawing/2014/main" id="{A865CC01-A53B-495A-820C-BEC2680EDC42}"/>
              </a:ext>
            </a:extLst>
          </p:cNvPr>
          <p:cNvSpPr>
            <a:spLocks noGrp="1"/>
          </p:cNvSpPr>
          <p:nvPr>
            <p:ph type="ftr" sz="quarter" idx="11"/>
          </p:nvPr>
        </p:nvSpPr>
        <p:spPr>
          <a:xfrm>
            <a:off x="4038600" y="6356350"/>
            <a:ext cx="4114800" cy="365125"/>
          </a:xfrm>
        </p:spPr>
        <p:txBody>
          <a:bodyPr/>
          <a:lstStyle/>
          <a:p>
            <a:r>
              <a:rPr lang="en-US">
                <a:ea typeface="+mn-lt"/>
                <a:cs typeface="+mn-lt"/>
              </a:rPr>
              <a:t>Characterization of US Counties by Population Density</a:t>
            </a:r>
          </a:p>
        </p:txBody>
      </p:sp>
      <p:sp>
        <p:nvSpPr>
          <p:cNvPr id="11" name="Slide Number Placeholder 10">
            <a:extLst>
              <a:ext uri="{FF2B5EF4-FFF2-40B4-BE49-F238E27FC236}">
                <a16:creationId xmlns:a16="http://schemas.microsoft.com/office/drawing/2014/main" id="{7AE81C1E-A7C3-40CD-9C11-0C03A2221292}"/>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17</a:t>
            </a:fld>
            <a:endParaRPr lang="en-US"/>
          </a:p>
        </p:txBody>
      </p:sp>
    </p:spTree>
    <p:extLst>
      <p:ext uri="{BB962C8B-B14F-4D97-AF65-F5344CB8AC3E}">
        <p14:creationId xmlns:p14="http://schemas.microsoft.com/office/powerpoint/2010/main" val="14294294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40014-73D5-419B-8867-972BB18D52D4}"/>
              </a:ext>
            </a:extLst>
          </p:cNvPr>
          <p:cNvSpPr>
            <a:spLocks noGrp="1"/>
          </p:cNvSpPr>
          <p:nvPr>
            <p:ph type="title"/>
          </p:nvPr>
        </p:nvSpPr>
        <p:spPr>
          <a:xfrm>
            <a:off x="2933700" y="892177"/>
            <a:ext cx="8421688" cy="1325563"/>
          </a:xfrm>
        </p:spPr>
        <p:txBody>
          <a:bodyPr/>
          <a:lstStyle/>
          <a:p>
            <a:r>
              <a:rPr lang="en-US"/>
              <a:t>ANalysis Summary</a:t>
            </a:r>
          </a:p>
        </p:txBody>
      </p:sp>
      <p:sp>
        <p:nvSpPr>
          <p:cNvPr id="3" name="Text Placeholder 2">
            <a:extLst>
              <a:ext uri="{FF2B5EF4-FFF2-40B4-BE49-F238E27FC236}">
                <a16:creationId xmlns:a16="http://schemas.microsoft.com/office/drawing/2014/main" id="{A45AD8B9-3719-4696-A80F-16A618C5D134}"/>
              </a:ext>
            </a:extLst>
          </p:cNvPr>
          <p:cNvSpPr>
            <a:spLocks noGrp="1"/>
          </p:cNvSpPr>
          <p:nvPr>
            <p:ph type="body" idx="1"/>
          </p:nvPr>
        </p:nvSpPr>
        <p:spPr>
          <a:xfrm>
            <a:off x="2933700" y="2217596"/>
            <a:ext cx="3924300" cy="823912"/>
          </a:xfrm>
        </p:spPr>
        <p:txBody>
          <a:bodyPr/>
          <a:lstStyle/>
          <a:p>
            <a:r>
              <a:rPr lang="en-US"/>
              <a:t>One sentence summarizing finding</a:t>
            </a:r>
          </a:p>
        </p:txBody>
      </p:sp>
      <p:sp>
        <p:nvSpPr>
          <p:cNvPr id="4" name="Content Placeholder 3">
            <a:extLst>
              <a:ext uri="{FF2B5EF4-FFF2-40B4-BE49-F238E27FC236}">
                <a16:creationId xmlns:a16="http://schemas.microsoft.com/office/drawing/2014/main" id="{33D8731E-4977-402E-8BFD-895B4D0544CC}"/>
              </a:ext>
            </a:extLst>
          </p:cNvPr>
          <p:cNvSpPr>
            <a:spLocks noGrp="1"/>
          </p:cNvSpPr>
          <p:nvPr>
            <p:ph sz="half" idx="2"/>
          </p:nvPr>
        </p:nvSpPr>
        <p:spPr>
          <a:xfrm>
            <a:off x="2933700" y="3202308"/>
            <a:ext cx="7312768" cy="1997867"/>
          </a:xfrm>
        </p:spPr>
        <p:txBody>
          <a:bodyPr vert="horz" lIns="91440" tIns="45720" rIns="91440" bIns="45720" rtlCol="0" anchor="t">
            <a:normAutofit/>
          </a:bodyPr>
          <a:lstStyle/>
          <a:p>
            <a:r>
              <a:rPr lang="en-US"/>
              <a:t>More detail about finding</a:t>
            </a:r>
          </a:p>
        </p:txBody>
      </p:sp>
      <p:sp>
        <p:nvSpPr>
          <p:cNvPr id="8" name="Footer Placeholder 7">
            <a:extLst>
              <a:ext uri="{FF2B5EF4-FFF2-40B4-BE49-F238E27FC236}">
                <a16:creationId xmlns:a16="http://schemas.microsoft.com/office/drawing/2014/main" id="{905F172A-5D5D-43CD-A187-DA0D303F4144}"/>
              </a:ext>
            </a:extLst>
          </p:cNvPr>
          <p:cNvSpPr>
            <a:spLocks noGrp="1"/>
          </p:cNvSpPr>
          <p:nvPr>
            <p:ph type="ftr" sz="quarter" idx="11"/>
          </p:nvPr>
        </p:nvSpPr>
        <p:spPr>
          <a:xfrm>
            <a:off x="4038600" y="6356350"/>
            <a:ext cx="4114800" cy="365125"/>
          </a:xfrm>
        </p:spPr>
        <p:txBody>
          <a:bodyPr/>
          <a:lstStyle/>
          <a:p>
            <a:r>
              <a:rPr lang="en-US">
                <a:ea typeface="+mn-lt"/>
                <a:cs typeface="+mn-lt"/>
              </a:rPr>
              <a:t>Characterization of US Counties by Population Density</a:t>
            </a:r>
          </a:p>
        </p:txBody>
      </p:sp>
      <p:sp>
        <p:nvSpPr>
          <p:cNvPr id="9" name="Slide Number Placeholder 8">
            <a:extLst>
              <a:ext uri="{FF2B5EF4-FFF2-40B4-BE49-F238E27FC236}">
                <a16:creationId xmlns:a16="http://schemas.microsoft.com/office/drawing/2014/main" id="{C396FFDC-ADE8-4009-A466-A81787258E8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18</a:t>
            </a:fld>
            <a:endParaRPr lang="en-US"/>
          </a:p>
        </p:txBody>
      </p:sp>
    </p:spTree>
    <p:extLst>
      <p:ext uri="{BB962C8B-B14F-4D97-AF65-F5344CB8AC3E}">
        <p14:creationId xmlns:p14="http://schemas.microsoft.com/office/powerpoint/2010/main" val="16637801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F1EDE-5423-435C-B149-87AB1BC22B83}"/>
              </a:ext>
            </a:extLst>
          </p:cNvPr>
          <p:cNvSpPr>
            <a:spLocks noGrp="1"/>
          </p:cNvSpPr>
          <p:nvPr>
            <p:ph type="ctrTitle"/>
          </p:nvPr>
        </p:nvSpPr>
        <p:spPr>
          <a:xfrm>
            <a:off x="4267200" y="1615736"/>
            <a:ext cx="4179570" cy="1524735"/>
          </a:xfrm>
        </p:spPr>
        <p:txBody>
          <a:bodyPr/>
          <a:lstStyle/>
          <a:p>
            <a:r>
              <a:rPr lang="en-US" dirty="0"/>
              <a:t>THANK YOU for Your Attention</a:t>
            </a:r>
          </a:p>
        </p:txBody>
      </p:sp>
      <p:sp>
        <p:nvSpPr>
          <p:cNvPr id="3" name="Subtitle 2">
            <a:extLst>
              <a:ext uri="{FF2B5EF4-FFF2-40B4-BE49-F238E27FC236}">
                <a16:creationId xmlns:a16="http://schemas.microsoft.com/office/drawing/2014/main" id="{AF64C29E-DF30-4DC6-AB95-2016F9A703B6}"/>
              </a:ext>
            </a:extLst>
          </p:cNvPr>
          <p:cNvSpPr>
            <a:spLocks noGrp="1"/>
          </p:cNvSpPr>
          <p:nvPr>
            <p:ph type="subTitle" idx="1"/>
          </p:nvPr>
        </p:nvSpPr>
        <p:spPr>
          <a:xfrm>
            <a:off x="4267200" y="3238103"/>
            <a:ext cx="4179570" cy="1371997"/>
          </a:xfrm>
        </p:spPr>
        <p:txBody>
          <a:bodyPr vert="horz" lIns="91440" tIns="45720" rIns="91440" bIns="45720" rtlCol="0" anchor="t">
            <a:normAutofit/>
          </a:bodyPr>
          <a:lstStyle/>
          <a:p>
            <a:endParaRPr lang="en-US"/>
          </a:p>
        </p:txBody>
      </p:sp>
      <p:sp>
        <p:nvSpPr>
          <p:cNvPr id="5" name="Footer Placeholder 4">
            <a:extLst>
              <a:ext uri="{FF2B5EF4-FFF2-40B4-BE49-F238E27FC236}">
                <a16:creationId xmlns:a16="http://schemas.microsoft.com/office/drawing/2014/main" id="{3990FA1B-5022-47AB-A0AE-8F5C5797997C}"/>
              </a:ext>
            </a:extLst>
          </p:cNvPr>
          <p:cNvSpPr>
            <a:spLocks noGrp="1"/>
          </p:cNvSpPr>
          <p:nvPr>
            <p:ph type="ftr" sz="quarter" idx="11"/>
          </p:nvPr>
        </p:nvSpPr>
        <p:spPr>
          <a:xfrm>
            <a:off x="6479721" y="6356350"/>
            <a:ext cx="2661557" cy="365125"/>
          </a:xfrm>
        </p:spPr>
        <p:txBody>
          <a:bodyPr/>
          <a:lstStyle/>
          <a:p>
            <a:r>
              <a:rPr lang="en-US" dirty="0">
                <a:ea typeface="+mn-lt"/>
                <a:cs typeface="+mn-lt"/>
              </a:rPr>
              <a:t>Characterization of US Counties by Population Density</a:t>
            </a:r>
          </a:p>
        </p:txBody>
      </p:sp>
      <p:sp>
        <p:nvSpPr>
          <p:cNvPr id="6" name="Slide Number Placeholder 5">
            <a:extLst>
              <a:ext uri="{FF2B5EF4-FFF2-40B4-BE49-F238E27FC236}">
                <a16:creationId xmlns:a16="http://schemas.microsoft.com/office/drawing/2014/main" id="{4C127D99-645F-4FCF-9573-FDFE2A344FA9}"/>
              </a:ext>
            </a:extLst>
          </p:cNvPr>
          <p:cNvSpPr>
            <a:spLocks noGrp="1"/>
          </p:cNvSpPr>
          <p:nvPr>
            <p:ph type="sldNum" sz="quarter" idx="12"/>
          </p:nvPr>
        </p:nvSpPr>
        <p:spPr>
          <a:xfrm>
            <a:off x="9579428" y="6356350"/>
            <a:ext cx="1774371" cy="365125"/>
          </a:xfrm>
        </p:spPr>
        <p:txBody>
          <a:bodyPr/>
          <a:lstStyle/>
          <a:p>
            <a:fld id="{A49DFD55-3C28-40EF-9E31-A92D2E4017FF}" type="slidenum">
              <a:rPr lang="en-US" dirty="0" smtClean="0"/>
              <a:pPr/>
              <a:t>19</a:t>
            </a:fld>
            <a:endParaRPr lang="en-US" dirty="0"/>
          </a:p>
        </p:txBody>
      </p:sp>
    </p:spTree>
    <p:extLst>
      <p:ext uri="{BB962C8B-B14F-4D97-AF65-F5344CB8AC3E}">
        <p14:creationId xmlns:p14="http://schemas.microsoft.com/office/powerpoint/2010/main" val="19697875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F5859-10C9-4588-9727-B9362E26C29D}"/>
              </a:ext>
            </a:extLst>
          </p:cNvPr>
          <p:cNvSpPr>
            <a:spLocks noGrp="1"/>
          </p:cNvSpPr>
          <p:nvPr>
            <p:ph type="title"/>
          </p:nvPr>
        </p:nvSpPr>
        <p:spPr>
          <a:xfrm>
            <a:off x="1333500" y="1020445"/>
            <a:ext cx="2895600" cy="1325563"/>
          </a:xfrm>
        </p:spPr>
        <p:txBody>
          <a:bodyPr/>
          <a:lstStyle/>
          <a:p>
            <a:r>
              <a:rPr lang="en-US"/>
              <a:t>Economic Factors Considered</a:t>
            </a:r>
          </a:p>
        </p:txBody>
      </p:sp>
      <p:sp>
        <p:nvSpPr>
          <p:cNvPr id="3" name="Content Placeholder 2">
            <a:extLst>
              <a:ext uri="{FF2B5EF4-FFF2-40B4-BE49-F238E27FC236}">
                <a16:creationId xmlns:a16="http://schemas.microsoft.com/office/drawing/2014/main" id="{5671D7E5-EF66-4BCD-8DAA-E9061157F0BE}"/>
              </a:ext>
            </a:extLst>
          </p:cNvPr>
          <p:cNvSpPr>
            <a:spLocks noGrp="1"/>
          </p:cNvSpPr>
          <p:nvPr>
            <p:ph idx="1"/>
          </p:nvPr>
        </p:nvSpPr>
        <p:spPr>
          <a:xfrm>
            <a:off x="1333500" y="2924175"/>
            <a:ext cx="2895600" cy="2908469"/>
          </a:xfrm>
        </p:spPr>
        <p:txBody>
          <a:bodyPr vert="horz" lIns="91440" tIns="45720" rIns="91440" bIns="45720" rtlCol="0" anchor="t">
            <a:normAutofit/>
          </a:bodyPr>
          <a:lstStyle/>
          <a:p>
            <a:r>
              <a:rPr lang="en-US" dirty="0">
                <a:ea typeface="+mn-lt"/>
                <a:cs typeface="+mn-lt"/>
              </a:rPr>
              <a:t>Cost of Living</a:t>
            </a:r>
            <a:endParaRPr lang="en-US" dirty="0"/>
          </a:p>
          <a:p>
            <a:r>
              <a:rPr lang="en-US" dirty="0">
                <a:ea typeface="+mn-lt"/>
                <a:cs typeface="+mn-lt"/>
              </a:rPr>
              <a:t>Household Income</a:t>
            </a:r>
            <a:endParaRPr lang="en-US" dirty="0"/>
          </a:p>
          <a:p>
            <a:r>
              <a:rPr lang="en-US" dirty="0"/>
              <a:t>Income per Capita</a:t>
            </a:r>
          </a:p>
          <a:p>
            <a:r>
              <a:rPr lang="en-US" dirty="0"/>
              <a:t>Education Rates</a:t>
            </a:r>
          </a:p>
          <a:p>
            <a:endParaRPr lang="en-US"/>
          </a:p>
          <a:p>
            <a:endParaRPr lang="en-US"/>
          </a:p>
        </p:txBody>
      </p:sp>
      <p:sp>
        <p:nvSpPr>
          <p:cNvPr id="4" name="Footer Placeholder 3">
            <a:extLst>
              <a:ext uri="{FF2B5EF4-FFF2-40B4-BE49-F238E27FC236}">
                <a16:creationId xmlns:a16="http://schemas.microsoft.com/office/drawing/2014/main" id="{36C19884-873C-4D13-BE6D-318CF07B0D12}"/>
              </a:ext>
            </a:extLst>
          </p:cNvPr>
          <p:cNvSpPr>
            <a:spLocks noGrp="1"/>
          </p:cNvSpPr>
          <p:nvPr>
            <p:ph type="ftr" sz="quarter" idx="11"/>
          </p:nvPr>
        </p:nvSpPr>
        <p:spPr>
          <a:xfrm>
            <a:off x="2669886" y="6356349"/>
            <a:ext cx="2482842" cy="365125"/>
          </a:xfrm>
        </p:spPr>
        <p:txBody>
          <a:bodyPr/>
          <a:lstStyle/>
          <a:p>
            <a:r>
              <a:rPr lang="en-US">
                <a:ea typeface="+mn-lt"/>
                <a:cs typeface="+mn-lt"/>
              </a:rPr>
              <a:t>Characterization of US Counties by Population Density</a:t>
            </a:r>
          </a:p>
        </p:txBody>
      </p:sp>
      <p:sp>
        <p:nvSpPr>
          <p:cNvPr id="6" name="Slide Number Placeholder 5">
            <a:extLst>
              <a:ext uri="{FF2B5EF4-FFF2-40B4-BE49-F238E27FC236}">
                <a16:creationId xmlns:a16="http://schemas.microsoft.com/office/drawing/2014/main" id="{7C991F00-87A7-45A6-8029-B097FA72498D}"/>
              </a:ext>
            </a:extLst>
          </p:cNvPr>
          <p:cNvSpPr>
            <a:spLocks noGrp="1"/>
          </p:cNvSpPr>
          <p:nvPr>
            <p:ph type="sldNum" sz="quarter" idx="12"/>
          </p:nvPr>
        </p:nvSpPr>
        <p:spPr>
          <a:xfrm>
            <a:off x="5536305" y="6356350"/>
            <a:ext cx="987552" cy="365125"/>
          </a:xfrm>
        </p:spPr>
        <p:txBody>
          <a:bodyPr/>
          <a:lstStyle/>
          <a:p>
            <a:fld id="{A49DFD55-3C28-40EF-9E31-A92D2E4017FF}" type="slidenum">
              <a:rPr lang="en-US" smtClean="0"/>
              <a:pPr/>
              <a:t>2</a:t>
            </a:fld>
            <a:endParaRPr lang="en-US"/>
          </a:p>
        </p:txBody>
      </p:sp>
    </p:spTree>
    <p:extLst>
      <p:ext uri="{BB962C8B-B14F-4D97-AF65-F5344CB8AC3E}">
        <p14:creationId xmlns:p14="http://schemas.microsoft.com/office/powerpoint/2010/main" val="17132195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a:xfrm>
            <a:off x="6991350" y="2148840"/>
            <a:ext cx="4179570" cy="1715531"/>
          </a:xfrm>
        </p:spPr>
        <p:txBody>
          <a:bodyPr/>
          <a:lstStyle/>
          <a:p>
            <a:r>
              <a:rPr lang="en-US"/>
              <a:t>PRIMARY GOAL</a:t>
            </a:r>
          </a:p>
        </p:txBody>
      </p:sp>
      <p:sp>
        <p:nvSpPr>
          <p:cNvPr id="3" name="Subtitle 2">
            <a:extLst>
              <a:ext uri="{FF2B5EF4-FFF2-40B4-BE49-F238E27FC236}">
                <a16:creationId xmlns:a16="http://schemas.microsoft.com/office/drawing/2014/main" id="{DA8AFAA9-633A-475C-B8ED-840A34F7294D}"/>
              </a:ext>
            </a:extLst>
          </p:cNvPr>
          <p:cNvSpPr>
            <a:spLocks noGrp="1"/>
          </p:cNvSpPr>
          <p:nvPr>
            <p:ph type="subTitle" idx="1"/>
          </p:nvPr>
        </p:nvSpPr>
        <p:spPr>
          <a:xfrm>
            <a:off x="6991350" y="3962003"/>
            <a:ext cx="4179570" cy="1548656"/>
          </a:xfrm>
        </p:spPr>
        <p:txBody>
          <a:bodyPr vert="horz" lIns="91440" tIns="45720" rIns="91440" bIns="45720" rtlCol="0" anchor="t">
            <a:normAutofit/>
          </a:bodyPr>
          <a:lstStyle/>
          <a:p>
            <a:r>
              <a:rPr lang="en-US"/>
              <a:t>Determine if it is a better financial decision to live in a densely or sparsely populated county when choosing a place to live in the United States.</a:t>
            </a:r>
          </a:p>
        </p:txBody>
      </p:sp>
    </p:spTree>
    <p:extLst>
      <p:ext uri="{BB962C8B-B14F-4D97-AF65-F5344CB8AC3E}">
        <p14:creationId xmlns:p14="http://schemas.microsoft.com/office/powerpoint/2010/main" val="3797280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A2CD4-732A-43E4-BCB9-CBA2055E0AC6}"/>
              </a:ext>
            </a:extLst>
          </p:cNvPr>
          <p:cNvSpPr>
            <a:spLocks noGrp="1"/>
          </p:cNvSpPr>
          <p:nvPr>
            <p:ph type="title"/>
          </p:nvPr>
        </p:nvSpPr>
        <p:spPr>
          <a:xfrm>
            <a:off x="4657724" y="1699301"/>
            <a:ext cx="6696075" cy="961317"/>
          </a:xfrm>
        </p:spPr>
        <p:txBody>
          <a:bodyPr/>
          <a:lstStyle/>
          <a:p>
            <a:r>
              <a:rPr lang="en-US"/>
              <a:t>Benefit of investigating this Relationship</a:t>
            </a:r>
          </a:p>
        </p:txBody>
      </p:sp>
      <p:sp>
        <p:nvSpPr>
          <p:cNvPr id="3" name="Subtitle 2">
            <a:extLst>
              <a:ext uri="{FF2B5EF4-FFF2-40B4-BE49-F238E27FC236}">
                <a16:creationId xmlns:a16="http://schemas.microsoft.com/office/drawing/2014/main" id="{45FD0450-A909-4CD9-8912-96A19ACEB7CB}"/>
              </a:ext>
            </a:extLst>
          </p:cNvPr>
          <p:cNvSpPr>
            <a:spLocks noGrp="1"/>
          </p:cNvSpPr>
          <p:nvPr>
            <p:ph type="subTitle" idx="1"/>
          </p:nvPr>
        </p:nvSpPr>
        <p:spPr>
          <a:xfrm>
            <a:off x="4657725" y="3099484"/>
            <a:ext cx="6696074" cy="2813252"/>
          </a:xfrm>
        </p:spPr>
        <p:txBody>
          <a:bodyPr vert="horz" lIns="91440" tIns="45720" rIns="91440" bIns="45720" rtlCol="0" anchor="t">
            <a:normAutofit/>
          </a:bodyPr>
          <a:lstStyle/>
          <a:p>
            <a:pPr marL="285750" indent="-285750">
              <a:buChar char="•"/>
            </a:pPr>
            <a:r>
              <a:rPr lang="en-US"/>
              <a:t>Are most counties in the US densely or sparsely populated?</a:t>
            </a:r>
          </a:p>
          <a:p>
            <a:pPr marL="285750" indent="-285750">
              <a:buChar char="•"/>
            </a:pPr>
            <a:r>
              <a:rPr lang="en-US"/>
              <a:t>Are most counties in the US similar in size?</a:t>
            </a:r>
          </a:p>
          <a:p>
            <a:pPr marL="285750" indent="-285750">
              <a:buChar char="•"/>
            </a:pPr>
            <a:r>
              <a:rPr lang="en-US"/>
              <a:t>Does it cost more to live in a densely populated county?</a:t>
            </a:r>
          </a:p>
          <a:p>
            <a:pPr marL="285750" indent="-285750">
              <a:buChar char="•"/>
            </a:pPr>
            <a:r>
              <a:rPr lang="en-US"/>
              <a:t>Do workers in densely populated counties have a higher income?</a:t>
            </a:r>
          </a:p>
          <a:p>
            <a:pPr marL="285750" indent="-285750">
              <a:buChar char="•"/>
            </a:pPr>
            <a:r>
              <a:rPr lang="en-US"/>
              <a:t>What highest level of education is most common in dense versus sparse counties?</a:t>
            </a:r>
          </a:p>
          <a:p>
            <a:pPr marL="285750" indent="-285750">
              <a:buChar char="•"/>
            </a:pPr>
            <a:r>
              <a:rPr lang="en-US"/>
              <a:t>Do you need to have a high level of education to have a high income in highly populated counties?</a:t>
            </a:r>
          </a:p>
          <a:p>
            <a:pPr marL="285750" indent="-285750">
              <a:buChar char="•"/>
            </a:pPr>
            <a:endParaRPr lang="en-US"/>
          </a:p>
        </p:txBody>
      </p:sp>
      <p:sp>
        <p:nvSpPr>
          <p:cNvPr id="5" name="Footer Placeholder 4">
            <a:extLst>
              <a:ext uri="{FF2B5EF4-FFF2-40B4-BE49-F238E27FC236}">
                <a16:creationId xmlns:a16="http://schemas.microsoft.com/office/drawing/2014/main" id="{3555A49C-96F4-440D-B89E-A0AE94F70108}"/>
              </a:ext>
            </a:extLst>
          </p:cNvPr>
          <p:cNvSpPr>
            <a:spLocks noGrp="1"/>
          </p:cNvSpPr>
          <p:nvPr>
            <p:ph type="ftr" sz="quarter" idx="11"/>
          </p:nvPr>
        </p:nvSpPr>
        <p:spPr>
          <a:xfrm>
            <a:off x="6743699" y="6356350"/>
            <a:ext cx="2543175" cy="365125"/>
          </a:xfrm>
        </p:spPr>
        <p:txBody>
          <a:bodyPr/>
          <a:lstStyle/>
          <a:p>
            <a:r>
              <a:rPr lang="en-US">
                <a:ea typeface="+mn-lt"/>
                <a:cs typeface="+mn-lt"/>
              </a:rPr>
              <a:t>Characterization of US Counties by Population Density</a:t>
            </a:r>
          </a:p>
        </p:txBody>
      </p:sp>
      <p:sp>
        <p:nvSpPr>
          <p:cNvPr id="6" name="Slide Number Placeholder 5">
            <a:extLst>
              <a:ext uri="{FF2B5EF4-FFF2-40B4-BE49-F238E27FC236}">
                <a16:creationId xmlns:a16="http://schemas.microsoft.com/office/drawing/2014/main" id="{F2A39FA3-9AE3-4689-A469-B7D2DFCCC2D9}"/>
              </a:ext>
            </a:extLst>
          </p:cNvPr>
          <p:cNvSpPr>
            <a:spLocks noGrp="1"/>
          </p:cNvSpPr>
          <p:nvPr>
            <p:ph type="sldNum" sz="quarter" idx="12"/>
          </p:nvPr>
        </p:nvSpPr>
        <p:spPr>
          <a:xfrm>
            <a:off x="9658350" y="6356350"/>
            <a:ext cx="1695450" cy="365125"/>
          </a:xfrm>
        </p:spPr>
        <p:txBody>
          <a:bodyPr/>
          <a:lstStyle/>
          <a:p>
            <a:fld id="{A49DFD55-3C28-40EF-9E31-A92D2E4017FF}" type="slidenum">
              <a:rPr lang="en-US" smtClean="0"/>
              <a:pPr/>
              <a:t>4</a:t>
            </a:fld>
            <a:endParaRPr lang="en-US"/>
          </a:p>
        </p:txBody>
      </p:sp>
    </p:spTree>
    <p:extLst>
      <p:ext uri="{BB962C8B-B14F-4D97-AF65-F5344CB8AC3E}">
        <p14:creationId xmlns:p14="http://schemas.microsoft.com/office/powerpoint/2010/main" val="7443797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40014-73D5-419B-8867-972BB18D52D4}"/>
              </a:ext>
            </a:extLst>
          </p:cNvPr>
          <p:cNvSpPr>
            <a:spLocks noGrp="1"/>
          </p:cNvSpPr>
          <p:nvPr>
            <p:ph type="title"/>
          </p:nvPr>
        </p:nvSpPr>
        <p:spPr>
          <a:xfrm>
            <a:off x="2933700" y="892177"/>
            <a:ext cx="8421688" cy="1325563"/>
          </a:xfrm>
        </p:spPr>
        <p:txBody>
          <a:bodyPr/>
          <a:lstStyle/>
          <a:p>
            <a:r>
              <a:rPr lang="en-US"/>
              <a:t>Data Collection &amp; Clean up</a:t>
            </a:r>
          </a:p>
        </p:txBody>
      </p:sp>
      <p:sp>
        <p:nvSpPr>
          <p:cNvPr id="3" name="Text Placeholder 2">
            <a:extLst>
              <a:ext uri="{FF2B5EF4-FFF2-40B4-BE49-F238E27FC236}">
                <a16:creationId xmlns:a16="http://schemas.microsoft.com/office/drawing/2014/main" id="{A45AD8B9-3719-4696-A80F-16A618C5D134}"/>
              </a:ext>
            </a:extLst>
          </p:cNvPr>
          <p:cNvSpPr>
            <a:spLocks noGrp="1"/>
          </p:cNvSpPr>
          <p:nvPr>
            <p:ph type="body" idx="1"/>
          </p:nvPr>
        </p:nvSpPr>
        <p:spPr>
          <a:xfrm>
            <a:off x="2933700" y="2217596"/>
            <a:ext cx="3924300" cy="823912"/>
          </a:xfrm>
        </p:spPr>
        <p:txBody>
          <a:bodyPr/>
          <a:lstStyle/>
          <a:p>
            <a:r>
              <a:rPr lang="en-US"/>
              <a:t>Data Sources</a:t>
            </a:r>
          </a:p>
        </p:txBody>
      </p:sp>
      <p:sp>
        <p:nvSpPr>
          <p:cNvPr id="4" name="Content Placeholder 3">
            <a:extLst>
              <a:ext uri="{FF2B5EF4-FFF2-40B4-BE49-F238E27FC236}">
                <a16:creationId xmlns:a16="http://schemas.microsoft.com/office/drawing/2014/main" id="{33D8731E-4977-402E-8BFD-895B4D0544CC}"/>
              </a:ext>
            </a:extLst>
          </p:cNvPr>
          <p:cNvSpPr>
            <a:spLocks noGrp="1"/>
          </p:cNvSpPr>
          <p:nvPr>
            <p:ph sz="half" idx="2"/>
          </p:nvPr>
        </p:nvSpPr>
        <p:spPr>
          <a:xfrm>
            <a:off x="2933700" y="3202308"/>
            <a:ext cx="3924037" cy="2989904"/>
          </a:xfrm>
        </p:spPr>
        <p:txBody>
          <a:bodyPr vert="horz" lIns="91440" tIns="45720" rIns="91440" bIns="45720" rtlCol="0" anchor="t">
            <a:normAutofit/>
          </a:bodyPr>
          <a:lstStyle/>
          <a:p>
            <a:r>
              <a:rPr lang="en-US"/>
              <a:t>US County Level Census:</a:t>
            </a:r>
          </a:p>
          <a:p>
            <a:r>
              <a:rPr lang="en-US">
                <a:ea typeface="+mn-lt"/>
                <a:cs typeface="+mn-lt"/>
                <a:hlinkClick r:id="rId3"/>
              </a:rPr>
              <a:t>https://www.ers.usda.gov/data-products/county-level-data-sets/</a:t>
            </a:r>
            <a:r>
              <a:rPr lang="en-US">
                <a:ea typeface="+mn-lt"/>
                <a:cs typeface="+mn-lt"/>
              </a:rPr>
              <a:t> </a:t>
            </a:r>
          </a:p>
          <a:p>
            <a:r>
              <a:rPr lang="en-US" u="sng"/>
              <a:t>Issue Experienced</a:t>
            </a:r>
            <a:r>
              <a:rPr lang="en-US"/>
              <a:t>: When using this site, it is MUCH easier to use if the census wrapper is used as well.</a:t>
            </a:r>
          </a:p>
        </p:txBody>
      </p:sp>
      <p:sp>
        <p:nvSpPr>
          <p:cNvPr id="8" name="Footer Placeholder 7">
            <a:extLst>
              <a:ext uri="{FF2B5EF4-FFF2-40B4-BE49-F238E27FC236}">
                <a16:creationId xmlns:a16="http://schemas.microsoft.com/office/drawing/2014/main" id="{905F172A-5D5D-43CD-A187-DA0D303F4144}"/>
              </a:ext>
            </a:extLst>
          </p:cNvPr>
          <p:cNvSpPr>
            <a:spLocks noGrp="1"/>
          </p:cNvSpPr>
          <p:nvPr>
            <p:ph type="ftr" sz="quarter" idx="11"/>
          </p:nvPr>
        </p:nvSpPr>
        <p:spPr>
          <a:xfrm>
            <a:off x="4038600" y="6356350"/>
            <a:ext cx="4114800" cy="365125"/>
          </a:xfrm>
        </p:spPr>
        <p:txBody>
          <a:bodyPr/>
          <a:lstStyle/>
          <a:p>
            <a:r>
              <a:rPr lang="en-US">
                <a:ea typeface="+mn-lt"/>
                <a:cs typeface="+mn-lt"/>
              </a:rPr>
              <a:t>Characterization of US Counties by Population Density</a:t>
            </a:r>
          </a:p>
        </p:txBody>
      </p:sp>
      <p:sp>
        <p:nvSpPr>
          <p:cNvPr id="9" name="Slide Number Placeholder 8">
            <a:extLst>
              <a:ext uri="{FF2B5EF4-FFF2-40B4-BE49-F238E27FC236}">
                <a16:creationId xmlns:a16="http://schemas.microsoft.com/office/drawing/2014/main" id="{C396FFDC-ADE8-4009-A466-A81787258E8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5</a:t>
            </a:fld>
            <a:endParaRPr lang="en-US"/>
          </a:p>
        </p:txBody>
      </p:sp>
      <p:sp>
        <p:nvSpPr>
          <p:cNvPr id="6" name="Text Placeholder 2">
            <a:extLst>
              <a:ext uri="{FF2B5EF4-FFF2-40B4-BE49-F238E27FC236}">
                <a16:creationId xmlns:a16="http://schemas.microsoft.com/office/drawing/2014/main" id="{E7EB0098-963A-5C8D-C694-C35D0B76C1F3}"/>
              </a:ext>
            </a:extLst>
          </p:cNvPr>
          <p:cNvSpPr txBox="1">
            <a:spLocks/>
          </p:cNvSpPr>
          <p:nvPr/>
        </p:nvSpPr>
        <p:spPr>
          <a:xfrm>
            <a:off x="7348344" y="2215118"/>
            <a:ext cx="3924300" cy="823912"/>
          </a:xfrm>
          <a:prstGeom prst="rect">
            <a:avLst/>
          </a:prstGeom>
        </p:spPr>
        <p:txBody>
          <a:bodyPr vert="horz" lIns="91440" tIns="45720" rIns="91440" bIns="45720" rtlCol="0" anchor="b">
            <a:noAutofit/>
          </a:bodyPr>
          <a:lstStyle>
            <a:lvl1pPr marL="0" indent="0" algn="l" defTabSz="914400" rtl="0" eaLnBrk="1" latinLnBrk="0" hangingPunct="1">
              <a:lnSpc>
                <a:spcPct val="90000"/>
              </a:lnSpc>
              <a:spcBef>
                <a:spcPts val="1000"/>
              </a:spcBef>
              <a:buFont typeface="Arial" panose="020B0604020202020204" pitchFamily="34" charset="0"/>
              <a:buNone/>
              <a:defRPr lang="en-US" sz="2000" kern="1200" spc="150" baseline="0" dirty="0" smtClean="0">
                <a:solidFill>
                  <a:schemeClr val="tx1"/>
                </a:solidFill>
                <a:latin typeface="+mj-lt"/>
                <a:ea typeface="+mj-ea"/>
                <a:cs typeface="+mj-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a:t>Data Clean Up</a:t>
            </a:r>
          </a:p>
        </p:txBody>
      </p:sp>
      <p:sp>
        <p:nvSpPr>
          <p:cNvPr id="10" name="Content Placeholder 3">
            <a:extLst>
              <a:ext uri="{FF2B5EF4-FFF2-40B4-BE49-F238E27FC236}">
                <a16:creationId xmlns:a16="http://schemas.microsoft.com/office/drawing/2014/main" id="{76DF0289-E572-F976-8668-BB74C3882DE7}"/>
              </a:ext>
            </a:extLst>
          </p:cNvPr>
          <p:cNvSpPr txBox="1">
            <a:spLocks/>
          </p:cNvSpPr>
          <p:nvPr/>
        </p:nvSpPr>
        <p:spPr>
          <a:xfrm>
            <a:off x="7348344" y="3199830"/>
            <a:ext cx="3924037" cy="3001476"/>
          </a:xfrm>
          <a:prstGeom prst="rect">
            <a:avLst/>
          </a:prstGeom>
        </p:spPr>
        <p:txBody>
          <a:bodyPr vert="horz" lIns="91440" tIns="45720" rIns="91440" bIns="45720" rtlCol="0" anchor="t">
            <a:normAutofit/>
          </a:bodyPr>
          <a:lstStyle>
            <a:lvl1pPr marL="0" indent="0" algn="l" defTabSz="914400" rtl="0" eaLnBrk="1" latinLnBrk="0" hangingPunct="1">
              <a:lnSpc>
                <a:spcPct val="100000"/>
              </a:lnSpc>
              <a:spcBef>
                <a:spcPts val="1000"/>
              </a:spcBef>
              <a:buFont typeface="Arial" panose="020B0604020202020204" pitchFamily="34" charset="0"/>
              <a:buNone/>
              <a:defRPr sz="1400" kern="1200" spc="50" baseline="0">
                <a:solidFill>
                  <a:schemeClr val="tx1"/>
                </a:solidFill>
                <a:latin typeface="+mn-lt"/>
                <a:ea typeface="+mn-ea"/>
                <a:cs typeface="+mn-cs"/>
              </a:defRPr>
            </a:lvl1pPr>
            <a:lvl2pPr marL="4572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2pPr>
            <a:lvl3pPr marL="9144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3pPr>
            <a:lvl4pPr marL="13716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4pPr>
            <a:lvl5pPr marL="18288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Data was retrieved from these APIs and merged to create a single census data frame.</a:t>
            </a:r>
          </a:p>
          <a:p>
            <a:r>
              <a:rPr lang="en-US" u="sng"/>
              <a:t>Issue Experienced</a:t>
            </a:r>
            <a:r>
              <a:rPr lang="en-US"/>
              <a:t>: When attempting to merge this data, our resulting data frame had many "</a:t>
            </a:r>
            <a:r>
              <a:rPr lang="en-US" err="1"/>
              <a:t>NaN</a:t>
            </a:r>
            <a:r>
              <a:rPr lang="en-US"/>
              <a:t>" values added in. We found that this was due to different lengths of the datasets and adjusted our merge method to correct for this.</a:t>
            </a:r>
          </a:p>
        </p:txBody>
      </p:sp>
    </p:spTree>
    <p:extLst>
      <p:ext uri="{BB962C8B-B14F-4D97-AF65-F5344CB8AC3E}">
        <p14:creationId xmlns:p14="http://schemas.microsoft.com/office/powerpoint/2010/main" val="19217411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D0E59-4C68-4F87-9821-23C69713D980}"/>
              </a:ext>
            </a:extLst>
          </p:cNvPr>
          <p:cNvSpPr>
            <a:spLocks noGrp="1"/>
          </p:cNvSpPr>
          <p:nvPr>
            <p:ph type="title"/>
          </p:nvPr>
        </p:nvSpPr>
        <p:spPr>
          <a:xfrm>
            <a:off x="1885156" y="892177"/>
            <a:ext cx="8421688" cy="1325563"/>
          </a:xfrm>
        </p:spPr>
        <p:txBody>
          <a:bodyPr/>
          <a:lstStyle/>
          <a:p>
            <a:r>
              <a:rPr lang="en-US"/>
              <a:t>Population Density</a:t>
            </a:r>
          </a:p>
        </p:txBody>
      </p:sp>
      <p:sp>
        <p:nvSpPr>
          <p:cNvPr id="57" name="Footer Placeholder 56">
            <a:extLst>
              <a:ext uri="{FF2B5EF4-FFF2-40B4-BE49-F238E27FC236}">
                <a16:creationId xmlns:a16="http://schemas.microsoft.com/office/drawing/2014/main" id="{3A38BE84-957B-46B9-A315-4B5064DFF1A1}"/>
              </a:ext>
            </a:extLst>
          </p:cNvPr>
          <p:cNvSpPr>
            <a:spLocks noGrp="1"/>
          </p:cNvSpPr>
          <p:nvPr>
            <p:ph type="ftr" sz="quarter" idx="11"/>
          </p:nvPr>
        </p:nvSpPr>
        <p:spPr>
          <a:xfrm>
            <a:off x="4038600" y="6356350"/>
            <a:ext cx="4114800" cy="365125"/>
          </a:xfrm>
        </p:spPr>
        <p:txBody>
          <a:bodyPr/>
          <a:lstStyle/>
          <a:p>
            <a:r>
              <a:rPr lang="en-US">
                <a:ea typeface="+mn-lt"/>
                <a:cs typeface="+mn-lt"/>
              </a:rPr>
              <a:t>Characterization of US Counties by Population Density</a:t>
            </a:r>
          </a:p>
        </p:txBody>
      </p:sp>
      <p:sp>
        <p:nvSpPr>
          <p:cNvPr id="58" name="Slide Number Placeholder 57">
            <a:extLst>
              <a:ext uri="{FF2B5EF4-FFF2-40B4-BE49-F238E27FC236}">
                <a16:creationId xmlns:a16="http://schemas.microsoft.com/office/drawing/2014/main" id="{E1900601-8B04-4FF3-B06F-6BEFAC6556D3}"/>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6</a:t>
            </a:fld>
            <a:endParaRPr lang="en-US"/>
          </a:p>
        </p:txBody>
      </p:sp>
      <p:sp>
        <p:nvSpPr>
          <p:cNvPr id="4" name="TextBox 3">
            <a:extLst>
              <a:ext uri="{FF2B5EF4-FFF2-40B4-BE49-F238E27FC236}">
                <a16:creationId xmlns:a16="http://schemas.microsoft.com/office/drawing/2014/main" id="{4640AE1D-C859-5765-17A7-5EBE8ECDDD7F}"/>
              </a:ext>
            </a:extLst>
          </p:cNvPr>
          <p:cNvSpPr txBox="1"/>
          <p:nvPr/>
        </p:nvSpPr>
        <p:spPr>
          <a:xfrm>
            <a:off x="1039072" y="5855510"/>
            <a:ext cx="1079770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Figure 1: Histograms of Population Density</a:t>
            </a:r>
          </a:p>
        </p:txBody>
      </p:sp>
      <p:pic>
        <p:nvPicPr>
          <p:cNvPr id="3" name="Picture 4" descr="Chart, histogram&#10;&#10;Description automatically generated">
            <a:extLst>
              <a:ext uri="{FF2B5EF4-FFF2-40B4-BE49-F238E27FC236}">
                <a16:creationId xmlns:a16="http://schemas.microsoft.com/office/drawing/2014/main" id="{9688BF6C-E356-88FE-A1E2-AAED77DEE518}"/>
              </a:ext>
            </a:extLst>
          </p:cNvPr>
          <p:cNvPicPr>
            <a:picLocks noChangeAspect="1"/>
          </p:cNvPicPr>
          <p:nvPr/>
        </p:nvPicPr>
        <p:blipFill rotWithShape="1">
          <a:blip r:embed="rId3"/>
          <a:srcRect l="8430" r="7485" b="-181"/>
          <a:stretch/>
        </p:blipFill>
        <p:spPr>
          <a:xfrm>
            <a:off x="1882924" y="1826381"/>
            <a:ext cx="8418814" cy="4024216"/>
          </a:xfrm>
          <a:prstGeom prst="rect">
            <a:avLst/>
          </a:prstGeom>
        </p:spPr>
      </p:pic>
    </p:spTree>
    <p:extLst>
      <p:ext uri="{BB962C8B-B14F-4D97-AF65-F5344CB8AC3E}">
        <p14:creationId xmlns:p14="http://schemas.microsoft.com/office/powerpoint/2010/main" val="40550799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7">
            <a:extLst>
              <a:ext uri="{FF2B5EF4-FFF2-40B4-BE49-F238E27FC236}">
                <a16:creationId xmlns:a16="http://schemas.microsoft.com/office/drawing/2014/main" id="{8BA5A93F-DCAE-40B8-8E94-3239A1A6A21A}"/>
              </a:ext>
            </a:extLst>
          </p:cNvPr>
          <p:cNvSpPr>
            <a:spLocks noGrp="1"/>
          </p:cNvSpPr>
          <p:nvPr>
            <p:ph type="ftr" sz="quarter" idx="11"/>
          </p:nvPr>
        </p:nvSpPr>
        <p:spPr>
          <a:xfrm>
            <a:off x="4038600" y="6356350"/>
            <a:ext cx="4114800" cy="365125"/>
          </a:xfrm>
        </p:spPr>
        <p:txBody>
          <a:bodyPr/>
          <a:lstStyle/>
          <a:p>
            <a:r>
              <a:rPr lang="en-US">
                <a:ea typeface="+mn-lt"/>
                <a:cs typeface="+mn-lt"/>
              </a:rPr>
              <a:t>Characterization of US Counties by Population Density</a:t>
            </a:r>
          </a:p>
        </p:txBody>
      </p:sp>
      <p:sp>
        <p:nvSpPr>
          <p:cNvPr id="9" name="Slide Number Placeholder 8">
            <a:extLst>
              <a:ext uri="{FF2B5EF4-FFF2-40B4-BE49-F238E27FC236}">
                <a16:creationId xmlns:a16="http://schemas.microsoft.com/office/drawing/2014/main" id="{03091613-153A-4005-9F4D-2F185AE5F7B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7</a:t>
            </a:fld>
            <a:endParaRPr lang="en-US"/>
          </a:p>
        </p:txBody>
      </p:sp>
      <p:sp>
        <p:nvSpPr>
          <p:cNvPr id="2" name="TextBox 1">
            <a:extLst>
              <a:ext uri="{FF2B5EF4-FFF2-40B4-BE49-F238E27FC236}">
                <a16:creationId xmlns:a16="http://schemas.microsoft.com/office/drawing/2014/main" id="{3AC3134D-18D1-54D0-C6B9-4F2E6D741275}"/>
              </a:ext>
            </a:extLst>
          </p:cNvPr>
          <p:cNvSpPr txBox="1"/>
          <p:nvPr/>
        </p:nvSpPr>
        <p:spPr>
          <a:xfrm>
            <a:off x="1039072" y="5855510"/>
            <a:ext cx="1079770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Figure 2: Scatter plots of Population Density vs. Land Area (by square mile)</a:t>
            </a:r>
          </a:p>
        </p:txBody>
      </p:sp>
      <p:sp>
        <p:nvSpPr>
          <p:cNvPr id="10" name="Title 1">
            <a:extLst>
              <a:ext uri="{FF2B5EF4-FFF2-40B4-BE49-F238E27FC236}">
                <a16:creationId xmlns:a16="http://schemas.microsoft.com/office/drawing/2014/main" id="{1B378967-CCF3-E6C1-4D9A-E2E0B0E28153}"/>
              </a:ext>
            </a:extLst>
          </p:cNvPr>
          <p:cNvSpPr txBox="1">
            <a:spLocks/>
          </p:cNvSpPr>
          <p:nvPr/>
        </p:nvSpPr>
        <p:spPr>
          <a:xfrm>
            <a:off x="1885156" y="892177"/>
            <a:ext cx="8421688" cy="132556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US"/>
              <a:t>Land Area</a:t>
            </a:r>
          </a:p>
        </p:txBody>
      </p:sp>
      <p:pic>
        <p:nvPicPr>
          <p:cNvPr id="6" name="Picture 6" descr="Chart, scatter chart&#10;&#10;Description automatically generated">
            <a:extLst>
              <a:ext uri="{FF2B5EF4-FFF2-40B4-BE49-F238E27FC236}">
                <a16:creationId xmlns:a16="http://schemas.microsoft.com/office/drawing/2014/main" id="{8C47DD26-DD5E-B9FA-2EBA-76D51B2A13D8}"/>
              </a:ext>
            </a:extLst>
          </p:cNvPr>
          <p:cNvPicPr>
            <a:picLocks noChangeAspect="1"/>
          </p:cNvPicPr>
          <p:nvPr/>
        </p:nvPicPr>
        <p:blipFill>
          <a:blip r:embed="rId3"/>
          <a:stretch>
            <a:fillRect/>
          </a:stretch>
        </p:blipFill>
        <p:spPr>
          <a:xfrm>
            <a:off x="1461616" y="1718427"/>
            <a:ext cx="4632033" cy="4026261"/>
          </a:xfrm>
          <a:prstGeom prst="rect">
            <a:avLst/>
          </a:prstGeom>
        </p:spPr>
      </p:pic>
      <p:pic>
        <p:nvPicPr>
          <p:cNvPr id="7" name="Picture 10" descr="Chart&#10;&#10;Description automatically generated">
            <a:extLst>
              <a:ext uri="{FF2B5EF4-FFF2-40B4-BE49-F238E27FC236}">
                <a16:creationId xmlns:a16="http://schemas.microsoft.com/office/drawing/2014/main" id="{82E105FA-4C65-77B5-EF5F-FCB3CC204A42}"/>
              </a:ext>
            </a:extLst>
          </p:cNvPr>
          <p:cNvPicPr>
            <a:picLocks noChangeAspect="1"/>
          </p:cNvPicPr>
          <p:nvPr/>
        </p:nvPicPr>
        <p:blipFill>
          <a:blip r:embed="rId4"/>
          <a:stretch>
            <a:fillRect/>
          </a:stretch>
        </p:blipFill>
        <p:spPr>
          <a:xfrm>
            <a:off x="6091727" y="1716799"/>
            <a:ext cx="4633031" cy="4022394"/>
          </a:xfrm>
          <a:prstGeom prst="rect">
            <a:avLst/>
          </a:prstGeom>
        </p:spPr>
      </p:pic>
    </p:spTree>
    <p:extLst>
      <p:ext uri="{BB962C8B-B14F-4D97-AF65-F5344CB8AC3E}">
        <p14:creationId xmlns:p14="http://schemas.microsoft.com/office/powerpoint/2010/main" val="24996826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A2D15-4D68-4BF7-9421-032AE6C8852C}"/>
              </a:ext>
            </a:extLst>
          </p:cNvPr>
          <p:cNvSpPr>
            <a:spLocks noGrp="1"/>
          </p:cNvSpPr>
          <p:nvPr>
            <p:ph type="title"/>
          </p:nvPr>
        </p:nvSpPr>
        <p:spPr>
          <a:xfrm>
            <a:off x="1885156" y="892177"/>
            <a:ext cx="8421688" cy="1325563"/>
          </a:xfrm>
        </p:spPr>
        <p:txBody>
          <a:bodyPr/>
          <a:lstStyle/>
          <a:p>
            <a:r>
              <a:rPr lang="en-US"/>
              <a:t>Cost of Living</a:t>
            </a:r>
          </a:p>
        </p:txBody>
      </p:sp>
      <p:sp>
        <p:nvSpPr>
          <p:cNvPr id="24" name="Footer Placeholder 23">
            <a:extLst>
              <a:ext uri="{FF2B5EF4-FFF2-40B4-BE49-F238E27FC236}">
                <a16:creationId xmlns:a16="http://schemas.microsoft.com/office/drawing/2014/main" id="{918C3C97-444D-4600-8553-B9C4C1F8483B}"/>
              </a:ext>
            </a:extLst>
          </p:cNvPr>
          <p:cNvSpPr>
            <a:spLocks noGrp="1"/>
          </p:cNvSpPr>
          <p:nvPr>
            <p:ph type="ftr" sz="quarter" idx="11"/>
          </p:nvPr>
        </p:nvSpPr>
        <p:spPr>
          <a:xfrm>
            <a:off x="4038600" y="6356350"/>
            <a:ext cx="4114800" cy="365125"/>
          </a:xfrm>
        </p:spPr>
        <p:txBody>
          <a:bodyPr/>
          <a:lstStyle/>
          <a:p>
            <a:r>
              <a:rPr lang="en-US">
                <a:ea typeface="+mn-lt"/>
                <a:cs typeface="+mn-lt"/>
              </a:rPr>
              <a:t>Characterization of US Counties by Population Density</a:t>
            </a:r>
          </a:p>
        </p:txBody>
      </p:sp>
      <p:sp>
        <p:nvSpPr>
          <p:cNvPr id="25" name="Slide Number Placeholder 24">
            <a:extLst>
              <a:ext uri="{FF2B5EF4-FFF2-40B4-BE49-F238E27FC236}">
                <a16:creationId xmlns:a16="http://schemas.microsoft.com/office/drawing/2014/main" id="{148E9129-4CC6-47BA-ACD8-2C632A8660EC}"/>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8</a:t>
            </a:fld>
            <a:endParaRPr lang="en-US"/>
          </a:p>
        </p:txBody>
      </p:sp>
      <p:sp>
        <p:nvSpPr>
          <p:cNvPr id="4" name="TextBox 3">
            <a:extLst>
              <a:ext uri="{FF2B5EF4-FFF2-40B4-BE49-F238E27FC236}">
                <a16:creationId xmlns:a16="http://schemas.microsoft.com/office/drawing/2014/main" id="{F05E802D-936E-39E0-3520-1FA9636376D2}"/>
              </a:ext>
            </a:extLst>
          </p:cNvPr>
          <p:cNvSpPr txBox="1"/>
          <p:nvPr/>
        </p:nvSpPr>
        <p:spPr>
          <a:xfrm>
            <a:off x="1039072" y="5855510"/>
            <a:ext cx="1079770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Figure 3: Scatter plots of Population Density vs. Median Rent</a:t>
            </a:r>
          </a:p>
        </p:txBody>
      </p:sp>
    </p:spTree>
    <p:extLst>
      <p:ext uri="{BB962C8B-B14F-4D97-AF65-F5344CB8AC3E}">
        <p14:creationId xmlns:p14="http://schemas.microsoft.com/office/powerpoint/2010/main" val="26193012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6">
            <a:extLst>
              <a:ext uri="{FF2B5EF4-FFF2-40B4-BE49-F238E27FC236}">
                <a16:creationId xmlns:a16="http://schemas.microsoft.com/office/drawing/2014/main" id="{4E98E6AD-9D37-499C-898E-ED12AC36D31D}"/>
              </a:ext>
            </a:extLst>
          </p:cNvPr>
          <p:cNvSpPr>
            <a:spLocks noGrp="1"/>
          </p:cNvSpPr>
          <p:nvPr>
            <p:ph type="ftr" sz="quarter" idx="11"/>
          </p:nvPr>
        </p:nvSpPr>
        <p:spPr>
          <a:xfrm>
            <a:off x="4038600" y="6356350"/>
            <a:ext cx="4114800" cy="365125"/>
          </a:xfrm>
        </p:spPr>
        <p:txBody>
          <a:bodyPr/>
          <a:lstStyle/>
          <a:p>
            <a:r>
              <a:rPr lang="en-US">
                <a:ea typeface="+mn-lt"/>
                <a:cs typeface="+mn-lt"/>
              </a:rPr>
              <a:t>Characterization of US Counties by Population Density</a:t>
            </a:r>
          </a:p>
        </p:txBody>
      </p:sp>
      <p:sp>
        <p:nvSpPr>
          <p:cNvPr id="8" name="Slide Number Placeholder 7">
            <a:extLst>
              <a:ext uri="{FF2B5EF4-FFF2-40B4-BE49-F238E27FC236}">
                <a16:creationId xmlns:a16="http://schemas.microsoft.com/office/drawing/2014/main" id="{92908AF9-2A07-4B50-BC13-471792106EC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9</a:t>
            </a:fld>
            <a:endParaRPr lang="en-US"/>
          </a:p>
        </p:txBody>
      </p:sp>
      <p:sp>
        <p:nvSpPr>
          <p:cNvPr id="51" name="Title 1">
            <a:extLst>
              <a:ext uri="{FF2B5EF4-FFF2-40B4-BE49-F238E27FC236}">
                <a16:creationId xmlns:a16="http://schemas.microsoft.com/office/drawing/2014/main" id="{22B7E361-D14A-9CF7-BA5D-B10B92092FF2}"/>
              </a:ext>
            </a:extLst>
          </p:cNvPr>
          <p:cNvSpPr txBox="1">
            <a:spLocks/>
          </p:cNvSpPr>
          <p:nvPr/>
        </p:nvSpPr>
        <p:spPr>
          <a:xfrm>
            <a:off x="8287707" y="68866"/>
            <a:ext cx="3779620" cy="581081"/>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US"/>
              <a:t>Income per Capita</a:t>
            </a:r>
          </a:p>
        </p:txBody>
      </p:sp>
      <p:sp>
        <p:nvSpPr>
          <p:cNvPr id="3" name="TextBox 2">
            <a:extLst>
              <a:ext uri="{FF2B5EF4-FFF2-40B4-BE49-F238E27FC236}">
                <a16:creationId xmlns:a16="http://schemas.microsoft.com/office/drawing/2014/main" id="{AD7740A8-A760-B18E-FF15-59E1085A9703}"/>
              </a:ext>
            </a:extLst>
          </p:cNvPr>
          <p:cNvSpPr txBox="1"/>
          <p:nvPr/>
        </p:nvSpPr>
        <p:spPr>
          <a:xfrm>
            <a:off x="215763" y="6284681"/>
            <a:ext cx="4062323"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a:t>Figure 4: Scatter plots of Population Density vs. Income per Capita</a:t>
            </a:r>
          </a:p>
        </p:txBody>
      </p:sp>
      <p:sp>
        <p:nvSpPr>
          <p:cNvPr id="5" name="TextBox 4">
            <a:extLst>
              <a:ext uri="{FF2B5EF4-FFF2-40B4-BE49-F238E27FC236}">
                <a16:creationId xmlns:a16="http://schemas.microsoft.com/office/drawing/2014/main" id="{88316EDB-12C0-F1D2-89E8-D33065BE1D46}"/>
              </a:ext>
            </a:extLst>
          </p:cNvPr>
          <p:cNvSpPr txBox="1"/>
          <p:nvPr/>
        </p:nvSpPr>
        <p:spPr>
          <a:xfrm>
            <a:off x="1996965" y="5693103"/>
            <a:ext cx="2743200" cy="45720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6" name="TextBox 5">
            <a:extLst>
              <a:ext uri="{FF2B5EF4-FFF2-40B4-BE49-F238E27FC236}">
                <a16:creationId xmlns:a16="http://schemas.microsoft.com/office/drawing/2014/main" id="{4D26B10A-EBFE-6424-3BF8-8AAE82AD90AB}"/>
              </a:ext>
            </a:extLst>
          </p:cNvPr>
          <p:cNvSpPr txBox="1"/>
          <p:nvPr/>
        </p:nvSpPr>
        <p:spPr>
          <a:xfrm>
            <a:off x="1795517" y="5605516"/>
            <a:ext cx="1094827" cy="61310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pic>
        <p:nvPicPr>
          <p:cNvPr id="9" name="Picture 9" descr="Chart, scatter chart&#10;&#10;Description automatically generated">
            <a:extLst>
              <a:ext uri="{FF2B5EF4-FFF2-40B4-BE49-F238E27FC236}">
                <a16:creationId xmlns:a16="http://schemas.microsoft.com/office/drawing/2014/main" id="{969A5E48-15C9-A7DB-2482-6C5DEC2BFA6F}"/>
              </a:ext>
            </a:extLst>
          </p:cNvPr>
          <p:cNvPicPr>
            <a:picLocks noChangeAspect="1"/>
          </p:cNvPicPr>
          <p:nvPr/>
        </p:nvPicPr>
        <p:blipFill rotWithShape="1">
          <a:blip r:embed="rId3"/>
          <a:srcRect t="8873" r="264" b="6620"/>
          <a:stretch/>
        </p:blipFill>
        <p:spPr>
          <a:xfrm>
            <a:off x="330376" y="215463"/>
            <a:ext cx="3946295" cy="6077003"/>
          </a:xfrm>
          <a:prstGeom prst="rect">
            <a:avLst/>
          </a:prstGeom>
        </p:spPr>
      </p:pic>
      <p:sp>
        <p:nvSpPr>
          <p:cNvPr id="10" name="TextBox 9">
            <a:extLst>
              <a:ext uri="{FF2B5EF4-FFF2-40B4-BE49-F238E27FC236}">
                <a16:creationId xmlns:a16="http://schemas.microsoft.com/office/drawing/2014/main" id="{A96F2958-DBBF-A812-AFD7-2FF8E38AD3A2}"/>
              </a:ext>
            </a:extLst>
          </p:cNvPr>
          <p:cNvSpPr txBox="1"/>
          <p:nvPr/>
        </p:nvSpPr>
        <p:spPr>
          <a:xfrm>
            <a:off x="5080000" y="2548758"/>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Subsequent T-test</a:t>
            </a:r>
          </a:p>
        </p:txBody>
      </p:sp>
      <p:pic>
        <p:nvPicPr>
          <p:cNvPr id="13" name="Picture 13" descr="Text&#10;&#10;Description automatically generated">
            <a:extLst>
              <a:ext uri="{FF2B5EF4-FFF2-40B4-BE49-F238E27FC236}">
                <a16:creationId xmlns:a16="http://schemas.microsoft.com/office/drawing/2014/main" id="{5A2EC7AE-AB6F-3518-53BB-5CDF153374E2}"/>
              </a:ext>
            </a:extLst>
          </p:cNvPr>
          <p:cNvPicPr>
            <a:picLocks noChangeAspect="1"/>
          </p:cNvPicPr>
          <p:nvPr/>
        </p:nvPicPr>
        <p:blipFill>
          <a:blip r:embed="rId4"/>
          <a:stretch>
            <a:fillRect/>
          </a:stretch>
        </p:blipFill>
        <p:spPr>
          <a:xfrm>
            <a:off x="5153572" y="2862854"/>
            <a:ext cx="6675820" cy="834499"/>
          </a:xfrm>
          <a:prstGeom prst="rect">
            <a:avLst/>
          </a:prstGeom>
        </p:spPr>
      </p:pic>
    </p:spTree>
    <p:extLst>
      <p:ext uri="{BB962C8B-B14F-4D97-AF65-F5344CB8AC3E}">
        <p14:creationId xmlns:p14="http://schemas.microsoft.com/office/powerpoint/2010/main" val="2896385493"/>
      </p:ext>
    </p:extLst>
  </p:cSld>
  <p:clrMapOvr>
    <a:masterClrMapping/>
  </p:clrMapOvr>
</p:sld>
</file>

<file path=ppt/theme/theme1.xml><?xml version="1.0" encoding="utf-8"?>
<a:theme xmlns:a="http://schemas.openxmlformats.org/drawingml/2006/main" name="Office Them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D5826B4-4DD2-4A9B-8D6D-E91CF9C2316C}">
  <ds:schemaRefs>
    <ds:schemaRef ds:uri="http://schemas.microsoft.com/sharepoint/v3/contenttype/forms"/>
  </ds:schemaRefs>
</ds:datastoreItem>
</file>

<file path=customXml/itemProps2.xml><?xml version="1.0" encoding="utf-8"?>
<ds:datastoreItem xmlns:ds="http://schemas.openxmlformats.org/officeDocument/2006/customXml" ds:itemID="{4CC7F809-A434-4A8D-A127-1C50C2DB3890}">
  <ds:schemaRefs>
    <ds:schemaRef ds:uri="230e9df3-be65-4c73-a93b-d1236ebd677e"/>
    <ds:schemaRef ds:uri="71af3243-3dd4-4a8d-8c0d-dd76da1f02a5"/>
    <ds:schemaRef ds:uri="http://schemas.microsoft.com/office/2006/metadata/properties"/>
    <ds:schemaRef ds:uri="http://schemas.microsoft.com/office/infopath/2007/PartnerControls"/>
    <ds:schemaRef ds:uri="http://schemas.microsoft.com/sharepoint/v3"/>
  </ds:schemaRefs>
</ds:datastoreItem>
</file>

<file path=customXml/itemProps3.xml><?xml version="1.0" encoding="utf-8"?>
<ds:datastoreItem xmlns:ds="http://schemas.openxmlformats.org/officeDocument/2006/customXml" ds:itemID="{4DC6F004-8F9D-4F40-8394-6C4C67F70915}">
  <ds:schemaRefs>
    <ds:schemaRef ds:uri="16c05727-aa75-4e4a-9b5f-8a80a1165891"/>
    <ds:schemaRef ds:uri="230e9df3-be65-4c73-a93b-d1236ebd677e"/>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Gallery</Template>
  <Application>Microsoft Office PowerPoint</Application>
  <PresentationFormat>Widescreen</PresentationFormat>
  <Slides>19</Slides>
  <Notes>16</Notes>
  <HiddenSlides>0</HiddenSlide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The Relationship Between Population Density and Economic Factors in US Counties</vt:lpstr>
      <vt:lpstr>Economic Factors Considered</vt:lpstr>
      <vt:lpstr>PRIMARY GOAL</vt:lpstr>
      <vt:lpstr>Benefit of investigating this Relationship</vt:lpstr>
      <vt:lpstr>Data Collection &amp; Clean up</vt:lpstr>
      <vt:lpstr>Population Density</vt:lpstr>
      <vt:lpstr>PowerPoint Presentation</vt:lpstr>
      <vt:lpstr>Cost of Living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Significant Relationships</vt:lpstr>
      <vt:lpstr>ANalysis Summary</vt:lpstr>
      <vt:lpstr>THANK YOU for Your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
  <cp:revision>188</cp:revision>
  <dcterms:created xsi:type="dcterms:W3CDTF">2023-04-28T21:06:40Z</dcterms:created>
  <dcterms:modified xsi:type="dcterms:W3CDTF">2023-05-03T23:06:04Z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