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62" r:id="rId7"/>
    <p:sldId id="265" r:id="rId8"/>
    <p:sldId id="275" r:id="rId9"/>
    <p:sldId id="263" r:id="rId10"/>
    <p:sldId id="269" r:id="rId11"/>
    <p:sldId id="264" r:id="rId12"/>
    <p:sldId id="270" r:id="rId13"/>
    <p:sldId id="272" r:id="rId14"/>
    <p:sldId id="273" r:id="rId15"/>
    <p:sldId id="278" r:id="rId16"/>
    <p:sldId id="277" r:id="rId17"/>
    <p:sldId id="276" r:id="rId18"/>
    <p:sldId id="274" r:id="rId19"/>
    <p:sldId id="279" r:id="rId20"/>
    <p:sldId id="261" r:id="rId21"/>
    <p:sldId id="26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57E0B-7931-F6D5-3A7D-F93A79C9E541}" v="49" dt="2023-05-03T22:56:56.829"/>
    <p1510:client id="{1FAE1BF9-0633-F8F7-88B2-46CCB0C6815F}" v="12" dt="2023-05-03T18:41:24.478"/>
    <p1510:client id="{45F51325-62FD-4F4D-A5B7-A875184974DD}" v="110" dt="2023-04-28T21:16:30.003"/>
    <p1510:client id="{48A83017-682F-DCA9-4C35-1F995F1784FD}" v="249" dt="2023-05-01T23:26:04.112"/>
    <p1510:client id="{5B104EF7-537A-501C-B86C-44E4186078E4}" v="118" dt="2023-05-03T20:03:40.696"/>
    <p1510:client id="{74174C15-F480-0BD4-6A65-BD6AEB7C0807}" v="870" dt="2023-04-28T22:50:00.996"/>
    <p1510:client id="{8463A15E-88F5-6F36-034E-71FE61373E49}" v="514" dt="2023-05-03T01:28:40.235"/>
    <p1510:client id="{F1F43396-14B9-4008-AD81-71958F61717B}" v="1073" dt="2023-05-03T00:58:29.343"/>
    <p1510:client id="{F32D6C3A-CBDF-46D8-6BA6-DB9AF111FBDF}" v="7" dt="2023-05-02T23:10:39.9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20" y="3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5/4/2023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Hello! Our names are </a:t>
            </a:r>
            <a:r>
              <a:rPr lang="en-US"/>
              <a:t>Oliver Einarsson, Gina Fender, Morgen Henry, Ryan Krause, and Mark Speers. Today, we will be discussing our search for a relationship between population density and individual economic factors of counties within the United States.</a:t>
            </a:r>
            <a:endParaRPr lang="en-US">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2191733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If not, is this because the labor force can't find work?</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a:p>
        </p:txBody>
      </p:sp>
    </p:spTree>
    <p:extLst>
      <p:ext uri="{BB962C8B-B14F-4D97-AF65-F5344CB8AC3E}">
        <p14:creationId xmlns:p14="http://schemas.microsoft.com/office/powerpoint/2010/main" val="884728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counties with low population density, we see a slight negative correlation between population density and percent of people with less than a high school degree.</a:t>
            </a:r>
          </a:p>
          <a:p>
            <a:endParaRPr lang="en-US" dirty="0">
              <a:cs typeface="Calibri"/>
            </a:endParaRPr>
          </a:p>
          <a:p>
            <a:r>
              <a:rPr lang="en-US" dirty="0"/>
              <a:t>In counties with high population density, we see a weak positive correlation between population density and percent of people with less than a high school degree.</a:t>
            </a:r>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2563549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counties with low population density, we see a weak negative correlation between population density and percent of people with only a high school degree.</a:t>
            </a:r>
          </a:p>
          <a:p>
            <a:endParaRPr lang="en-US" dirty="0"/>
          </a:p>
          <a:p>
            <a:r>
              <a:rPr lang="en-US" dirty="0"/>
              <a:t>In counties with high population density, we see a weak negative correlation between population density and percent of people with only a high school degree.</a:t>
            </a:r>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a:p>
        </p:txBody>
      </p:sp>
    </p:spTree>
    <p:extLst>
      <p:ext uri="{BB962C8B-B14F-4D97-AF65-F5344CB8AC3E}">
        <p14:creationId xmlns:p14="http://schemas.microsoft.com/office/powerpoint/2010/main" val="4180528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counties with low population density, we see a weak negative correlation between population density and percent of people with some college or an associate's degree.</a:t>
            </a:r>
          </a:p>
          <a:p>
            <a:endParaRPr lang="en-US" dirty="0"/>
          </a:p>
          <a:p>
            <a:r>
              <a:rPr lang="en-US" dirty="0"/>
              <a:t>In counties with high population density, we see a somewhat weak negative correlation between population density and percent of people with some college or an associate's degree.</a:t>
            </a:r>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2104511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counties with low population density, we see a weak positive correlation between population density and percent of people with a Bachelor's or higher degree.</a:t>
            </a:r>
          </a:p>
          <a:p>
            <a:endParaRPr lang="en-US" dirty="0"/>
          </a:p>
          <a:p>
            <a:r>
              <a:rPr lang="en-US" dirty="0"/>
              <a:t>In counties with high population density, we see a weak positive correlation between population density and percent of people with a Bachelor's or higher degree.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a:p>
        </p:txBody>
      </p:sp>
    </p:spTree>
    <p:extLst>
      <p:ext uri="{BB962C8B-B14F-4D97-AF65-F5344CB8AC3E}">
        <p14:creationId xmlns:p14="http://schemas.microsoft.com/office/powerpoint/2010/main" val="1133253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sparsely populated counties, we found a weak positive correlation between education level and median household income. This may mean that having a higher level of education results in a greater income or that a greater income provides more opportunities to achieve higher education.</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a:p>
        </p:txBody>
      </p:sp>
    </p:spTree>
    <p:extLst>
      <p:ext uri="{BB962C8B-B14F-4D97-AF65-F5344CB8AC3E}">
        <p14:creationId xmlns:p14="http://schemas.microsoft.com/office/powerpoint/2010/main" val="664926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densely populated counties, we found a positive correlation between education level and median household income. This may mean that having a higher level of education results in a greater income or that a greater income provides more opportunities to achieve higher education.</a:t>
            </a:r>
          </a:p>
          <a:p>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a:p>
        </p:txBody>
      </p:sp>
    </p:spTree>
    <p:extLst>
      <p:ext uri="{BB962C8B-B14F-4D97-AF65-F5344CB8AC3E}">
        <p14:creationId xmlns:p14="http://schemas.microsoft.com/office/powerpoint/2010/main" val="1099994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ea typeface="Calibri"/>
                <a:cs typeface="Calibri"/>
              </a:rPr>
              <a:t>For this analysis, we considered the following economic factors</a:t>
            </a:r>
            <a:r>
              <a:rPr lang="en-US" dirty="0">
                <a:ea typeface="Calibri"/>
                <a:cs typeface="Calibri"/>
              </a:rPr>
              <a:t>:</a:t>
            </a:r>
            <a:endParaRPr lang="en-US" dirty="0"/>
          </a:p>
          <a:p>
            <a:endParaRPr lang="en-US"/>
          </a:p>
          <a:p>
            <a:r>
              <a:rPr lang="en-US" dirty="0">
                <a:ea typeface="Calibri"/>
                <a:cs typeface="Calibri"/>
              </a:rPr>
              <a:t>Cost of living, or </a:t>
            </a:r>
            <a:r>
              <a:rPr lang="en-US" dirty="0"/>
              <a:t>the amount of money required to cover necessary expenses to maintain a certain lifestyle standard in a particular place and time. For this project, we will be representing this factor through one variable: the median rent of a county.</a:t>
            </a:r>
            <a:endParaRPr lang="en-US" dirty="0">
              <a:cs typeface="Calibri"/>
            </a:endParaRPr>
          </a:p>
          <a:p>
            <a:endParaRPr lang="en-US">
              <a:ea typeface="Calibri"/>
              <a:cs typeface="Calibri"/>
            </a:endParaRPr>
          </a:p>
          <a:p>
            <a:r>
              <a:rPr lang="en-US" dirty="0"/>
              <a:t>Income per Capita, or the total income of a county divided by every single person that resides within that county, even including newborns.</a:t>
            </a:r>
            <a:endParaRPr lang="en-US" dirty="0">
              <a:ea typeface="Calibri"/>
              <a:cs typeface="Calibri"/>
            </a:endParaRPr>
          </a:p>
          <a:p>
            <a:endParaRPr lang="en-US"/>
          </a:p>
          <a:p>
            <a:r>
              <a:rPr lang="en-US" dirty="0"/>
              <a:t>Household income is the income of all members of a common address, above a specified age, on average within a county.</a:t>
            </a:r>
            <a:endParaRPr lang="en-US" dirty="0">
              <a:ea typeface="Calibri"/>
              <a:cs typeface="Calibri"/>
            </a:endParaRPr>
          </a:p>
          <a:p>
            <a:endParaRPr lang="en-US">
              <a:ea typeface="Calibri"/>
              <a:cs typeface="Calibri"/>
            </a:endParaRPr>
          </a:p>
          <a:p>
            <a:r>
              <a:rPr lang="en-US" dirty="0">
                <a:ea typeface="Calibri"/>
                <a:cs typeface="Calibri"/>
              </a:rPr>
              <a:t>For this project, we are defining Education Levels as the percentage of people who achieve different degrees of higher education (</a:t>
            </a:r>
            <a:r>
              <a:rPr lang="en-US" dirty="0" err="1">
                <a:ea typeface="Calibri"/>
                <a:cs typeface="Calibri"/>
              </a:rPr>
              <a:t>ie</a:t>
            </a:r>
            <a:r>
              <a:rPr lang="en-US" dirty="0">
                <a:ea typeface="Calibri"/>
                <a:cs typeface="Calibri"/>
              </a:rPr>
              <a:t>. Bachelor's, Master's, etc.).</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a:p>
        </p:txBody>
      </p:sp>
    </p:spTree>
    <p:extLst>
      <p:ext uri="{BB962C8B-B14F-4D97-AF65-F5344CB8AC3E}">
        <p14:creationId xmlns:p14="http://schemas.microsoft.com/office/powerpoint/2010/main" val="88172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Imagine you are looking to move to a new county and ask yourself 'can I afford to live somewhere densely populated". This investigation should inform the audience if it would be a more financially sound decision to move to a densely or sparsely populated county.</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177366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By understanding the relationship between population density and these factors, we can gain better insight into questions such as the following: (questions on slide)</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181909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Our Data Source for this project was the US (year) Census reported by county. This source can be somewhat difficult to interpret if not used in tandem with the Census wrapper, which we have previously used in class.</a:t>
            </a:r>
          </a:p>
          <a:p>
            <a:endParaRPr lang="en-US">
              <a:ea typeface="Calibri"/>
              <a:cs typeface="Calibri"/>
            </a:endParaRPr>
          </a:p>
          <a:p>
            <a:r>
              <a:rPr lang="en-US">
                <a:ea typeface="Calibri"/>
                <a:cs typeface="Calibri"/>
              </a:rPr>
              <a:t>We then merged this data into a single data frame to reference while creating our visuals. Though pulling data from the same base, we encountered an issue where our data frames were not the same length, we needed to change our merge method in order to properly create this set.</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a:p>
        </p:txBody>
      </p:sp>
    </p:spTree>
    <p:extLst>
      <p:ext uri="{BB962C8B-B14F-4D97-AF65-F5344CB8AC3E}">
        <p14:creationId xmlns:p14="http://schemas.microsoft.com/office/powerpoint/2010/main" val="4192998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we show the number of counties with high and low population density.</a:t>
            </a:r>
          </a:p>
          <a:p>
            <a:endParaRPr lang="en-US"/>
          </a:p>
          <a:p>
            <a:r>
              <a:rPr lang="en-US"/>
              <a:t>You may notice that this graph is split into two groups. This is because the majority of counties have a relatively low population density, resulting in very negatively skewed data. We decided to separate this data into two groups, counties with a density of less than 250 people per square mile and counties with a density greater than 250 people per square mile. </a:t>
            </a:r>
            <a:endParaRPr lang="en-US">
              <a:ea typeface="Calibri"/>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847508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For counties with low population densities, we do not see a relationship between population density and land area. However, for densely populated counties, as population density increases, the land area decreases. This is a negative correlation. These counties most likely contain cities where there are many residents in a small amount of space.</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a:p>
        </p:txBody>
      </p:sp>
    </p:spTree>
    <p:extLst>
      <p:ext uri="{BB962C8B-B14F-4D97-AF65-F5344CB8AC3E}">
        <p14:creationId xmlns:p14="http://schemas.microsoft.com/office/powerpoint/2010/main" val="393819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How much will it cost to survive here?</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a:p>
        </p:txBody>
      </p:sp>
    </p:spTree>
    <p:extLst>
      <p:ext uri="{BB962C8B-B14F-4D97-AF65-F5344CB8AC3E}">
        <p14:creationId xmlns:p14="http://schemas.microsoft.com/office/powerpoint/2010/main" val="3202770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Is there higher income per resident</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1133704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ers.usda.gov/data-products/county-level-data-sets/"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479868" y="4434840"/>
            <a:ext cx="5877943" cy="1134592"/>
          </a:xfrm>
        </p:spPr>
        <p:txBody>
          <a:bodyPr/>
          <a:lstStyle/>
          <a:p>
            <a:r>
              <a:rPr lang="en-US"/>
              <a:t>The Relationship Between Population Density and Economic Factors in US Counties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475484" y="5578697"/>
            <a:ext cx="5882327" cy="605518"/>
          </a:xfrm>
        </p:spPr>
        <p:txBody>
          <a:bodyPr vert="horz" lIns="91440" tIns="45720" rIns="91440" bIns="45720" rtlCol="0" anchor="t">
            <a:normAutofit/>
          </a:bodyPr>
          <a:lstStyle/>
          <a:p>
            <a:r>
              <a:rPr lang="en-US">
                <a:ea typeface="+mn-lt"/>
                <a:cs typeface="+mn-lt"/>
              </a:rPr>
              <a:t>Oliver Einarsson, Gina Fender, Morgen Henry, Ryan Krause, &amp; Mark Speers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a:p>
        </p:txBody>
      </p:sp>
      <p:sp>
        <p:nvSpPr>
          <p:cNvPr id="10" name="Title 1">
            <a:extLst>
              <a:ext uri="{FF2B5EF4-FFF2-40B4-BE49-F238E27FC236}">
                <a16:creationId xmlns:a16="http://schemas.microsoft.com/office/drawing/2014/main" id="{1B378967-CCF3-E6C1-4D9A-E2E0B0E28153}"/>
              </a:ext>
            </a:extLst>
          </p:cNvPr>
          <p:cNvSpPr txBox="1">
            <a:spLocks/>
          </p:cNvSpPr>
          <p:nvPr/>
        </p:nvSpPr>
        <p:spPr>
          <a:xfrm>
            <a:off x="1885156" y="892177"/>
            <a:ext cx="84216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Median Household Income</a:t>
            </a:r>
          </a:p>
        </p:txBody>
      </p:sp>
      <p:sp>
        <p:nvSpPr>
          <p:cNvPr id="4" name="TextBox 3">
            <a:extLst>
              <a:ext uri="{FF2B5EF4-FFF2-40B4-BE49-F238E27FC236}">
                <a16:creationId xmlns:a16="http://schemas.microsoft.com/office/drawing/2014/main" id="{AF010D3A-0736-DC2A-1953-5B02A82C9AA3}"/>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5: Scatter plots of Population Density vs. Median Household Income</a:t>
            </a:r>
          </a:p>
        </p:txBody>
      </p:sp>
      <p:pic>
        <p:nvPicPr>
          <p:cNvPr id="3" name="Picture 4" descr="Chart, scatter chart&#10;&#10;Description automatically generated">
            <a:extLst>
              <a:ext uri="{FF2B5EF4-FFF2-40B4-BE49-F238E27FC236}">
                <a16:creationId xmlns:a16="http://schemas.microsoft.com/office/drawing/2014/main" id="{D91139FE-771E-A946-2767-919345B4609F}"/>
              </a:ext>
            </a:extLst>
          </p:cNvPr>
          <p:cNvPicPr>
            <a:picLocks noChangeAspect="1"/>
          </p:cNvPicPr>
          <p:nvPr/>
        </p:nvPicPr>
        <p:blipFill>
          <a:blip r:embed="rId3"/>
          <a:stretch>
            <a:fillRect/>
          </a:stretch>
        </p:blipFill>
        <p:spPr>
          <a:xfrm>
            <a:off x="1225826" y="1794725"/>
            <a:ext cx="9740347" cy="4063680"/>
          </a:xfrm>
          <a:prstGeom prst="rect">
            <a:avLst/>
          </a:prstGeom>
        </p:spPr>
      </p:pic>
    </p:spTree>
    <p:extLst>
      <p:ext uri="{BB962C8B-B14F-4D97-AF65-F5344CB8AC3E}">
        <p14:creationId xmlns:p14="http://schemas.microsoft.com/office/powerpoint/2010/main" val="2479176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ea typeface="+mn-lt"/>
                <a:cs typeface="+mn-lt"/>
              </a:rPr>
              <a:t>Characterization of US Counties by Population Density</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a:p>
        </p:txBody>
      </p:sp>
      <p:sp>
        <p:nvSpPr>
          <p:cNvPr id="4" name="TextBox 3">
            <a:extLst>
              <a:ext uri="{FF2B5EF4-FFF2-40B4-BE49-F238E27FC236}">
                <a16:creationId xmlns:a16="http://schemas.microsoft.com/office/drawing/2014/main" id="{D7C652BB-9BA6-8E4C-F0D6-D5671A490BE6}"/>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6: Scatter plots of Population Density vs. Percent of People with Less than a High School Degree</a:t>
            </a:r>
          </a:p>
        </p:txBody>
      </p:sp>
      <p:sp>
        <p:nvSpPr>
          <p:cNvPr id="7" name="Title 1">
            <a:extLst>
              <a:ext uri="{FF2B5EF4-FFF2-40B4-BE49-F238E27FC236}">
                <a16:creationId xmlns:a16="http://schemas.microsoft.com/office/drawing/2014/main" id="{EE9EB57D-E2B8-49E0-7CE9-9D5187B4ECA9}"/>
              </a:ext>
            </a:extLst>
          </p:cNvPr>
          <p:cNvSpPr txBox="1">
            <a:spLocks/>
          </p:cNvSpPr>
          <p:nvPr/>
        </p:nvSpPr>
        <p:spPr>
          <a:xfrm>
            <a:off x="1726130" y="892177"/>
            <a:ext cx="873974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Education – Less than High School Degree</a:t>
            </a:r>
          </a:p>
        </p:txBody>
      </p:sp>
      <p:pic>
        <p:nvPicPr>
          <p:cNvPr id="6" name="Picture 5" descr="Chart, scatter chart&#10;&#10;Description automatically generated">
            <a:extLst>
              <a:ext uri="{FF2B5EF4-FFF2-40B4-BE49-F238E27FC236}">
                <a16:creationId xmlns:a16="http://schemas.microsoft.com/office/drawing/2014/main" id="{9FA2C22D-92FA-B76C-BA07-3086731C07B1}"/>
              </a:ext>
            </a:extLst>
          </p:cNvPr>
          <p:cNvPicPr>
            <a:picLocks noChangeAspect="1"/>
          </p:cNvPicPr>
          <p:nvPr/>
        </p:nvPicPr>
        <p:blipFill>
          <a:blip r:embed="rId3"/>
          <a:stretch>
            <a:fillRect/>
          </a:stretch>
        </p:blipFill>
        <p:spPr>
          <a:xfrm>
            <a:off x="652400" y="1794112"/>
            <a:ext cx="4906735" cy="4096209"/>
          </a:xfrm>
          <a:prstGeom prst="rect">
            <a:avLst/>
          </a:prstGeom>
        </p:spPr>
      </p:pic>
      <p:pic>
        <p:nvPicPr>
          <p:cNvPr id="9" name="Picture 8" descr="Chart, scatter chart&#10;&#10;Description automatically generated">
            <a:extLst>
              <a:ext uri="{FF2B5EF4-FFF2-40B4-BE49-F238E27FC236}">
                <a16:creationId xmlns:a16="http://schemas.microsoft.com/office/drawing/2014/main" id="{E792413E-E086-D721-3939-A3B723263357}"/>
              </a:ext>
            </a:extLst>
          </p:cNvPr>
          <p:cNvPicPr>
            <a:picLocks noChangeAspect="1"/>
          </p:cNvPicPr>
          <p:nvPr/>
        </p:nvPicPr>
        <p:blipFill>
          <a:blip r:embed="rId4"/>
          <a:stretch>
            <a:fillRect/>
          </a:stretch>
        </p:blipFill>
        <p:spPr>
          <a:xfrm>
            <a:off x="6244586" y="1794112"/>
            <a:ext cx="4906735" cy="4096209"/>
          </a:xfrm>
          <a:prstGeom prst="rect">
            <a:avLst/>
          </a:prstGeom>
        </p:spPr>
      </p:pic>
    </p:spTree>
    <p:extLst>
      <p:ext uri="{BB962C8B-B14F-4D97-AF65-F5344CB8AC3E}">
        <p14:creationId xmlns:p14="http://schemas.microsoft.com/office/powerpoint/2010/main" val="474926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ea typeface="+mn-lt"/>
                <a:cs typeface="+mn-lt"/>
              </a:rPr>
              <a:t>Characterization of US Counties by Population Density</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a:p>
        </p:txBody>
      </p:sp>
      <p:sp>
        <p:nvSpPr>
          <p:cNvPr id="4" name="TextBox 3">
            <a:extLst>
              <a:ext uri="{FF2B5EF4-FFF2-40B4-BE49-F238E27FC236}">
                <a16:creationId xmlns:a16="http://schemas.microsoft.com/office/drawing/2014/main" id="{D7C652BB-9BA6-8E4C-F0D6-D5671A490BE6}"/>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7: Scatter plots of Population Density vs. Percent of People with Only a High School Degree</a:t>
            </a:r>
          </a:p>
        </p:txBody>
      </p:sp>
      <p:sp>
        <p:nvSpPr>
          <p:cNvPr id="7" name="Title 1">
            <a:extLst>
              <a:ext uri="{FF2B5EF4-FFF2-40B4-BE49-F238E27FC236}">
                <a16:creationId xmlns:a16="http://schemas.microsoft.com/office/drawing/2014/main" id="{EE9EB57D-E2B8-49E0-7CE9-9D5187B4ECA9}"/>
              </a:ext>
            </a:extLst>
          </p:cNvPr>
          <p:cNvSpPr txBox="1">
            <a:spLocks/>
          </p:cNvSpPr>
          <p:nvPr/>
        </p:nvSpPr>
        <p:spPr>
          <a:xfrm>
            <a:off x="1726130" y="892177"/>
            <a:ext cx="873974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Education – High School Degree</a:t>
            </a:r>
          </a:p>
        </p:txBody>
      </p:sp>
      <p:pic>
        <p:nvPicPr>
          <p:cNvPr id="6" name="Picture 5" descr="Chart, scatter chart&#10;&#10;Description automatically generated">
            <a:extLst>
              <a:ext uri="{FF2B5EF4-FFF2-40B4-BE49-F238E27FC236}">
                <a16:creationId xmlns:a16="http://schemas.microsoft.com/office/drawing/2014/main" id="{A5D36974-4FAE-7D0D-DA1D-A071E93E501E}"/>
              </a:ext>
            </a:extLst>
          </p:cNvPr>
          <p:cNvPicPr>
            <a:picLocks noChangeAspect="1"/>
          </p:cNvPicPr>
          <p:nvPr/>
        </p:nvPicPr>
        <p:blipFill>
          <a:blip r:embed="rId3"/>
          <a:stretch>
            <a:fillRect/>
          </a:stretch>
        </p:blipFill>
        <p:spPr>
          <a:xfrm>
            <a:off x="710365" y="1792716"/>
            <a:ext cx="4875857" cy="4070432"/>
          </a:xfrm>
          <a:prstGeom prst="rect">
            <a:avLst/>
          </a:prstGeom>
        </p:spPr>
      </p:pic>
      <p:pic>
        <p:nvPicPr>
          <p:cNvPr id="9" name="Picture 8" descr="Chart, scatter chart&#10;&#10;Description automatically generated">
            <a:extLst>
              <a:ext uri="{FF2B5EF4-FFF2-40B4-BE49-F238E27FC236}">
                <a16:creationId xmlns:a16="http://schemas.microsoft.com/office/drawing/2014/main" id="{2374A03C-909E-23E3-4385-E8BDDADEE377}"/>
              </a:ext>
            </a:extLst>
          </p:cNvPr>
          <p:cNvPicPr>
            <a:picLocks noChangeAspect="1"/>
          </p:cNvPicPr>
          <p:nvPr/>
        </p:nvPicPr>
        <p:blipFill>
          <a:blip r:embed="rId4"/>
          <a:stretch>
            <a:fillRect/>
          </a:stretch>
        </p:blipFill>
        <p:spPr>
          <a:xfrm>
            <a:off x="6601987" y="1792716"/>
            <a:ext cx="4875857" cy="4070432"/>
          </a:xfrm>
          <a:prstGeom prst="rect">
            <a:avLst/>
          </a:prstGeom>
        </p:spPr>
      </p:pic>
    </p:spTree>
    <p:extLst>
      <p:ext uri="{BB962C8B-B14F-4D97-AF65-F5344CB8AC3E}">
        <p14:creationId xmlns:p14="http://schemas.microsoft.com/office/powerpoint/2010/main" val="126057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a:p>
        </p:txBody>
      </p:sp>
      <p:sp>
        <p:nvSpPr>
          <p:cNvPr id="4" name="TextBox 3">
            <a:extLst>
              <a:ext uri="{FF2B5EF4-FFF2-40B4-BE49-F238E27FC236}">
                <a16:creationId xmlns:a16="http://schemas.microsoft.com/office/drawing/2014/main" id="{D7C652BB-9BA6-8E4C-F0D6-D5671A490BE6}"/>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8: Scatter plots of Population Density vs. Number of People with Some College/Associate's Degree</a:t>
            </a:r>
          </a:p>
        </p:txBody>
      </p:sp>
      <p:sp>
        <p:nvSpPr>
          <p:cNvPr id="7" name="Title 1">
            <a:extLst>
              <a:ext uri="{FF2B5EF4-FFF2-40B4-BE49-F238E27FC236}">
                <a16:creationId xmlns:a16="http://schemas.microsoft.com/office/drawing/2014/main" id="{EE9EB57D-E2B8-49E0-7CE9-9D5187B4ECA9}"/>
              </a:ext>
            </a:extLst>
          </p:cNvPr>
          <p:cNvSpPr txBox="1">
            <a:spLocks/>
          </p:cNvSpPr>
          <p:nvPr/>
        </p:nvSpPr>
        <p:spPr>
          <a:xfrm>
            <a:off x="1509301" y="855007"/>
            <a:ext cx="917339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Education – Some College/Associate's Degree</a:t>
            </a:r>
          </a:p>
        </p:txBody>
      </p:sp>
      <p:pic>
        <p:nvPicPr>
          <p:cNvPr id="6" name="Picture 5" descr="Chart, scatter chart&#10;&#10;Description automatically generated">
            <a:extLst>
              <a:ext uri="{FF2B5EF4-FFF2-40B4-BE49-F238E27FC236}">
                <a16:creationId xmlns:a16="http://schemas.microsoft.com/office/drawing/2014/main" id="{63A43851-CE1A-A168-FE2F-C73177593CFA}"/>
              </a:ext>
            </a:extLst>
          </p:cNvPr>
          <p:cNvPicPr>
            <a:picLocks noChangeAspect="1"/>
          </p:cNvPicPr>
          <p:nvPr/>
        </p:nvPicPr>
        <p:blipFill>
          <a:blip r:embed="rId3"/>
          <a:stretch>
            <a:fillRect/>
          </a:stretch>
        </p:blipFill>
        <p:spPr>
          <a:xfrm>
            <a:off x="868083" y="1789027"/>
            <a:ext cx="4927846" cy="4063312"/>
          </a:xfrm>
          <a:prstGeom prst="rect">
            <a:avLst/>
          </a:prstGeom>
        </p:spPr>
      </p:pic>
      <p:pic>
        <p:nvPicPr>
          <p:cNvPr id="9" name="Picture 8" descr="Chart, scatter chart&#10;&#10;Description automatically generated">
            <a:extLst>
              <a:ext uri="{FF2B5EF4-FFF2-40B4-BE49-F238E27FC236}">
                <a16:creationId xmlns:a16="http://schemas.microsoft.com/office/drawing/2014/main" id="{2077AA4B-2982-3A42-C16D-ED9B7D49DDE2}"/>
              </a:ext>
            </a:extLst>
          </p:cNvPr>
          <p:cNvPicPr>
            <a:picLocks noChangeAspect="1"/>
          </p:cNvPicPr>
          <p:nvPr/>
        </p:nvPicPr>
        <p:blipFill>
          <a:blip r:embed="rId4"/>
          <a:stretch>
            <a:fillRect/>
          </a:stretch>
        </p:blipFill>
        <p:spPr>
          <a:xfrm>
            <a:off x="6396073" y="1789027"/>
            <a:ext cx="4867328" cy="4063312"/>
          </a:xfrm>
          <a:prstGeom prst="rect">
            <a:avLst/>
          </a:prstGeom>
        </p:spPr>
      </p:pic>
    </p:spTree>
    <p:extLst>
      <p:ext uri="{BB962C8B-B14F-4D97-AF65-F5344CB8AC3E}">
        <p14:creationId xmlns:p14="http://schemas.microsoft.com/office/powerpoint/2010/main" val="973780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a:p>
        </p:txBody>
      </p:sp>
      <p:sp>
        <p:nvSpPr>
          <p:cNvPr id="4" name="TextBox 3">
            <a:extLst>
              <a:ext uri="{FF2B5EF4-FFF2-40B4-BE49-F238E27FC236}">
                <a16:creationId xmlns:a16="http://schemas.microsoft.com/office/drawing/2014/main" id="{D7C652BB-9BA6-8E4C-F0D6-D5671A490BE6}"/>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9: Scatter plots of Population Density vs. Percent of People with a Bachelor's Degree or Higher</a:t>
            </a:r>
          </a:p>
        </p:txBody>
      </p:sp>
      <p:sp>
        <p:nvSpPr>
          <p:cNvPr id="7" name="Title 1">
            <a:extLst>
              <a:ext uri="{FF2B5EF4-FFF2-40B4-BE49-F238E27FC236}">
                <a16:creationId xmlns:a16="http://schemas.microsoft.com/office/drawing/2014/main" id="{EE9EB57D-E2B8-49E0-7CE9-9D5187B4ECA9}"/>
              </a:ext>
            </a:extLst>
          </p:cNvPr>
          <p:cNvSpPr txBox="1">
            <a:spLocks/>
          </p:cNvSpPr>
          <p:nvPr/>
        </p:nvSpPr>
        <p:spPr>
          <a:xfrm>
            <a:off x="1726130" y="892177"/>
            <a:ext cx="873974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Education – Bachelor's Degree or Higher</a:t>
            </a:r>
          </a:p>
        </p:txBody>
      </p:sp>
      <p:pic>
        <p:nvPicPr>
          <p:cNvPr id="6" name="Picture 5" descr="Chart, scatter chart&#10;&#10;Description automatically generated">
            <a:extLst>
              <a:ext uri="{FF2B5EF4-FFF2-40B4-BE49-F238E27FC236}">
                <a16:creationId xmlns:a16="http://schemas.microsoft.com/office/drawing/2014/main" id="{5F08AEB9-78FA-ECEB-7A45-7F3105C930C7}"/>
              </a:ext>
            </a:extLst>
          </p:cNvPr>
          <p:cNvPicPr>
            <a:picLocks noChangeAspect="1"/>
          </p:cNvPicPr>
          <p:nvPr/>
        </p:nvPicPr>
        <p:blipFill>
          <a:blip r:embed="rId3"/>
          <a:stretch>
            <a:fillRect/>
          </a:stretch>
        </p:blipFill>
        <p:spPr>
          <a:xfrm>
            <a:off x="711770" y="1790298"/>
            <a:ext cx="4867330" cy="4063313"/>
          </a:xfrm>
          <a:prstGeom prst="rect">
            <a:avLst/>
          </a:prstGeom>
        </p:spPr>
      </p:pic>
      <p:pic>
        <p:nvPicPr>
          <p:cNvPr id="9" name="Picture 8" descr="Chart, scatter chart&#10;&#10;Description automatically generated">
            <a:extLst>
              <a:ext uri="{FF2B5EF4-FFF2-40B4-BE49-F238E27FC236}">
                <a16:creationId xmlns:a16="http://schemas.microsoft.com/office/drawing/2014/main" id="{ABCE79B5-D673-36AA-8912-1F2AFCF400DB}"/>
              </a:ext>
            </a:extLst>
          </p:cNvPr>
          <p:cNvPicPr>
            <a:picLocks noChangeAspect="1"/>
          </p:cNvPicPr>
          <p:nvPr/>
        </p:nvPicPr>
        <p:blipFill>
          <a:blip r:embed="rId4"/>
          <a:stretch>
            <a:fillRect/>
          </a:stretch>
        </p:blipFill>
        <p:spPr>
          <a:xfrm>
            <a:off x="6091046" y="1790298"/>
            <a:ext cx="4867330" cy="4063313"/>
          </a:xfrm>
          <a:prstGeom prst="rect">
            <a:avLst/>
          </a:prstGeom>
        </p:spPr>
      </p:pic>
    </p:spTree>
    <p:extLst>
      <p:ext uri="{BB962C8B-B14F-4D97-AF65-F5344CB8AC3E}">
        <p14:creationId xmlns:p14="http://schemas.microsoft.com/office/powerpoint/2010/main" val="265014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a:t>Characterization of US Counties by Population Density</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a:p>
        </p:txBody>
      </p:sp>
      <p:sp>
        <p:nvSpPr>
          <p:cNvPr id="51" name="Title 1">
            <a:extLst>
              <a:ext uri="{FF2B5EF4-FFF2-40B4-BE49-F238E27FC236}">
                <a16:creationId xmlns:a16="http://schemas.microsoft.com/office/drawing/2014/main" id="{22B7E361-D14A-9CF7-BA5D-B10B92092FF2}"/>
              </a:ext>
            </a:extLst>
          </p:cNvPr>
          <p:cNvSpPr txBox="1">
            <a:spLocks/>
          </p:cNvSpPr>
          <p:nvPr/>
        </p:nvSpPr>
        <p:spPr>
          <a:xfrm>
            <a:off x="774203" y="892177"/>
            <a:ext cx="1062935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Education Vs. Income in Sparsely Populated Counties</a:t>
            </a:r>
          </a:p>
        </p:txBody>
      </p:sp>
      <p:sp>
        <p:nvSpPr>
          <p:cNvPr id="3" name="TextBox 2">
            <a:extLst>
              <a:ext uri="{FF2B5EF4-FFF2-40B4-BE49-F238E27FC236}">
                <a16:creationId xmlns:a16="http://schemas.microsoft.com/office/drawing/2014/main" id="{0E1C1697-C8B8-3463-1D17-354B5B5969B1}"/>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6: Scatter plots of </a:t>
            </a:r>
            <a:r>
              <a:rPr lang="en-US">
                <a:ea typeface="+mn-lt"/>
                <a:cs typeface="+mn-lt"/>
              </a:rPr>
              <a:t>Number of People with Higher Education</a:t>
            </a:r>
            <a:r>
              <a:rPr lang="en-US"/>
              <a:t> vs. Median Household Income</a:t>
            </a:r>
          </a:p>
        </p:txBody>
      </p:sp>
      <p:pic>
        <p:nvPicPr>
          <p:cNvPr id="2" name="Picture 3" descr="Chart, scatter chart&#10;&#10;Description automatically generated">
            <a:extLst>
              <a:ext uri="{FF2B5EF4-FFF2-40B4-BE49-F238E27FC236}">
                <a16:creationId xmlns:a16="http://schemas.microsoft.com/office/drawing/2014/main" id="{AF2F3124-43BC-91CA-E0D4-F63A84220C1F}"/>
              </a:ext>
            </a:extLst>
          </p:cNvPr>
          <p:cNvPicPr>
            <a:picLocks noChangeAspect="1"/>
          </p:cNvPicPr>
          <p:nvPr/>
        </p:nvPicPr>
        <p:blipFill>
          <a:blip r:embed="rId3"/>
          <a:stretch>
            <a:fillRect/>
          </a:stretch>
        </p:blipFill>
        <p:spPr>
          <a:xfrm>
            <a:off x="1256231" y="1792650"/>
            <a:ext cx="9665292" cy="4070307"/>
          </a:xfrm>
          <a:prstGeom prst="rect">
            <a:avLst/>
          </a:prstGeom>
        </p:spPr>
      </p:pic>
    </p:spTree>
    <p:extLst>
      <p:ext uri="{BB962C8B-B14F-4D97-AF65-F5344CB8AC3E}">
        <p14:creationId xmlns:p14="http://schemas.microsoft.com/office/powerpoint/2010/main" val="1547920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a:p>
        </p:txBody>
      </p:sp>
      <p:sp>
        <p:nvSpPr>
          <p:cNvPr id="51" name="Title 1">
            <a:extLst>
              <a:ext uri="{FF2B5EF4-FFF2-40B4-BE49-F238E27FC236}">
                <a16:creationId xmlns:a16="http://schemas.microsoft.com/office/drawing/2014/main" id="{22B7E361-D14A-9CF7-BA5D-B10B92092FF2}"/>
              </a:ext>
            </a:extLst>
          </p:cNvPr>
          <p:cNvSpPr txBox="1">
            <a:spLocks/>
          </p:cNvSpPr>
          <p:nvPr/>
        </p:nvSpPr>
        <p:spPr>
          <a:xfrm>
            <a:off x="774203" y="892177"/>
            <a:ext cx="1062935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Education Vs. Income in Densely Populated Counties</a:t>
            </a:r>
          </a:p>
        </p:txBody>
      </p:sp>
      <p:sp>
        <p:nvSpPr>
          <p:cNvPr id="3" name="TextBox 2">
            <a:extLst>
              <a:ext uri="{FF2B5EF4-FFF2-40B4-BE49-F238E27FC236}">
                <a16:creationId xmlns:a16="http://schemas.microsoft.com/office/drawing/2014/main" id="{0E1C1697-C8B8-3463-1D17-354B5B5969B1}"/>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6: Scatter plots of </a:t>
            </a:r>
            <a:r>
              <a:rPr lang="en-US">
                <a:ea typeface="+mn-lt"/>
                <a:cs typeface="+mn-lt"/>
              </a:rPr>
              <a:t>Number of People with Higher Education</a:t>
            </a:r>
            <a:r>
              <a:rPr lang="en-US"/>
              <a:t> vs. Median Household Income</a:t>
            </a:r>
          </a:p>
        </p:txBody>
      </p:sp>
      <p:pic>
        <p:nvPicPr>
          <p:cNvPr id="4" name="Picture 4" descr="Chart&#10;&#10;Description automatically generated">
            <a:extLst>
              <a:ext uri="{FF2B5EF4-FFF2-40B4-BE49-F238E27FC236}">
                <a16:creationId xmlns:a16="http://schemas.microsoft.com/office/drawing/2014/main" id="{68BF2C41-B975-34BB-C97F-D89887E4460F}"/>
              </a:ext>
            </a:extLst>
          </p:cNvPr>
          <p:cNvPicPr>
            <a:picLocks noChangeAspect="1"/>
          </p:cNvPicPr>
          <p:nvPr/>
        </p:nvPicPr>
        <p:blipFill>
          <a:blip r:embed="rId3"/>
          <a:stretch>
            <a:fillRect/>
          </a:stretch>
        </p:blipFill>
        <p:spPr>
          <a:xfrm>
            <a:off x="1263353" y="1792650"/>
            <a:ext cx="9665292" cy="4070307"/>
          </a:xfrm>
          <a:prstGeom prst="rect">
            <a:avLst/>
          </a:prstGeom>
        </p:spPr>
      </p:pic>
    </p:spTree>
    <p:extLst>
      <p:ext uri="{BB962C8B-B14F-4D97-AF65-F5344CB8AC3E}">
        <p14:creationId xmlns:p14="http://schemas.microsoft.com/office/powerpoint/2010/main" val="3585081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a:t>Significant Relationships</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a:t>Low Population</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a:ea typeface="+mn-lt"/>
                <a:cs typeface="+mn-lt"/>
              </a:rPr>
              <a:t>Readdress what the statistical relationship we found between pop density and this factor.</a:t>
            </a:r>
            <a:endParaRPr lang="en-US"/>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a:t>Sig Factor 2</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vert="horz" lIns="91440" tIns="45720" rIns="91440" bIns="45720" rtlCol="0" anchor="t">
            <a:normAutofit/>
          </a:bodyPr>
          <a:lstStyle/>
          <a:p>
            <a:r>
              <a:rPr lang="en-US">
                <a:ea typeface="+mn-lt"/>
                <a:cs typeface="+mn-lt"/>
              </a:rPr>
              <a:t>Readdress what the statistical relationship we found between pop density and this factor.</a:t>
            </a:r>
            <a:endParaRPr lang="en-US"/>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a:t>Sig Factor 3</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vert="horz" lIns="91440" tIns="45720" rIns="91440" bIns="45720" rtlCol="0" anchor="t">
            <a:normAutofit/>
          </a:bodyPr>
          <a:lstStyle/>
          <a:p>
            <a:r>
              <a:rPr lang="en-US">
                <a:ea typeface="+mn-lt"/>
                <a:cs typeface="+mn-lt"/>
              </a:rPr>
              <a:t>Readdress what the statistical relationship we found between pop density and this factor.</a:t>
            </a:r>
            <a:endParaRPr lang="en-US"/>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a:p>
        </p:txBody>
      </p:sp>
    </p:spTree>
    <p:extLst>
      <p:ext uri="{BB962C8B-B14F-4D97-AF65-F5344CB8AC3E}">
        <p14:creationId xmlns:p14="http://schemas.microsoft.com/office/powerpoint/2010/main" val="142942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a:t>ANalysis Summary</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217596"/>
            <a:ext cx="3924300" cy="823912"/>
          </a:xfrm>
        </p:spPr>
        <p:txBody>
          <a:bodyPr/>
          <a:lstStyle/>
          <a:p>
            <a:r>
              <a:rPr lang="en-US"/>
              <a:t>One sentence summarizing finding</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202308"/>
            <a:ext cx="7312768" cy="1997867"/>
          </a:xfrm>
        </p:spPr>
        <p:txBody>
          <a:bodyPr vert="horz" lIns="91440" tIns="45720" rIns="91440" bIns="45720" rtlCol="0" anchor="t">
            <a:normAutofit/>
          </a:bodyPr>
          <a:lstStyle/>
          <a:p>
            <a:r>
              <a:rPr lang="en-US"/>
              <a:t>More detail about finding</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a:p>
        </p:txBody>
      </p:sp>
    </p:spTree>
    <p:extLst>
      <p:ext uri="{BB962C8B-B14F-4D97-AF65-F5344CB8AC3E}">
        <p14:creationId xmlns:p14="http://schemas.microsoft.com/office/powerpoint/2010/main" val="166378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 for Your Attention</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vert="horz" lIns="91440" tIns="45720" rIns="91440" bIns="45720" rtlCol="0" anchor="t">
            <a:normAutofit/>
          </a:bodyPr>
          <a:lstStyle/>
          <a:p>
            <a:endParaRPr lang="en-US"/>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ea typeface="+mn-lt"/>
                <a:cs typeface="+mn-lt"/>
              </a:rPr>
              <a:t>Characterization of US Counties by Population Density</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19</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a:t>Economic Factors Considered</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908469"/>
          </a:xfrm>
        </p:spPr>
        <p:txBody>
          <a:bodyPr vert="horz" lIns="91440" tIns="45720" rIns="91440" bIns="45720" rtlCol="0" anchor="t">
            <a:normAutofit/>
          </a:bodyPr>
          <a:lstStyle/>
          <a:p>
            <a:r>
              <a:rPr lang="en-US" dirty="0">
                <a:ea typeface="+mn-lt"/>
                <a:cs typeface="+mn-lt"/>
              </a:rPr>
              <a:t>Cost of Living</a:t>
            </a:r>
            <a:endParaRPr lang="en-US" dirty="0"/>
          </a:p>
          <a:p>
            <a:r>
              <a:rPr lang="en-US" dirty="0">
                <a:ea typeface="+mn-lt"/>
                <a:cs typeface="+mn-lt"/>
              </a:rPr>
              <a:t>Household Income</a:t>
            </a:r>
            <a:endParaRPr lang="en-US" dirty="0"/>
          </a:p>
          <a:p>
            <a:r>
              <a:rPr lang="en-US" dirty="0"/>
              <a:t>Income per Capita</a:t>
            </a:r>
          </a:p>
          <a:p>
            <a:r>
              <a:rPr lang="en-US" dirty="0"/>
              <a:t>Education Rates</a:t>
            </a:r>
          </a:p>
          <a:p>
            <a:endParaRPr lang="en-US"/>
          </a:p>
          <a:p>
            <a:endParaRPr lang="en-US"/>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a:ea typeface="+mn-lt"/>
                <a:cs typeface="+mn-lt"/>
              </a:rPr>
              <a:t>Characterization of US Counties by Population Density</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a:t>PRIMARY GOAL</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1548656"/>
          </a:xfrm>
        </p:spPr>
        <p:txBody>
          <a:bodyPr vert="horz" lIns="91440" tIns="45720" rIns="91440" bIns="45720" rtlCol="0" anchor="t">
            <a:normAutofit/>
          </a:bodyPr>
          <a:lstStyle/>
          <a:p>
            <a:r>
              <a:rPr lang="en-US"/>
              <a:t>Determine if it is a better financial decision to live in a densely or sparsely populated county when choosing a place to live in the United States.</a:t>
            </a:r>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1699301"/>
            <a:ext cx="6696075" cy="961317"/>
          </a:xfrm>
        </p:spPr>
        <p:txBody>
          <a:bodyPr/>
          <a:lstStyle/>
          <a:p>
            <a:r>
              <a:rPr lang="en-US"/>
              <a:t>Benefit of investigating this Relationship</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3099484"/>
            <a:ext cx="6696074" cy="2813252"/>
          </a:xfrm>
        </p:spPr>
        <p:txBody>
          <a:bodyPr vert="horz" lIns="91440" tIns="45720" rIns="91440" bIns="45720" rtlCol="0" anchor="t">
            <a:normAutofit/>
          </a:bodyPr>
          <a:lstStyle/>
          <a:p>
            <a:pPr marL="285750" indent="-285750">
              <a:buChar char="•"/>
            </a:pPr>
            <a:r>
              <a:rPr lang="en-US"/>
              <a:t>Are most counties in the US densely or sparsely populated?</a:t>
            </a:r>
          </a:p>
          <a:p>
            <a:pPr marL="285750" indent="-285750">
              <a:buChar char="•"/>
            </a:pPr>
            <a:r>
              <a:rPr lang="en-US"/>
              <a:t>Are most counties in the US similar in size?</a:t>
            </a:r>
          </a:p>
          <a:p>
            <a:pPr marL="285750" indent="-285750">
              <a:buChar char="•"/>
            </a:pPr>
            <a:r>
              <a:rPr lang="en-US"/>
              <a:t>Does it cost more to live in a densely populated county?</a:t>
            </a:r>
          </a:p>
          <a:p>
            <a:pPr marL="285750" indent="-285750">
              <a:buChar char="•"/>
            </a:pPr>
            <a:r>
              <a:rPr lang="en-US"/>
              <a:t>Do workers in densely populated counties have a higher income?</a:t>
            </a:r>
          </a:p>
          <a:p>
            <a:pPr marL="285750" indent="-285750">
              <a:buChar char="•"/>
            </a:pPr>
            <a:r>
              <a:rPr lang="en-US"/>
              <a:t>What highest level of education is most common in dense versus sparse counties?</a:t>
            </a:r>
          </a:p>
          <a:p>
            <a:pPr marL="285750" indent="-285750">
              <a:buChar char="•"/>
            </a:pPr>
            <a:r>
              <a:rPr lang="en-US"/>
              <a:t>Do you need to have a high level of education to have a high income in highly populated counties?</a:t>
            </a:r>
          </a:p>
          <a:p>
            <a:pPr marL="285750" indent="-285750">
              <a:buChar char="•"/>
            </a:pPr>
            <a:endParaRPr lang="en-US"/>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ea typeface="+mn-lt"/>
                <a:cs typeface="+mn-lt"/>
              </a:rPr>
              <a:t>Characterization of US Counties by Population Density</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a:t>Data Collection &amp; Clean up</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217596"/>
            <a:ext cx="3924300" cy="823912"/>
          </a:xfrm>
        </p:spPr>
        <p:txBody>
          <a:bodyPr/>
          <a:lstStyle/>
          <a:p>
            <a:r>
              <a:rPr lang="en-US"/>
              <a:t>Data Sources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202308"/>
            <a:ext cx="3924037" cy="2989904"/>
          </a:xfrm>
        </p:spPr>
        <p:txBody>
          <a:bodyPr vert="horz" lIns="91440" tIns="45720" rIns="91440" bIns="45720" rtlCol="0" anchor="t">
            <a:normAutofit/>
          </a:bodyPr>
          <a:lstStyle/>
          <a:p>
            <a:r>
              <a:rPr lang="en-US" dirty="0"/>
              <a:t>US County Level Census:</a:t>
            </a:r>
          </a:p>
          <a:p>
            <a:r>
              <a:rPr lang="en-US" dirty="0">
                <a:ea typeface="+mn-lt"/>
                <a:cs typeface="+mn-lt"/>
                <a:hlinkClick r:id="rId3"/>
              </a:rPr>
              <a:t>https://www.ers.usda.gov/data-products/county-level-data-sets/</a:t>
            </a:r>
            <a:r>
              <a:rPr lang="en-US" dirty="0">
                <a:ea typeface="+mn-lt"/>
                <a:cs typeface="+mn-lt"/>
              </a:rPr>
              <a:t> </a:t>
            </a:r>
          </a:p>
          <a:p>
            <a:r>
              <a:rPr lang="en-US" u="sng" dirty="0"/>
              <a:t>Issue Experienced</a:t>
            </a:r>
            <a:r>
              <a:rPr lang="en-US" dirty="0"/>
              <a:t>: When using this site, it is MUCH easier to use if the census wrapper is used as well.</a:t>
            </a:r>
          </a:p>
          <a:p>
            <a:r>
              <a:rPr lang="en-US" dirty="0"/>
              <a:t>Department of Agriculture Website </a:t>
            </a:r>
          </a:p>
          <a:p>
            <a:r>
              <a:rPr lang="en-US" b="0" dirty="0">
                <a:solidFill>
                  <a:srgbClr val="55B4D4"/>
                </a:solidFill>
                <a:effectLst/>
                <a:latin typeface="Consolas" panose="020B0609020204030204" pitchFamily="49" charset="0"/>
                <a:hlinkClick r:id="rId3"/>
              </a:rPr>
              <a:t>https://www.ers.usda.gov/data-products/</a:t>
            </a:r>
            <a:r>
              <a:rPr lang="en-US" b="0">
                <a:solidFill>
                  <a:srgbClr val="55B4D4"/>
                </a:solidFill>
                <a:effectLst/>
                <a:latin typeface="Consolas" panose="020B0609020204030204" pitchFamily="49" charset="0"/>
                <a:hlinkClick r:id="rId3"/>
              </a:rPr>
              <a:t>county-level-data-sets/</a:t>
            </a:r>
            <a:endParaRPr lang="en-US">
              <a:solidFill>
                <a:srgbClr val="5C6166"/>
              </a:solidFill>
              <a:latin typeface="Consolas" panose="020B0609020204030204" pitchFamily="49" charset="0"/>
            </a:endParaRPr>
          </a:p>
          <a:p>
            <a:endParaRPr lang="en-US" b="0" dirty="0">
              <a:solidFill>
                <a:srgbClr val="5C6166"/>
              </a:solidFill>
              <a:effectLst/>
              <a:latin typeface="Consolas" panose="020B0609020204030204" pitchFamily="49" charset="0"/>
            </a:endParaRPr>
          </a:p>
          <a:p>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a:p>
        </p:txBody>
      </p:sp>
      <p:sp>
        <p:nvSpPr>
          <p:cNvPr id="6" name="Text Placeholder 2">
            <a:extLst>
              <a:ext uri="{FF2B5EF4-FFF2-40B4-BE49-F238E27FC236}">
                <a16:creationId xmlns:a16="http://schemas.microsoft.com/office/drawing/2014/main" id="{E7EB0098-963A-5C8D-C694-C35D0B76C1F3}"/>
              </a:ext>
            </a:extLst>
          </p:cNvPr>
          <p:cNvSpPr txBox="1">
            <a:spLocks/>
          </p:cNvSpPr>
          <p:nvPr/>
        </p:nvSpPr>
        <p:spPr>
          <a:xfrm>
            <a:off x="7348344" y="2215118"/>
            <a:ext cx="3924300"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Data Clean Up</a:t>
            </a:r>
          </a:p>
        </p:txBody>
      </p:sp>
      <p:sp>
        <p:nvSpPr>
          <p:cNvPr id="10" name="Content Placeholder 3">
            <a:extLst>
              <a:ext uri="{FF2B5EF4-FFF2-40B4-BE49-F238E27FC236}">
                <a16:creationId xmlns:a16="http://schemas.microsoft.com/office/drawing/2014/main" id="{76DF0289-E572-F976-8668-BB74C3882DE7}"/>
              </a:ext>
            </a:extLst>
          </p:cNvPr>
          <p:cNvSpPr txBox="1">
            <a:spLocks/>
          </p:cNvSpPr>
          <p:nvPr/>
        </p:nvSpPr>
        <p:spPr>
          <a:xfrm>
            <a:off x="7348344" y="3199830"/>
            <a:ext cx="3924037" cy="3001476"/>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Data was retrieved from these APIs and merged to create a single census data frame.</a:t>
            </a:r>
          </a:p>
          <a:p>
            <a:r>
              <a:rPr lang="en-US" u="sng"/>
              <a:t>Issue Experienced</a:t>
            </a:r>
            <a:r>
              <a:rPr lang="en-US"/>
              <a:t>: When attempting to merge this data, our resulting data frame had many "</a:t>
            </a:r>
            <a:r>
              <a:rPr lang="en-US" err="1"/>
              <a:t>NaN</a:t>
            </a:r>
            <a:r>
              <a:rPr lang="en-US"/>
              <a:t>" values added in. We found that this was due to different lengths of the datasets and adjusted our merge method to correct for this.</a:t>
            </a:r>
          </a:p>
        </p:txBody>
      </p:sp>
    </p:spTree>
    <p:extLst>
      <p:ext uri="{BB962C8B-B14F-4D97-AF65-F5344CB8AC3E}">
        <p14:creationId xmlns:p14="http://schemas.microsoft.com/office/powerpoint/2010/main" val="192174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a:t>Population Density</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a:p>
        </p:txBody>
      </p:sp>
      <p:sp>
        <p:nvSpPr>
          <p:cNvPr id="4" name="TextBox 3">
            <a:extLst>
              <a:ext uri="{FF2B5EF4-FFF2-40B4-BE49-F238E27FC236}">
                <a16:creationId xmlns:a16="http://schemas.microsoft.com/office/drawing/2014/main" id="{4640AE1D-C859-5765-17A7-5EBE8ECDDD7F}"/>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1: Histograms of Population Density</a:t>
            </a:r>
          </a:p>
        </p:txBody>
      </p:sp>
      <p:pic>
        <p:nvPicPr>
          <p:cNvPr id="3" name="Picture 4" descr="Chart, histogram&#10;&#10;Description automatically generated">
            <a:extLst>
              <a:ext uri="{FF2B5EF4-FFF2-40B4-BE49-F238E27FC236}">
                <a16:creationId xmlns:a16="http://schemas.microsoft.com/office/drawing/2014/main" id="{9688BF6C-E356-88FE-A1E2-AAED77DEE518}"/>
              </a:ext>
            </a:extLst>
          </p:cNvPr>
          <p:cNvPicPr>
            <a:picLocks noChangeAspect="1"/>
          </p:cNvPicPr>
          <p:nvPr/>
        </p:nvPicPr>
        <p:blipFill rotWithShape="1">
          <a:blip r:embed="rId3"/>
          <a:srcRect l="8430" r="7485" b="-181"/>
          <a:stretch/>
        </p:blipFill>
        <p:spPr>
          <a:xfrm>
            <a:off x="1882924" y="1826381"/>
            <a:ext cx="8418814" cy="4024216"/>
          </a:xfrm>
          <a:prstGeom prst="rect">
            <a:avLst/>
          </a:prstGeom>
        </p:spPr>
      </p:pic>
    </p:spTree>
    <p:extLst>
      <p:ext uri="{BB962C8B-B14F-4D97-AF65-F5344CB8AC3E}">
        <p14:creationId xmlns:p14="http://schemas.microsoft.com/office/powerpoint/2010/main" val="405507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a:p>
        </p:txBody>
      </p:sp>
      <p:sp>
        <p:nvSpPr>
          <p:cNvPr id="2" name="TextBox 1">
            <a:extLst>
              <a:ext uri="{FF2B5EF4-FFF2-40B4-BE49-F238E27FC236}">
                <a16:creationId xmlns:a16="http://schemas.microsoft.com/office/drawing/2014/main" id="{3AC3134D-18D1-54D0-C6B9-4F2E6D741275}"/>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2: Scatter plots of Population Density vs. Land Area (by square mile)</a:t>
            </a:r>
          </a:p>
        </p:txBody>
      </p:sp>
      <p:sp>
        <p:nvSpPr>
          <p:cNvPr id="10" name="Title 1">
            <a:extLst>
              <a:ext uri="{FF2B5EF4-FFF2-40B4-BE49-F238E27FC236}">
                <a16:creationId xmlns:a16="http://schemas.microsoft.com/office/drawing/2014/main" id="{1B378967-CCF3-E6C1-4D9A-E2E0B0E28153}"/>
              </a:ext>
            </a:extLst>
          </p:cNvPr>
          <p:cNvSpPr txBox="1">
            <a:spLocks/>
          </p:cNvSpPr>
          <p:nvPr/>
        </p:nvSpPr>
        <p:spPr>
          <a:xfrm>
            <a:off x="1885156" y="892177"/>
            <a:ext cx="84216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Land Area</a:t>
            </a:r>
          </a:p>
        </p:txBody>
      </p:sp>
      <p:pic>
        <p:nvPicPr>
          <p:cNvPr id="6" name="Picture 6" descr="Chart, scatter chart&#10;&#10;Description automatically generated">
            <a:extLst>
              <a:ext uri="{FF2B5EF4-FFF2-40B4-BE49-F238E27FC236}">
                <a16:creationId xmlns:a16="http://schemas.microsoft.com/office/drawing/2014/main" id="{8C47DD26-DD5E-B9FA-2EBA-76D51B2A13D8}"/>
              </a:ext>
            </a:extLst>
          </p:cNvPr>
          <p:cNvPicPr>
            <a:picLocks noChangeAspect="1"/>
          </p:cNvPicPr>
          <p:nvPr/>
        </p:nvPicPr>
        <p:blipFill>
          <a:blip r:embed="rId3"/>
          <a:stretch>
            <a:fillRect/>
          </a:stretch>
        </p:blipFill>
        <p:spPr>
          <a:xfrm>
            <a:off x="1461616" y="1718427"/>
            <a:ext cx="4632033" cy="4026261"/>
          </a:xfrm>
          <a:prstGeom prst="rect">
            <a:avLst/>
          </a:prstGeom>
        </p:spPr>
      </p:pic>
      <p:pic>
        <p:nvPicPr>
          <p:cNvPr id="7" name="Picture 10" descr="Chart&#10;&#10;Description automatically generated">
            <a:extLst>
              <a:ext uri="{FF2B5EF4-FFF2-40B4-BE49-F238E27FC236}">
                <a16:creationId xmlns:a16="http://schemas.microsoft.com/office/drawing/2014/main" id="{82E105FA-4C65-77B5-EF5F-FCB3CC204A42}"/>
              </a:ext>
            </a:extLst>
          </p:cNvPr>
          <p:cNvPicPr>
            <a:picLocks noChangeAspect="1"/>
          </p:cNvPicPr>
          <p:nvPr/>
        </p:nvPicPr>
        <p:blipFill>
          <a:blip r:embed="rId4"/>
          <a:stretch>
            <a:fillRect/>
          </a:stretch>
        </p:blipFill>
        <p:spPr>
          <a:xfrm>
            <a:off x="6091727" y="1716799"/>
            <a:ext cx="4633031" cy="4022394"/>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a:t>Cost of Living</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a:p>
        </p:txBody>
      </p:sp>
      <p:sp>
        <p:nvSpPr>
          <p:cNvPr id="4" name="TextBox 3">
            <a:extLst>
              <a:ext uri="{FF2B5EF4-FFF2-40B4-BE49-F238E27FC236}">
                <a16:creationId xmlns:a16="http://schemas.microsoft.com/office/drawing/2014/main" id="{F05E802D-936E-39E0-3520-1FA9636376D2}"/>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3: Scatter plots of Population Density vs. Median Rent</a:t>
            </a:r>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a:p>
        </p:txBody>
      </p:sp>
      <p:sp>
        <p:nvSpPr>
          <p:cNvPr id="51" name="Title 1">
            <a:extLst>
              <a:ext uri="{FF2B5EF4-FFF2-40B4-BE49-F238E27FC236}">
                <a16:creationId xmlns:a16="http://schemas.microsoft.com/office/drawing/2014/main" id="{22B7E361-D14A-9CF7-BA5D-B10B92092FF2}"/>
              </a:ext>
            </a:extLst>
          </p:cNvPr>
          <p:cNvSpPr txBox="1">
            <a:spLocks/>
          </p:cNvSpPr>
          <p:nvPr/>
        </p:nvSpPr>
        <p:spPr>
          <a:xfrm>
            <a:off x="8287707" y="68866"/>
            <a:ext cx="3779620" cy="58108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Income per Capita</a:t>
            </a:r>
          </a:p>
        </p:txBody>
      </p:sp>
      <p:sp>
        <p:nvSpPr>
          <p:cNvPr id="3" name="TextBox 2">
            <a:extLst>
              <a:ext uri="{FF2B5EF4-FFF2-40B4-BE49-F238E27FC236}">
                <a16:creationId xmlns:a16="http://schemas.microsoft.com/office/drawing/2014/main" id="{AD7740A8-A760-B18E-FF15-59E1085A9703}"/>
              </a:ext>
            </a:extLst>
          </p:cNvPr>
          <p:cNvSpPr txBox="1"/>
          <p:nvPr/>
        </p:nvSpPr>
        <p:spPr>
          <a:xfrm>
            <a:off x="215763" y="6284681"/>
            <a:ext cx="40623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Figure 4: Scatter plots of Population Density vs. Income per Capita</a:t>
            </a:r>
          </a:p>
        </p:txBody>
      </p:sp>
      <p:sp>
        <p:nvSpPr>
          <p:cNvPr id="5" name="TextBox 4">
            <a:extLst>
              <a:ext uri="{FF2B5EF4-FFF2-40B4-BE49-F238E27FC236}">
                <a16:creationId xmlns:a16="http://schemas.microsoft.com/office/drawing/2014/main" id="{88316EDB-12C0-F1D2-89E8-D33065BE1D46}"/>
              </a:ext>
            </a:extLst>
          </p:cNvPr>
          <p:cNvSpPr txBox="1"/>
          <p:nvPr/>
        </p:nvSpPr>
        <p:spPr>
          <a:xfrm>
            <a:off x="1996965" y="5693103"/>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4D26B10A-EBFE-6424-3BF8-8AAE82AD90AB}"/>
              </a:ext>
            </a:extLst>
          </p:cNvPr>
          <p:cNvSpPr txBox="1"/>
          <p:nvPr/>
        </p:nvSpPr>
        <p:spPr>
          <a:xfrm>
            <a:off x="1795517" y="5605516"/>
            <a:ext cx="1094827" cy="613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9" name="Picture 9" descr="Chart, scatter chart&#10;&#10;Description automatically generated">
            <a:extLst>
              <a:ext uri="{FF2B5EF4-FFF2-40B4-BE49-F238E27FC236}">
                <a16:creationId xmlns:a16="http://schemas.microsoft.com/office/drawing/2014/main" id="{969A5E48-15C9-A7DB-2482-6C5DEC2BFA6F}"/>
              </a:ext>
            </a:extLst>
          </p:cNvPr>
          <p:cNvPicPr>
            <a:picLocks noChangeAspect="1"/>
          </p:cNvPicPr>
          <p:nvPr/>
        </p:nvPicPr>
        <p:blipFill rotWithShape="1">
          <a:blip r:embed="rId3"/>
          <a:srcRect t="8873" r="264" b="6620"/>
          <a:stretch/>
        </p:blipFill>
        <p:spPr>
          <a:xfrm>
            <a:off x="330376" y="215463"/>
            <a:ext cx="3946295" cy="6077003"/>
          </a:xfrm>
          <a:prstGeom prst="rect">
            <a:avLst/>
          </a:prstGeom>
        </p:spPr>
      </p:pic>
      <p:sp>
        <p:nvSpPr>
          <p:cNvPr id="10" name="TextBox 9">
            <a:extLst>
              <a:ext uri="{FF2B5EF4-FFF2-40B4-BE49-F238E27FC236}">
                <a16:creationId xmlns:a16="http://schemas.microsoft.com/office/drawing/2014/main" id="{A96F2958-DBBF-A812-AFD7-2FF8E38AD3A2}"/>
              </a:ext>
            </a:extLst>
          </p:cNvPr>
          <p:cNvSpPr txBox="1"/>
          <p:nvPr/>
        </p:nvSpPr>
        <p:spPr>
          <a:xfrm>
            <a:off x="5080000" y="25487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Subsequent T-test</a:t>
            </a:r>
          </a:p>
        </p:txBody>
      </p:sp>
      <p:pic>
        <p:nvPicPr>
          <p:cNvPr id="13" name="Picture 13" descr="Text&#10;&#10;Description automatically generated">
            <a:extLst>
              <a:ext uri="{FF2B5EF4-FFF2-40B4-BE49-F238E27FC236}">
                <a16:creationId xmlns:a16="http://schemas.microsoft.com/office/drawing/2014/main" id="{5A2EC7AE-AB6F-3518-53BB-5CDF153374E2}"/>
              </a:ext>
            </a:extLst>
          </p:cNvPr>
          <p:cNvPicPr>
            <a:picLocks noChangeAspect="1"/>
          </p:cNvPicPr>
          <p:nvPr/>
        </p:nvPicPr>
        <p:blipFill>
          <a:blip r:embed="rId4"/>
          <a:stretch>
            <a:fillRect/>
          </a:stretch>
        </p:blipFill>
        <p:spPr>
          <a:xfrm>
            <a:off x="5153572" y="2862854"/>
            <a:ext cx="6675820" cy="834499"/>
          </a:xfrm>
          <a:prstGeom prst="rect">
            <a:avLst/>
          </a:prstGeom>
        </p:spPr>
      </p:pic>
    </p:spTree>
    <p:extLst>
      <p:ext uri="{BB962C8B-B14F-4D97-AF65-F5344CB8AC3E}">
        <p14:creationId xmlns:p14="http://schemas.microsoft.com/office/powerpoint/2010/main" val="289638549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C7F809-A434-4A8D-A127-1C50C2DB389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4DC6F004-8F9D-4F40-8394-6C4C67F7091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1</TotalTime>
  <Words>1574</Words>
  <Application>Microsoft Office PowerPoint</Application>
  <PresentationFormat>Widescreen</PresentationFormat>
  <Paragraphs>146</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Consolas</vt:lpstr>
      <vt:lpstr>Tenorite</vt:lpstr>
      <vt:lpstr>Office Theme</vt:lpstr>
      <vt:lpstr>The Relationship Between Population Density and Economic Factors in US Counties</vt:lpstr>
      <vt:lpstr>Economic Factors Considered</vt:lpstr>
      <vt:lpstr>PRIMARY GOAL</vt:lpstr>
      <vt:lpstr>Benefit of investigating this Relationship</vt:lpstr>
      <vt:lpstr>Data Collection &amp; Clean up</vt:lpstr>
      <vt:lpstr>Population Density</vt:lpstr>
      <vt:lpstr>PowerPoint Presentation</vt:lpstr>
      <vt:lpstr>Cost of Living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Significant Relationships</vt:lpstr>
      <vt:lpstr>ANalysis Summary</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Mark Speers</cp:lastModifiedBy>
  <cp:revision>190</cp:revision>
  <dcterms:created xsi:type="dcterms:W3CDTF">2023-04-28T21:06:40Z</dcterms:created>
  <dcterms:modified xsi:type="dcterms:W3CDTF">2023-05-04T17:54:51Z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