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339" r:id="rId3"/>
    <p:sldId id="341" r:id="rId4"/>
    <p:sldId id="340" r:id="rId5"/>
    <p:sldId id="317" r:id="rId6"/>
    <p:sldId id="319" r:id="rId7"/>
    <p:sldId id="321" r:id="rId8"/>
    <p:sldId id="320" r:id="rId9"/>
    <p:sldId id="326" r:id="rId10"/>
    <p:sldId id="330" r:id="rId11"/>
    <p:sldId id="332" r:id="rId12"/>
    <p:sldId id="333" r:id="rId13"/>
    <p:sldId id="328" r:id="rId14"/>
    <p:sldId id="329" r:id="rId15"/>
    <p:sldId id="334" r:id="rId16"/>
    <p:sldId id="335" r:id="rId17"/>
    <p:sldId id="327" r:id="rId18"/>
    <p:sldId id="338" r:id="rId19"/>
    <p:sldId id="336" r:id="rId20"/>
    <p:sldId id="337" r:id="rId21"/>
    <p:sldId id="322" r:id="rId22"/>
    <p:sldId id="260" r:id="rId23"/>
    <p:sldId id="323" r:id="rId24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9966FF"/>
    <a:srgbClr val="FFCCFF"/>
    <a:srgbClr val="F7D03F"/>
    <a:srgbClr val="AFD7FF"/>
    <a:srgbClr val="A3D1FF"/>
    <a:srgbClr val="75BAFF"/>
    <a:srgbClr val="0066CC"/>
    <a:srgbClr val="F0F9E7"/>
    <a:srgbClr val="D4E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5179" autoAdjust="0"/>
  </p:normalViewPr>
  <p:slideViewPr>
    <p:cSldViewPr>
      <p:cViewPr varScale="1">
        <p:scale>
          <a:sx n="110" d="100"/>
          <a:sy n="110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4E3BC-A5DB-4D57-B54A-D9DD0E234997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0DF34-8432-45C1-AA31-1AFBE5B0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2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Type Block  </a:t>
            </a:r>
            <a:r>
              <a:rPr lang="en-US" altLang="zh-TW" dirty="0" err="1"/>
              <a:t>Fomula</a:t>
            </a: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j = </a:t>
            </a:r>
            <a:r>
              <a:rPr lang="zh-TW" altLang="en-US" dirty="0"/>
              <a:t>第一張 </a:t>
            </a:r>
            <a:r>
              <a:rPr lang="en-US" altLang="zh-TW" dirty="0"/>
              <a:t>frame </a:t>
            </a:r>
            <a:r>
              <a:rPr lang="zh-TW" altLang="en-US" dirty="0"/>
              <a:t>最大值位置</a:t>
            </a:r>
            <a:r>
              <a:rPr lang="en-US" altLang="zh-TW" dirty="0"/>
              <a:t>, </a:t>
            </a:r>
            <a:r>
              <a:rPr lang="zh-TW" altLang="en-US" dirty="0"/>
              <a:t>後續 </a:t>
            </a:r>
            <a:r>
              <a:rPr lang="en-US" altLang="zh-TW" dirty="0"/>
              <a:t>frame </a:t>
            </a:r>
            <a:r>
              <a:rPr lang="zh-TW" altLang="en-US" dirty="0"/>
              <a:t>取固定位置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0DF34-8432-45C1-AA31-1AFBE5B042C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1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895AF8-A00D-47C3-891A-9C2D7F0C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864ED0-2A52-44CE-9AB5-E883F88E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45720" rIns="27432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262807-EE4E-413B-BFC4-2F4068D8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C92322E-AF47-4EBE-9C3C-2969E31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E7F308-5076-422B-AB67-2830D38C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2224C5E-F517-4F7E-A72C-8CBAE454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E3FDA3-6AEC-4F73-B09B-BF61118AC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/>
            <a:r>
              <a:rPr lang="en-US" altLang="zh-CN" sz="1000">
                <a:cs typeface="Arial" panose="020B0604020202020204" pitchFamily="34" charset="0"/>
              </a:rPr>
              <a:t>233</a:t>
            </a:r>
          </a:p>
          <a:p>
            <a:pPr algn="ctr" eaLnBrk="1" hangingPunct="1"/>
            <a:r>
              <a:rPr lang="en-US" altLang="zh-CN" sz="1000">
                <a:cs typeface="Arial" panose="020B0604020202020204" pitchFamily="34" charset="0"/>
              </a:rPr>
              <a:t>9</a:t>
            </a:r>
          </a:p>
          <a:p>
            <a:pPr algn="ctr" eaLnBrk="1" hangingPunct="1"/>
            <a:r>
              <a:rPr lang="en-US" altLang="zh-CN" sz="1000">
                <a:cs typeface="Arial" panose="020B0604020202020204" pitchFamily="34" charset="0"/>
              </a:rPr>
              <a:t>25</a:t>
            </a:r>
            <a:endParaRPr lang="en-US" altLang="zh-TW" sz="10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1E4DD5E-6945-4C18-BCA7-5776B978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2617C0E-721A-4FE9-A3F6-134870C3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pic>
        <p:nvPicPr>
          <p:cNvPr id="13" name="Picture 11" descr="LOGO-8">
            <a:extLst>
              <a:ext uri="{FF2B5EF4-FFF2-40B4-BE49-F238E27FC236}">
                <a16:creationId xmlns:a16="http://schemas.microsoft.com/office/drawing/2014/main" id="{542B4714-CD11-4DFA-BA65-FA3A868A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757363"/>
            <a:ext cx="31146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4">
            <a:extLst>
              <a:ext uri="{FF2B5EF4-FFF2-40B4-BE49-F238E27FC236}">
                <a16:creationId xmlns:a16="http://schemas.microsoft.com/office/drawing/2014/main" id="{4A6C629E-E571-42C7-AEE1-B825366B4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E2C0CBF4-0986-4F13-B9EF-D2C4879EA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A0F1B61B-4F08-4C04-8C1A-774723677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cs typeface="Arial" charset="0"/>
              </a:rPr>
              <a:t>Drive for better vision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2667000" y="3082925"/>
            <a:ext cx="5943600" cy="669925"/>
          </a:xfrm>
        </p:spPr>
        <p:txBody>
          <a:bodyPr/>
          <a:lstStyle>
            <a:lvl1pPr>
              <a:defRPr sz="3400">
                <a:solidFill>
                  <a:srgbClr val="003366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2400" y="4191000"/>
            <a:ext cx="1600200" cy="4191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ea typeface="Arial Unicode MS" pitchFamily="34" charset="-120"/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53667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D4B4A-9355-416A-86A0-71284A4B06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72A9C-1ACC-4620-95A3-9265752B8E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178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8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8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AB96B-6C0A-49C8-B099-A9C6AFA91F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53A02-6B0F-4303-8B73-A95421CB35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81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18AAC7-AB22-4495-B659-26B5BF2CC5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13746-DAC6-45D3-BE80-DBEE3B3964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003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32E9F-BFC4-4949-8A61-D9B72C6D21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7822-2D18-411D-9F32-56CB50F85D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1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F1516-9D67-4ED2-A0DF-1F8C92B90E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598D2-DF35-49BF-9194-50AC6581BC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621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F28F7A-5000-43A0-8EDE-4F365F57DC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326A6-EECC-4018-A63C-B83A8CAD46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2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AAE274-3A74-4370-8198-AA8FD69AF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F78F-1942-4094-AAEB-3095729D35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3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95C5B9F-93DB-4943-AA4B-E65F363EAD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6C6B2-8F9E-462C-9C39-7A0F82DD7F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75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31732FA-9C5A-4063-9545-C5CCF69842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55488-0AF9-4951-B88E-DBB60DDC73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54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7A39EC-7968-4271-B50D-3605B89936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AA73F-4729-4C1E-BFB1-56548D5131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65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FD0465-40C7-4825-9EF2-CAE06AC160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ADE58-D6C3-4F18-A210-EE60AB9EE9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315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BCF6E5-24AB-4A7E-AF0F-170A229A8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5B51DF-F9AF-49A4-9824-71AF066F0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19400" y="6438900"/>
            <a:ext cx="1905000" cy="41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814708C-E9BA-4876-9263-47EC412920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530A54-4E3D-4CA6-ADD2-C895CA5A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1029" name="Picture 5" descr="LOGO-8">
            <a:extLst>
              <a:ext uri="{FF2B5EF4-FFF2-40B4-BE49-F238E27FC236}">
                <a16:creationId xmlns:a16="http://schemas.microsoft.com/office/drawing/2014/main" id="{93F46D4A-CEF6-4926-883D-0DED88EEE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38FFF0E6-A8AE-44CE-BBFB-E89B5ACD4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E7977700-3EF0-4309-B0AC-84FF3FB7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3363"/>
            <a:ext cx="2571750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i="1">
                <a:solidFill>
                  <a:schemeClr val="folHlink"/>
                </a:solidFill>
                <a:ea typeface="新細明體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ndard_deviation" TargetMode="External"/><Relationship Id="rId2" Type="http://schemas.openxmlformats.org/officeDocument/2006/relationships/hyperlink" Target="https://en.wikipedia.org/wiki/Root_mean_squ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ndard_deviation" TargetMode="External"/><Relationship Id="rId5" Type="http://schemas.openxmlformats.org/officeDocument/2006/relationships/hyperlink" Target="https://en.wikipedia.org/wiki/Root_mean_squar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D52003-C0F3-41EA-9933-864EF1EB2D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0" y="3082925"/>
            <a:ext cx="5937250" cy="669925"/>
          </a:xfrm>
        </p:spPr>
        <p:txBody>
          <a:bodyPr/>
          <a:lstStyle/>
          <a:p>
            <a:pPr eaLnBrk="1" hangingPunct="1"/>
            <a:r>
              <a:rPr lang="en-US" altLang="zh-TW" sz="2600">
                <a:ea typeface="新細明體" panose="02020500000000000000" pitchFamily="18" charset="-120"/>
              </a:rPr>
              <a:t>HxDS - User Manual</a:t>
            </a:r>
            <a:br>
              <a:rPr lang="en-US" altLang="zh-TW" sz="2600">
                <a:ea typeface="新細明體" panose="02020500000000000000" pitchFamily="18" charset="-120"/>
              </a:rPr>
            </a:br>
            <a:r>
              <a:rPr lang="en-US" altLang="zh-TW" sz="2600">
                <a:ea typeface="新細明體" panose="02020500000000000000" pitchFamily="18" charset="-120"/>
              </a:rPr>
              <a:t>&gt; Calculate SNR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E97A893-1669-4B5D-8B36-6FEE581FEE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cs typeface="Arial Unicode MS" panose="020B0604020202020204" pitchFamily="34" charset="-120"/>
              </a:rPr>
              <a:t>Oct.,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內容版面配置區 2">
            <a:extLst>
              <a:ext uri="{FF2B5EF4-FFF2-40B4-BE49-F238E27FC236}">
                <a16:creationId xmlns:a16="http://schemas.microsoft.com/office/drawing/2014/main" id="{29512A64-7AC4-4E95-B1C7-DF597423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7" y="1048949"/>
            <a:ext cx="7772400" cy="4530725"/>
          </a:xfrm>
        </p:spPr>
        <p:txBody>
          <a:bodyPr/>
          <a:lstStyle/>
          <a:p>
            <a:r>
              <a:rPr lang="en-US" altLang="zh-TW" dirty="0"/>
              <a:t>Step 1: Calculate </a:t>
            </a:r>
            <a:r>
              <a:rPr lang="en-US" altLang="zh-TW" dirty="0" err="1"/>
              <a:t>basedata</a:t>
            </a:r>
            <a:r>
              <a:rPr lang="en-US" altLang="zh-TW" dirty="0"/>
              <a:t> from untouched n frames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basedata</a:t>
            </a:r>
            <a:r>
              <a:rPr lang="en-US" altLang="zh-TW" dirty="0"/>
              <a:t> = 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2FA147-050C-4149-A596-4C3C9DD3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656691"/>
          </a:xfrm>
        </p:spPr>
        <p:txBody>
          <a:bodyPr/>
          <a:lstStyle/>
          <a:p>
            <a:r>
              <a:rPr lang="en-US" altLang="zh-TW" dirty="0"/>
              <a:t>Example: Raw Data(SD) Noise(1/3)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55EF5DE-24C5-4A6C-92DE-B623FE08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91200"/>
              </p:ext>
            </p:extLst>
          </p:nvPr>
        </p:nvGraphicFramePr>
        <p:xfrm>
          <a:off x="709199" y="2456787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A1C4C7-3ED1-4984-A803-94A028541AF3}"/>
              </a:ext>
            </a:extLst>
          </p:cNvPr>
          <p:cNvSpPr txBox="1"/>
          <p:nvPr/>
        </p:nvSpPr>
        <p:spPr>
          <a:xfrm>
            <a:off x="848410" y="2121100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B5AAD1D-B799-475D-9305-98E15AE5A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51695"/>
              </p:ext>
            </p:extLst>
          </p:nvPr>
        </p:nvGraphicFramePr>
        <p:xfrm>
          <a:off x="2010881" y="2468543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224EA2-A4E7-41B0-AB63-A7150BA6A480}"/>
              </a:ext>
            </a:extLst>
          </p:cNvPr>
          <p:cNvSpPr txBox="1"/>
          <p:nvPr/>
        </p:nvSpPr>
        <p:spPr>
          <a:xfrm>
            <a:off x="2150092" y="2132856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66E93B-6103-4F84-9B81-C13585397F21}"/>
              </a:ext>
            </a:extLst>
          </p:cNvPr>
          <p:cNvSpPr txBox="1"/>
          <p:nvPr/>
        </p:nvSpPr>
        <p:spPr>
          <a:xfrm>
            <a:off x="3046133" y="26650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AB76BDD-2922-42D1-B1DA-DE11240F9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55029"/>
              </p:ext>
            </p:extLst>
          </p:nvPr>
        </p:nvGraphicFramePr>
        <p:xfrm>
          <a:off x="3654318" y="2468543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73B037-E985-4C60-AEF5-22F8629AEDA6}"/>
              </a:ext>
            </a:extLst>
          </p:cNvPr>
          <p:cNvSpPr txBox="1"/>
          <p:nvPr/>
        </p:nvSpPr>
        <p:spPr>
          <a:xfrm>
            <a:off x="3793529" y="213285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</a:t>
            </a:r>
            <a:endParaRPr lang="zh-TW" altLang="en-US" b="1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E63E57-B807-4936-B884-2A8E8D1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11183"/>
              </p:ext>
            </p:extLst>
          </p:nvPr>
        </p:nvGraphicFramePr>
        <p:xfrm>
          <a:off x="654377" y="3823370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40879FB8-86C0-456B-A1A5-F487A7D9A188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5400000">
            <a:off x="21962" y="3202009"/>
            <a:ext cx="1397527" cy="132695"/>
          </a:xfrm>
          <a:prstGeom prst="bentConnector4">
            <a:avLst>
              <a:gd name="adj1" fmla="val 89"/>
              <a:gd name="adj2" fmla="val 206991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BF698C0-B0F5-41CA-86B8-4ED0EA25D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18452"/>
              </p:ext>
            </p:extLst>
          </p:nvPr>
        </p:nvGraphicFramePr>
        <p:xfrm>
          <a:off x="1902430" y="3823371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3C3ACB67-8425-44FC-8F8B-6394C977F76B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rot="5400000">
            <a:off x="1300157" y="3206627"/>
            <a:ext cx="1362767" cy="158220"/>
          </a:xfrm>
          <a:prstGeom prst="bentConnector4">
            <a:avLst>
              <a:gd name="adj1" fmla="val -478"/>
              <a:gd name="adj2" fmla="val 183646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2785E5AC-B6C2-4652-8213-20386757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55778"/>
              </p:ext>
            </p:extLst>
          </p:nvPr>
        </p:nvGraphicFramePr>
        <p:xfrm>
          <a:off x="3599495" y="3823370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47" name="十字形 46">
            <a:extLst>
              <a:ext uri="{FF2B5EF4-FFF2-40B4-BE49-F238E27FC236}">
                <a16:creationId xmlns:a16="http://schemas.microsoft.com/office/drawing/2014/main" id="{30C602CA-E079-47BA-A35D-9BAE58744436}"/>
              </a:ext>
            </a:extLst>
          </p:cNvPr>
          <p:cNvSpPr/>
          <p:nvPr/>
        </p:nvSpPr>
        <p:spPr bwMode="auto">
          <a:xfrm>
            <a:off x="1345148" y="3859108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8" name="十字形 47">
            <a:extLst>
              <a:ext uri="{FF2B5EF4-FFF2-40B4-BE49-F238E27FC236}">
                <a16:creationId xmlns:a16="http://schemas.microsoft.com/office/drawing/2014/main" id="{71889CEC-B084-4E95-979D-2B0AC055D809}"/>
              </a:ext>
            </a:extLst>
          </p:cNvPr>
          <p:cNvSpPr/>
          <p:nvPr/>
        </p:nvSpPr>
        <p:spPr bwMode="auto">
          <a:xfrm>
            <a:off x="2403694" y="3859108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9" name="十字形 48">
            <a:extLst>
              <a:ext uri="{FF2B5EF4-FFF2-40B4-BE49-F238E27FC236}">
                <a16:creationId xmlns:a16="http://schemas.microsoft.com/office/drawing/2014/main" id="{D5326E15-800B-465E-9AE5-77F9942D4E6C}"/>
              </a:ext>
            </a:extLst>
          </p:cNvPr>
          <p:cNvSpPr/>
          <p:nvPr/>
        </p:nvSpPr>
        <p:spPr bwMode="auto">
          <a:xfrm>
            <a:off x="3187548" y="385644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0F6DA61-ABBD-4465-A112-C8D88761AD93}"/>
              </a:ext>
            </a:extLst>
          </p:cNvPr>
          <p:cNvSpPr txBox="1"/>
          <p:nvPr/>
        </p:nvSpPr>
        <p:spPr>
          <a:xfrm>
            <a:off x="2616755" y="3795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127EFE92-3AB3-419F-867F-A853D3452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6243"/>
              </p:ext>
            </p:extLst>
          </p:nvPr>
        </p:nvGraphicFramePr>
        <p:xfrm>
          <a:off x="1123995" y="5237634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311F9AC0-DB2C-4C34-BFE0-562ECBC70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98171"/>
              </p:ext>
            </p:extLst>
          </p:nvPr>
        </p:nvGraphicFramePr>
        <p:xfrm>
          <a:off x="2344490" y="5245646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D6574949-28D3-4651-87F0-5F25EFEA1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30434"/>
              </p:ext>
            </p:extLst>
          </p:nvPr>
        </p:nvGraphicFramePr>
        <p:xfrm>
          <a:off x="4025174" y="5216883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58" name="十字形 57">
            <a:extLst>
              <a:ext uri="{FF2B5EF4-FFF2-40B4-BE49-F238E27FC236}">
                <a16:creationId xmlns:a16="http://schemas.microsoft.com/office/drawing/2014/main" id="{A3E8A351-86DB-4EA7-AF0D-2854D374056C}"/>
              </a:ext>
            </a:extLst>
          </p:cNvPr>
          <p:cNvSpPr/>
          <p:nvPr/>
        </p:nvSpPr>
        <p:spPr bwMode="auto">
          <a:xfrm>
            <a:off x="1751325" y="528404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9" name="十字形 58">
            <a:extLst>
              <a:ext uri="{FF2B5EF4-FFF2-40B4-BE49-F238E27FC236}">
                <a16:creationId xmlns:a16="http://schemas.microsoft.com/office/drawing/2014/main" id="{F32B3F0A-B0D4-4D09-9B28-59527A00BD8A}"/>
              </a:ext>
            </a:extLst>
          </p:cNvPr>
          <p:cNvSpPr/>
          <p:nvPr/>
        </p:nvSpPr>
        <p:spPr bwMode="auto">
          <a:xfrm>
            <a:off x="2858483" y="529461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60" name="十字形 59">
            <a:extLst>
              <a:ext uri="{FF2B5EF4-FFF2-40B4-BE49-F238E27FC236}">
                <a16:creationId xmlns:a16="http://schemas.microsoft.com/office/drawing/2014/main" id="{7A321EF5-9BFF-4AC4-B7DB-A094500CE567}"/>
              </a:ext>
            </a:extLst>
          </p:cNvPr>
          <p:cNvSpPr/>
          <p:nvPr/>
        </p:nvSpPr>
        <p:spPr bwMode="auto">
          <a:xfrm>
            <a:off x="3593725" y="5281384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B5DA896-2BBC-4E87-A517-901E1E3AC144}"/>
              </a:ext>
            </a:extLst>
          </p:cNvPr>
          <p:cNvSpPr txBox="1"/>
          <p:nvPr/>
        </p:nvSpPr>
        <p:spPr>
          <a:xfrm>
            <a:off x="3022932" y="5220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21F43FB-3652-44CA-80CF-75E061BB1ACC}"/>
              </a:ext>
            </a:extLst>
          </p:cNvPr>
          <p:cNvSpPr txBox="1"/>
          <p:nvPr/>
        </p:nvSpPr>
        <p:spPr>
          <a:xfrm>
            <a:off x="282539" y="3703137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FF55BE-2FD1-470C-99D0-C8DFD9E5D568}"/>
              </a:ext>
            </a:extLst>
          </p:cNvPr>
          <p:cNvSpPr txBox="1"/>
          <p:nvPr/>
        </p:nvSpPr>
        <p:spPr>
          <a:xfrm>
            <a:off x="4000400" y="3703137"/>
            <a:ext cx="2239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BD0,0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96A9D-441D-49BB-A690-F1F67023C3ED}"/>
              </a:ext>
            </a:extLst>
          </p:cNvPr>
          <p:cNvSpPr txBox="1"/>
          <p:nvPr/>
        </p:nvSpPr>
        <p:spPr>
          <a:xfrm>
            <a:off x="757177" y="5118009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F5163B4-F8F9-46A6-8E89-A1C897200110}"/>
              </a:ext>
            </a:extLst>
          </p:cNvPr>
          <p:cNvSpPr txBox="1"/>
          <p:nvPr/>
        </p:nvSpPr>
        <p:spPr>
          <a:xfrm>
            <a:off x="4478495" y="5088884"/>
            <a:ext cx="23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BD1,1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F230EDF1-AFFE-4567-959D-F67C3514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70061"/>
              </p:ext>
            </p:extLst>
          </p:nvPr>
        </p:nvGraphicFramePr>
        <p:xfrm>
          <a:off x="6950320" y="3505468"/>
          <a:ext cx="1872207" cy="14098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89811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74" name="文字方塊 73">
            <a:extLst>
              <a:ext uri="{FF2B5EF4-FFF2-40B4-BE49-F238E27FC236}">
                <a16:creationId xmlns:a16="http://schemas.microsoft.com/office/drawing/2014/main" id="{28E55635-224E-4C26-8091-E53593E5BC0F}"/>
              </a:ext>
            </a:extLst>
          </p:cNvPr>
          <p:cNvSpPr txBox="1"/>
          <p:nvPr/>
        </p:nvSpPr>
        <p:spPr>
          <a:xfrm>
            <a:off x="7298762" y="3174010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Basedata</a:t>
            </a:r>
            <a:r>
              <a:rPr lang="en-US" altLang="zh-TW" b="1" dirty="0">
                <a:solidFill>
                  <a:srgbClr val="FF0000"/>
                </a:solidFill>
              </a:rPr>
              <a:t> frame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BB108B3-8EB3-4A25-91C0-5BE3AD1C056C}"/>
              </a:ext>
            </a:extLst>
          </p:cNvPr>
          <p:cNvSpPr/>
          <p:nvPr/>
        </p:nvSpPr>
        <p:spPr bwMode="auto">
          <a:xfrm>
            <a:off x="4952866" y="3685085"/>
            <a:ext cx="1227507" cy="47971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F670082-C582-4467-94F2-5C2E9CE79FA9}"/>
              </a:ext>
            </a:extLst>
          </p:cNvPr>
          <p:cNvSpPr/>
          <p:nvPr/>
        </p:nvSpPr>
        <p:spPr bwMode="auto">
          <a:xfrm>
            <a:off x="5413015" y="5088884"/>
            <a:ext cx="1274711" cy="4362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01938F37-568E-41EC-BDE8-63FD1871343B}"/>
              </a:ext>
            </a:extLst>
          </p:cNvPr>
          <p:cNvCxnSpPr>
            <a:cxnSpLocks/>
            <a:stCxn id="75" idx="3"/>
          </p:cNvCxnSpPr>
          <p:nvPr/>
        </p:nvCxnSpPr>
        <p:spPr bwMode="auto">
          <a:xfrm flipV="1">
            <a:off x="6180373" y="3795472"/>
            <a:ext cx="987026" cy="12947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8F2300F0-26C0-4904-95D3-3B993FF6BA69}"/>
              </a:ext>
            </a:extLst>
          </p:cNvPr>
          <p:cNvCxnSpPr>
            <a:cxnSpLocks/>
            <a:stCxn id="76" idx="3"/>
          </p:cNvCxnSpPr>
          <p:nvPr/>
        </p:nvCxnSpPr>
        <p:spPr bwMode="auto">
          <a:xfrm flipV="1">
            <a:off x="6687726" y="4228473"/>
            <a:ext cx="1064163" cy="107853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59648BB7-D09A-4043-9B1B-1CE6A6D9AC03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946331" y="3199347"/>
            <a:ext cx="1397527" cy="132695"/>
          </a:xfrm>
          <a:prstGeom prst="bentConnector4">
            <a:avLst>
              <a:gd name="adj1" fmla="val 89"/>
              <a:gd name="adj2" fmla="val 206991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C908397-A9E3-44A0-8F49-A81ED05830D9}"/>
              </a:ext>
            </a:extLst>
          </p:cNvPr>
          <p:cNvCxnSpPr/>
          <p:nvPr/>
        </p:nvCxnSpPr>
        <p:spPr bwMode="auto">
          <a:xfrm>
            <a:off x="1213253" y="2942007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382C31F5-64DF-4E1F-984F-5700C8852175}"/>
              </a:ext>
            </a:extLst>
          </p:cNvPr>
          <p:cNvCxnSpPr/>
          <p:nvPr/>
        </p:nvCxnSpPr>
        <p:spPr bwMode="auto">
          <a:xfrm>
            <a:off x="2507594" y="2935032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1196D9D9-F014-421A-B495-2DE7B0569082}"/>
              </a:ext>
            </a:extLst>
          </p:cNvPr>
          <p:cNvCxnSpPr/>
          <p:nvPr/>
        </p:nvCxnSpPr>
        <p:spPr bwMode="auto">
          <a:xfrm>
            <a:off x="4158373" y="2935032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678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內容版面配置區 2">
            <a:extLst>
              <a:ext uri="{FF2B5EF4-FFF2-40B4-BE49-F238E27FC236}">
                <a16:creationId xmlns:a16="http://schemas.microsoft.com/office/drawing/2014/main" id="{29512A64-7AC4-4E95-B1C7-DF597423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7" y="1048949"/>
            <a:ext cx="7772400" cy="4530725"/>
          </a:xfrm>
        </p:spPr>
        <p:txBody>
          <a:bodyPr/>
          <a:lstStyle/>
          <a:p>
            <a:r>
              <a:rPr lang="en-US" altLang="zh-TW" dirty="0"/>
              <a:t>Step 2: Calculate SD for each blocks within n frames.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2FA147-050C-4149-A596-4C3C9DD3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656691"/>
          </a:xfrm>
        </p:spPr>
        <p:txBody>
          <a:bodyPr/>
          <a:lstStyle/>
          <a:p>
            <a:r>
              <a:rPr lang="en-US" altLang="zh-TW" dirty="0"/>
              <a:t>Example: Raw Data(SD) Noise(2/3)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55EF5DE-24C5-4A6C-92DE-B623FE086CD1}"/>
              </a:ext>
            </a:extLst>
          </p:cNvPr>
          <p:cNvGraphicFramePr>
            <a:graphicFrameLocks noGrp="1"/>
          </p:cNvGraphicFramePr>
          <p:nvPr/>
        </p:nvGraphicFramePr>
        <p:xfrm>
          <a:off x="726083" y="3332639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A1C4C7-3ED1-4984-A803-94A028541AF3}"/>
              </a:ext>
            </a:extLst>
          </p:cNvPr>
          <p:cNvSpPr txBox="1"/>
          <p:nvPr/>
        </p:nvSpPr>
        <p:spPr>
          <a:xfrm>
            <a:off x="865294" y="299695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B5AAD1D-B799-475D-9305-98E15AE5A7C2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3344395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224EA2-A4E7-41B0-AB63-A7150BA6A480}"/>
              </a:ext>
            </a:extLst>
          </p:cNvPr>
          <p:cNvSpPr txBox="1"/>
          <p:nvPr/>
        </p:nvSpPr>
        <p:spPr>
          <a:xfrm>
            <a:off x="2166976" y="300870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66E93B-6103-4F84-9B81-C13585397F21}"/>
              </a:ext>
            </a:extLst>
          </p:cNvPr>
          <p:cNvSpPr txBox="1"/>
          <p:nvPr/>
        </p:nvSpPr>
        <p:spPr>
          <a:xfrm>
            <a:off x="3063017" y="354086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AB76BDD-2922-42D1-B1DA-DE11240F9862}"/>
              </a:ext>
            </a:extLst>
          </p:cNvPr>
          <p:cNvGraphicFramePr>
            <a:graphicFrameLocks noGrp="1"/>
          </p:cNvGraphicFramePr>
          <p:nvPr/>
        </p:nvGraphicFramePr>
        <p:xfrm>
          <a:off x="3671202" y="3344395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73B037-E985-4C60-AEF5-22F8629AEDA6}"/>
              </a:ext>
            </a:extLst>
          </p:cNvPr>
          <p:cNvSpPr txBox="1"/>
          <p:nvPr/>
        </p:nvSpPr>
        <p:spPr>
          <a:xfrm>
            <a:off x="3810413" y="300870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</a:t>
            </a:r>
            <a:endParaRPr lang="zh-TW" altLang="en-US" b="1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E63E57-B807-4936-B884-2A8E8D1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99123"/>
              </p:ext>
            </p:extLst>
          </p:nvPr>
        </p:nvGraphicFramePr>
        <p:xfrm>
          <a:off x="671261" y="4699222"/>
          <a:ext cx="342301" cy="2467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4230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46778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50" name="文字方塊 49">
            <a:extLst>
              <a:ext uri="{FF2B5EF4-FFF2-40B4-BE49-F238E27FC236}">
                <a16:creationId xmlns:a16="http://schemas.microsoft.com/office/drawing/2014/main" id="{B0F6DA61-ABBD-4465-A112-C8D88761AD93}"/>
              </a:ext>
            </a:extLst>
          </p:cNvPr>
          <p:cNvSpPr txBox="1"/>
          <p:nvPr/>
        </p:nvSpPr>
        <p:spPr>
          <a:xfrm>
            <a:off x="3593199" y="465178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21F43FB-3652-44CA-80CF-75E061BB1ACC}"/>
              </a:ext>
            </a:extLst>
          </p:cNvPr>
          <p:cNvSpPr txBox="1"/>
          <p:nvPr/>
        </p:nvSpPr>
        <p:spPr>
          <a:xfrm>
            <a:off x="299423" y="4578989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FF55BE-2FD1-470C-99D0-C8DFD9E5D568}"/>
              </a:ext>
            </a:extLst>
          </p:cNvPr>
          <p:cNvSpPr txBox="1"/>
          <p:nvPr/>
        </p:nvSpPr>
        <p:spPr>
          <a:xfrm>
            <a:off x="5469713" y="4568473"/>
            <a:ext cx="2239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 )/n = SD0,0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F5163B4-F8F9-46A6-8E89-A1C897200110}"/>
              </a:ext>
            </a:extLst>
          </p:cNvPr>
          <p:cNvSpPr txBox="1"/>
          <p:nvPr/>
        </p:nvSpPr>
        <p:spPr>
          <a:xfrm>
            <a:off x="6099592" y="5970323"/>
            <a:ext cx="23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SD1,1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F230EDF1-AFFE-4567-959D-F67C3514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78215"/>
              </p:ext>
            </p:extLst>
          </p:nvPr>
        </p:nvGraphicFramePr>
        <p:xfrm>
          <a:off x="7237001" y="4459716"/>
          <a:ext cx="1872207" cy="14098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89811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SD0,0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SD1,0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SD2,0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SD0,1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SD1,1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SD2,1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SD0,2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SD1,2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74" name="文字方塊 73">
            <a:extLst>
              <a:ext uri="{FF2B5EF4-FFF2-40B4-BE49-F238E27FC236}">
                <a16:creationId xmlns:a16="http://schemas.microsoft.com/office/drawing/2014/main" id="{28E55635-224E-4C26-8091-E53593E5BC0F}"/>
              </a:ext>
            </a:extLst>
          </p:cNvPr>
          <p:cNvSpPr txBox="1"/>
          <p:nvPr/>
        </p:nvSpPr>
        <p:spPr>
          <a:xfrm>
            <a:off x="7585443" y="412825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SD frame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BB108B3-8EB3-4A25-91C0-5BE3AD1C056C}"/>
              </a:ext>
            </a:extLst>
          </p:cNvPr>
          <p:cNvSpPr/>
          <p:nvPr/>
        </p:nvSpPr>
        <p:spPr bwMode="auto">
          <a:xfrm>
            <a:off x="6321281" y="4564244"/>
            <a:ext cx="889417" cy="47971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F670082-C582-4467-94F2-5C2E9CE79FA9}"/>
              </a:ext>
            </a:extLst>
          </p:cNvPr>
          <p:cNvSpPr/>
          <p:nvPr/>
        </p:nvSpPr>
        <p:spPr bwMode="auto">
          <a:xfrm>
            <a:off x="7059291" y="5972748"/>
            <a:ext cx="900613" cy="4362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01938F37-568E-41EC-BDE8-63FD1871343B}"/>
              </a:ext>
            </a:extLst>
          </p:cNvPr>
          <p:cNvCxnSpPr>
            <a:cxnSpLocks/>
            <a:stCxn id="75" idx="3"/>
          </p:cNvCxnSpPr>
          <p:nvPr/>
        </p:nvCxnSpPr>
        <p:spPr bwMode="auto">
          <a:xfrm flipV="1">
            <a:off x="7210698" y="4719407"/>
            <a:ext cx="249317" cy="8469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8F2300F0-26C0-4904-95D3-3B993FF6BA69}"/>
              </a:ext>
            </a:extLst>
          </p:cNvPr>
          <p:cNvCxnSpPr>
            <a:cxnSpLocks/>
            <a:stCxn id="76" idx="3"/>
          </p:cNvCxnSpPr>
          <p:nvPr/>
        </p:nvCxnSpPr>
        <p:spPr bwMode="auto">
          <a:xfrm flipV="1">
            <a:off x="7959904" y="5237212"/>
            <a:ext cx="261703" cy="95366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19812309-FBF1-4F9C-B217-B5C90E0F9DF4}"/>
              </a:ext>
            </a:extLst>
          </p:cNvPr>
          <p:cNvSpPr txBox="1"/>
          <p:nvPr/>
        </p:nvSpPr>
        <p:spPr>
          <a:xfrm>
            <a:off x="1828868" y="45440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346BF81F-9A06-42A4-B621-A448B30A219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991" y="4526820"/>
            <a:ext cx="5617299" cy="341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7E71BC49-C6A9-4215-9073-52B0539CBEF3}"/>
              </a:ext>
            </a:extLst>
          </p:cNvPr>
          <p:cNvCxnSpPr/>
          <p:nvPr/>
        </p:nvCxnSpPr>
        <p:spPr bwMode="auto">
          <a:xfrm flipH="1">
            <a:off x="257198" y="4560937"/>
            <a:ext cx="147085" cy="4907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567C39B2-23DE-4652-9C78-E0E4D357E759}"/>
              </a:ext>
            </a:extLst>
          </p:cNvPr>
          <p:cNvCxnSpPr/>
          <p:nvPr/>
        </p:nvCxnSpPr>
        <p:spPr bwMode="auto">
          <a:xfrm flipH="1" flipV="1">
            <a:off x="225958" y="4969461"/>
            <a:ext cx="31240" cy="822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6CA30800-29CB-4B0B-A086-6D25A9E34725}"/>
              </a:ext>
            </a:extLst>
          </p:cNvPr>
          <p:cNvCxnSpPr/>
          <p:nvPr/>
        </p:nvCxnSpPr>
        <p:spPr bwMode="auto">
          <a:xfrm flipH="1">
            <a:off x="150802" y="4969461"/>
            <a:ext cx="52615" cy="822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151A08-194C-4E9C-B350-CF6677812BAE}"/>
                  </a:ext>
                </a:extLst>
              </p:cNvPr>
              <p:cNvSpPr/>
              <p:nvPr/>
            </p:nvSpPr>
            <p:spPr>
              <a:xfrm>
                <a:off x="6153887" y="3466405"/>
                <a:ext cx="2990113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SD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𝐸𝑎𝑐h𝐵𝑙𝑜𝑐𝑘𝐷𝑎𝑡𝑎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𝐵𝑎𝑠𝑒𝐷𝑎𝑡𝑎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𝐹𝑟𝑎𝑚𝑒𝑠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151A08-194C-4E9C-B350-CF6677812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887" y="3466405"/>
                <a:ext cx="2990113" cy="637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C05BDA32-C06B-49A6-9A89-48FFCF125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97395"/>
              </p:ext>
            </p:extLst>
          </p:nvPr>
        </p:nvGraphicFramePr>
        <p:xfrm>
          <a:off x="5222277" y="1812142"/>
          <a:ext cx="1872207" cy="14098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89811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A168B7-EE37-4E55-8B2E-31E29B99818A}"/>
              </a:ext>
            </a:extLst>
          </p:cNvPr>
          <p:cNvSpPr txBox="1"/>
          <p:nvPr/>
        </p:nvSpPr>
        <p:spPr>
          <a:xfrm>
            <a:off x="5570719" y="1480684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1BAE3BE-C490-4DC5-8004-CF6BE1EEA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97071"/>
              </p:ext>
            </p:extLst>
          </p:nvPr>
        </p:nvGraphicFramePr>
        <p:xfrm>
          <a:off x="1233974" y="4684993"/>
          <a:ext cx="538236" cy="27273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8236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7273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 0,0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15" name="減號 14">
            <a:extLst>
              <a:ext uri="{FF2B5EF4-FFF2-40B4-BE49-F238E27FC236}">
                <a16:creationId xmlns:a16="http://schemas.microsoft.com/office/drawing/2014/main" id="{ABB30528-CA8F-4B97-A647-644DE55BDCBB}"/>
              </a:ext>
            </a:extLst>
          </p:cNvPr>
          <p:cNvSpPr/>
          <p:nvPr/>
        </p:nvSpPr>
        <p:spPr bwMode="auto">
          <a:xfrm>
            <a:off x="1047379" y="4813960"/>
            <a:ext cx="144506" cy="45719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FFB491F-94FE-4269-B4E0-F9EABAD84829}"/>
              </a:ext>
            </a:extLst>
          </p:cNvPr>
          <p:cNvSpPr txBox="1"/>
          <p:nvPr/>
        </p:nvSpPr>
        <p:spPr>
          <a:xfrm>
            <a:off x="413359" y="4578177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F10A594-BAE5-4939-9A44-8300C1BD7EE1}"/>
              </a:ext>
            </a:extLst>
          </p:cNvPr>
          <p:cNvSpPr txBox="1"/>
          <p:nvPr/>
        </p:nvSpPr>
        <p:spPr>
          <a:xfrm>
            <a:off x="1700892" y="4568473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sp>
        <p:nvSpPr>
          <p:cNvPr id="19" name="加號 18">
            <a:extLst>
              <a:ext uri="{FF2B5EF4-FFF2-40B4-BE49-F238E27FC236}">
                <a16:creationId xmlns:a16="http://schemas.microsoft.com/office/drawing/2014/main" id="{2EAEE4E0-9AD8-4699-8046-13F4EB57ECD8}"/>
              </a:ext>
            </a:extLst>
          </p:cNvPr>
          <p:cNvSpPr/>
          <p:nvPr/>
        </p:nvSpPr>
        <p:spPr bwMode="auto">
          <a:xfrm>
            <a:off x="1910922" y="4714033"/>
            <a:ext cx="197888" cy="228155"/>
          </a:xfrm>
          <a:prstGeom prst="mathPl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40276BC2-0F3A-415C-B882-AAABCCCDF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19959"/>
              </p:ext>
            </p:extLst>
          </p:nvPr>
        </p:nvGraphicFramePr>
        <p:xfrm>
          <a:off x="2236857" y="4699222"/>
          <a:ext cx="342301" cy="2467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4230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46778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80" name="文字方塊 79">
            <a:extLst>
              <a:ext uri="{FF2B5EF4-FFF2-40B4-BE49-F238E27FC236}">
                <a16:creationId xmlns:a16="http://schemas.microsoft.com/office/drawing/2014/main" id="{4E3AD8AD-BB3A-411E-979C-1E4F6B9B254D}"/>
              </a:ext>
            </a:extLst>
          </p:cNvPr>
          <p:cNvSpPr txBox="1"/>
          <p:nvPr/>
        </p:nvSpPr>
        <p:spPr>
          <a:xfrm>
            <a:off x="3394464" y="45440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E746ED44-6DB9-47A8-A22E-AD69DEF5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30420"/>
              </p:ext>
            </p:extLst>
          </p:nvPr>
        </p:nvGraphicFramePr>
        <p:xfrm>
          <a:off x="2799570" y="4684993"/>
          <a:ext cx="538236" cy="27273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8236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7273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 0,0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82" name="減號 81">
            <a:extLst>
              <a:ext uri="{FF2B5EF4-FFF2-40B4-BE49-F238E27FC236}">
                <a16:creationId xmlns:a16="http://schemas.microsoft.com/office/drawing/2014/main" id="{C4E68E43-2E2C-475D-A1D1-131CC337452E}"/>
              </a:ext>
            </a:extLst>
          </p:cNvPr>
          <p:cNvSpPr/>
          <p:nvPr/>
        </p:nvSpPr>
        <p:spPr bwMode="auto">
          <a:xfrm>
            <a:off x="2612975" y="4813960"/>
            <a:ext cx="144506" cy="45719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09800BE-7050-42BD-91DB-D796570251B1}"/>
              </a:ext>
            </a:extLst>
          </p:cNvPr>
          <p:cNvSpPr txBox="1"/>
          <p:nvPr/>
        </p:nvSpPr>
        <p:spPr>
          <a:xfrm>
            <a:off x="3266488" y="4568473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sp>
        <p:nvSpPr>
          <p:cNvPr id="84" name="加號 83">
            <a:extLst>
              <a:ext uri="{FF2B5EF4-FFF2-40B4-BE49-F238E27FC236}">
                <a16:creationId xmlns:a16="http://schemas.microsoft.com/office/drawing/2014/main" id="{81498A23-0852-43D3-9457-4408FB92F0DE}"/>
              </a:ext>
            </a:extLst>
          </p:cNvPr>
          <p:cNvSpPr/>
          <p:nvPr/>
        </p:nvSpPr>
        <p:spPr bwMode="auto">
          <a:xfrm>
            <a:off x="3472901" y="4714034"/>
            <a:ext cx="197888" cy="228155"/>
          </a:xfrm>
          <a:prstGeom prst="mathPl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2ED70A83-2C9E-48F3-B2CB-42EF6CF42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95467"/>
              </p:ext>
            </p:extLst>
          </p:nvPr>
        </p:nvGraphicFramePr>
        <p:xfrm>
          <a:off x="4353943" y="4691820"/>
          <a:ext cx="342301" cy="2467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4230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46778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1A93F013-2DCA-4C87-A99F-B5035E1FB9EB}"/>
              </a:ext>
            </a:extLst>
          </p:cNvPr>
          <p:cNvSpPr txBox="1"/>
          <p:nvPr/>
        </p:nvSpPr>
        <p:spPr>
          <a:xfrm>
            <a:off x="5511550" y="453665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E0B88087-ED12-471C-9B62-3DCB62D3D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51211"/>
              </p:ext>
            </p:extLst>
          </p:nvPr>
        </p:nvGraphicFramePr>
        <p:xfrm>
          <a:off x="4916656" y="4677591"/>
          <a:ext cx="538236" cy="27273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8236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7273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 0,0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88" name="減號 87">
            <a:extLst>
              <a:ext uri="{FF2B5EF4-FFF2-40B4-BE49-F238E27FC236}">
                <a16:creationId xmlns:a16="http://schemas.microsoft.com/office/drawing/2014/main" id="{9CBF41E4-F54D-4514-80B9-516D783E9FE4}"/>
              </a:ext>
            </a:extLst>
          </p:cNvPr>
          <p:cNvSpPr/>
          <p:nvPr/>
        </p:nvSpPr>
        <p:spPr bwMode="auto">
          <a:xfrm>
            <a:off x="4730061" y="4806558"/>
            <a:ext cx="144506" cy="45719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268DAA1-E320-4FC0-A5E9-AE1D3E75E7CA}"/>
              </a:ext>
            </a:extLst>
          </p:cNvPr>
          <p:cNvSpPr txBox="1"/>
          <p:nvPr/>
        </p:nvSpPr>
        <p:spPr>
          <a:xfrm>
            <a:off x="5383574" y="4561071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7168C854-F42F-4658-BCB6-D9D7DCB382A0}"/>
              </a:ext>
            </a:extLst>
          </p:cNvPr>
          <p:cNvSpPr txBox="1"/>
          <p:nvPr/>
        </p:nvSpPr>
        <p:spPr>
          <a:xfrm>
            <a:off x="4156186" y="4560296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92" name="加號 91">
            <a:extLst>
              <a:ext uri="{FF2B5EF4-FFF2-40B4-BE49-F238E27FC236}">
                <a16:creationId xmlns:a16="http://schemas.microsoft.com/office/drawing/2014/main" id="{4A088651-529D-4C73-BA6E-5DC08A6E6ADB}"/>
              </a:ext>
            </a:extLst>
          </p:cNvPr>
          <p:cNvSpPr/>
          <p:nvPr/>
        </p:nvSpPr>
        <p:spPr bwMode="auto">
          <a:xfrm>
            <a:off x="4059225" y="4714033"/>
            <a:ext cx="197888" cy="228155"/>
          </a:xfrm>
          <a:prstGeom prst="mathPl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FA61254-5C24-43AF-9603-E7B14BE1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60471"/>
              </p:ext>
            </p:extLst>
          </p:nvPr>
        </p:nvGraphicFramePr>
        <p:xfrm>
          <a:off x="1135908" y="6103020"/>
          <a:ext cx="342301" cy="2467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4230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46778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94" name="文字方塊 93">
            <a:extLst>
              <a:ext uri="{FF2B5EF4-FFF2-40B4-BE49-F238E27FC236}">
                <a16:creationId xmlns:a16="http://schemas.microsoft.com/office/drawing/2014/main" id="{8B2C81B8-98D3-4F20-8272-C2D795FF6C69}"/>
              </a:ext>
            </a:extLst>
          </p:cNvPr>
          <p:cNvSpPr txBox="1"/>
          <p:nvPr/>
        </p:nvSpPr>
        <p:spPr>
          <a:xfrm>
            <a:off x="4057846" y="6055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32F0A23-6A90-4F09-908E-B34DEE70BDCC}"/>
              </a:ext>
            </a:extLst>
          </p:cNvPr>
          <p:cNvSpPr txBox="1"/>
          <p:nvPr/>
        </p:nvSpPr>
        <p:spPr>
          <a:xfrm>
            <a:off x="764070" y="5982787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8775F32-FEA8-42BE-9F02-4C02D1F08F0A}"/>
              </a:ext>
            </a:extLst>
          </p:cNvPr>
          <p:cNvSpPr txBox="1"/>
          <p:nvPr/>
        </p:nvSpPr>
        <p:spPr>
          <a:xfrm>
            <a:off x="2293515" y="594785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5FCA0E62-DA9A-439C-AA37-96A728A5FDD4}"/>
              </a:ext>
            </a:extLst>
          </p:cNvPr>
          <p:cNvCxnSpPr>
            <a:cxnSpLocks/>
          </p:cNvCxnSpPr>
          <p:nvPr/>
        </p:nvCxnSpPr>
        <p:spPr bwMode="auto">
          <a:xfrm flipV="1">
            <a:off x="884638" y="5916996"/>
            <a:ext cx="5837213" cy="477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57F059E9-48DF-4BF5-8AF7-B080CC06EB6B}"/>
              </a:ext>
            </a:extLst>
          </p:cNvPr>
          <p:cNvCxnSpPr/>
          <p:nvPr/>
        </p:nvCxnSpPr>
        <p:spPr bwMode="auto">
          <a:xfrm flipH="1">
            <a:off x="721845" y="5964735"/>
            <a:ext cx="147085" cy="4907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4E73B269-BF0B-40D6-9CC4-647CBDD54A35}"/>
              </a:ext>
            </a:extLst>
          </p:cNvPr>
          <p:cNvCxnSpPr/>
          <p:nvPr/>
        </p:nvCxnSpPr>
        <p:spPr bwMode="auto">
          <a:xfrm flipH="1" flipV="1">
            <a:off x="690605" y="6373259"/>
            <a:ext cx="31240" cy="822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A0DF20A3-3B6A-42A7-9F5F-8D70C10124C3}"/>
              </a:ext>
            </a:extLst>
          </p:cNvPr>
          <p:cNvCxnSpPr/>
          <p:nvPr/>
        </p:nvCxnSpPr>
        <p:spPr bwMode="auto">
          <a:xfrm flipH="1">
            <a:off x="615449" y="6373259"/>
            <a:ext cx="52615" cy="822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56DDB5E0-EA36-4D62-8FF8-15DFE74EC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35687"/>
              </p:ext>
            </p:extLst>
          </p:nvPr>
        </p:nvGraphicFramePr>
        <p:xfrm>
          <a:off x="1698621" y="6088791"/>
          <a:ext cx="538236" cy="27273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8236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7273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 1,1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102" name="減號 101">
            <a:extLst>
              <a:ext uri="{FF2B5EF4-FFF2-40B4-BE49-F238E27FC236}">
                <a16:creationId xmlns:a16="http://schemas.microsoft.com/office/drawing/2014/main" id="{592A1F75-675C-44D0-AF00-8D2A8ABEB22D}"/>
              </a:ext>
            </a:extLst>
          </p:cNvPr>
          <p:cNvSpPr/>
          <p:nvPr/>
        </p:nvSpPr>
        <p:spPr bwMode="auto">
          <a:xfrm>
            <a:off x="1512026" y="6217758"/>
            <a:ext cx="144506" cy="45719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914BD6F-52F1-4B9B-9F0A-AA8D38A42C99}"/>
              </a:ext>
            </a:extLst>
          </p:cNvPr>
          <p:cNvSpPr txBox="1"/>
          <p:nvPr/>
        </p:nvSpPr>
        <p:spPr>
          <a:xfrm>
            <a:off x="878006" y="5981975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4E192A4A-0413-4F6E-B092-681AB6B8304F}"/>
              </a:ext>
            </a:extLst>
          </p:cNvPr>
          <p:cNvSpPr txBox="1"/>
          <p:nvPr/>
        </p:nvSpPr>
        <p:spPr>
          <a:xfrm>
            <a:off x="2165539" y="5972271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sp>
        <p:nvSpPr>
          <p:cNvPr id="115" name="加號 114">
            <a:extLst>
              <a:ext uri="{FF2B5EF4-FFF2-40B4-BE49-F238E27FC236}">
                <a16:creationId xmlns:a16="http://schemas.microsoft.com/office/drawing/2014/main" id="{5AEE6E50-0860-4C28-9268-55E517E70F96}"/>
              </a:ext>
            </a:extLst>
          </p:cNvPr>
          <p:cNvSpPr/>
          <p:nvPr/>
        </p:nvSpPr>
        <p:spPr bwMode="auto">
          <a:xfrm>
            <a:off x="2443266" y="6117832"/>
            <a:ext cx="197888" cy="228155"/>
          </a:xfrm>
          <a:prstGeom prst="mathPl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81A283ED-F4E2-4D50-AE1B-75D17466D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88544"/>
              </p:ext>
            </p:extLst>
          </p:nvPr>
        </p:nvGraphicFramePr>
        <p:xfrm>
          <a:off x="2701504" y="6103020"/>
          <a:ext cx="342301" cy="2467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4230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46778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A6684361-F5A7-4DE4-BE90-75E080FA1F1D}"/>
              </a:ext>
            </a:extLst>
          </p:cNvPr>
          <p:cNvSpPr txBox="1"/>
          <p:nvPr/>
        </p:nvSpPr>
        <p:spPr>
          <a:xfrm>
            <a:off x="3859111" y="594785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E55A8CD8-1553-4BA0-A04B-4F1D725C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94304"/>
              </p:ext>
            </p:extLst>
          </p:nvPr>
        </p:nvGraphicFramePr>
        <p:xfrm>
          <a:off x="3264217" y="6088791"/>
          <a:ext cx="538236" cy="27273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8236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7273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 1,1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119" name="減號 118">
            <a:extLst>
              <a:ext uri="{FF2B5EF4-FFF2-40B4-BE49-F238E27FC236}">
                <a16:creationId xmlns:a16="http://schemas.microsoft.com/office/drawing/2014/main" id="{EA7461CA-CEC3-400B-B2E0-014DCF5101DE}"/>
              </a:ext>
            </a:extLst>
          </p:cNvPr>
          <p:cNvSpPr/>
          <p:nvPr/>
        </p:nvSpPr>
        <p:spPr bwMode="auto">
          <a:xfrm>
            <a:off x="3077622" y="6217758"/>
            <a:ext cx="144506" cy="45719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B9C045FA-8E3D-4550-A3DE-E60C0826E50E}"/>
              </a:ext>
            </a:extLst>
          </p:cNvPr>
          <p:cNvSpPr txBox="1"/>
          <p:nvPr/>
        </p:nvSpPr>
        <p:spPr>
          <a:xfrm>
            <a:off x="3731135" y="5972271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sp>
        <p:nvSpPr>
          <p:cNvPr id="121" name="加號 120">
            <a:extLst>
              <a:ext uri="{FF2B5EF4-FFF2-40B4-BE49-F238E27FC236}">
                <a16:creationId xmlns:a16="http://schemas.microsoft.com/office/drawing/2014/main" id="{A5CC6D9F-D7E0-49E0-A64C-0E9CDC82C7EB}"/>
              </a:ext>
            </a:extLst>
          </p:cNvPr>
          <p:cNvSpPr/>
          <p:nvPr/>
        </p:nvSpPr>
        <p:spPr bwMode="auto">
          <a:xfrm>
            <a:off x="3937548" y="6117832"/>
            <a:ext cx="197888" cy="228155"/>
          </a:xfrm>
          <a:prstGeom prst="mathPl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98475E83-896E-443E-A2F1-25F6D30A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88397"/>
              </p:ext>
            </p:extLst>
          </p:nvPr>
        </p:nvGraphicFramePr>
        <p:xfrm>
          <a:off x="4818590" y="6095618"/>
          <a:ext cx="342301" cy="2467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4230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46778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417A5D67-4EA2-45F6-8973-6D9DA96C9AE0}"/>
              </a:ext>
            </a:extLst>
          </p:cNvPr>
          <p:cNvSpPr txBox="1"/>
          <p:nvPr/>
        </p:nvSpPr>
        <p:spPr>
          <a:xfrm>
            <a:off x="5976197" y="59404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21C4D565-560D-4A5D-864A-75AA73BDC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66566"/>
              </p:ext>
            </p:extLst>
          </p:nvPr>
        </p:nvGraphicFramePr>
        <p:xfrm>
          <a:off x="5381303" y="6081389"/>
          <a:ext cx="538236" cy="27273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8236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72737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 1,1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126" name="減號 125">
            <a:extLst>
              <a:ext uri="{FF2B5EF4-FFF2-40B4-BE49-F238E27FC236}">
                <a16:creationId xmlns:a16="http://schemas.microsoft.com/office/drawing/2014/main" id="{7A1E7C06-0EB7-46E1-84F4-B454766ACB6A}"/>
              </a:ext>
            </a:extLst>
          </p:cNvPr>
          <p:cNvSpPr/>
          <p:nvPr/>
        </p:nvSpPr>
        <p:spPr bwMode="auto">
          <a:xfrm>
            <a:off x="5194708" y="6210356"/>
            <a:ext cx="144506" cy="45719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138375E4-9ABD-4BFF-8F50-2F19AE476151}"/>
              </a:ext>
            </a:extLst>
          </p:cNvPr>
          <p:cNvSpPr txBox="1"/>
          <p:nvPr/>
        </p:nvSpPr>
        <p:spPr>
          <a:xfrm>
            <a:off x="5848221" y="5964869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33752E2D-C853-4F36-8BB9-4819078EB7AA}"/>
              </a:ext>
            </a:extLst>
          </p:cNvPr>
          <p:cNvSpPr txBox="1"/>
          <p:nvPr/>
        </p:nvSpPr>
        <p:spPr>
          <a:xfrm>
            <a:off x="4620833" y="5964094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131" name="加號 130">
            <a:extLst>
              <a:ext uri="{FF2B5EF4-FFF2-40B4-BE49-F238E27FC236}">
                <a16:creationId xmlns:a16="http://schemas.microsoft.com/office/drawing/2014/main" id="{C38F250E-B7E9-4F37-B691-C1F98E2AC64A}"/>
              </a:ext>
            </a:extLst>
          </p:cNvPr>
          <p:cNvSpPr/>
          <p:nvPr/>
        </p:nvSpPr>
        <p:spPr bwMode="auto">
          <a:xfrm>
            <a:off x="4523872" y="6117831"/>
            <a:ext cx="197888" cy="228155"/>
          </a:xfrm>
          <a:prstGeom prst="mathPl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9DA8FEA-05E5-4104-ABD5-7E73B102E68C}"/>
              </a:ext>
            </a:extLst>
          </p:cNvPr>
          <p:cNvCxnSpPr>
            <a:cxnSpLocks/>
            <a:endCxn id="27" idx="0"/>
          </p:cNvCxnSpPr>
          <p:nvPr/>
        </p:nvCxnSpPr>
        <p:spPr bwMode="auto">
          <a:xfrm>
            <a:off x="787795" y="3540860"/>
            <a:ext cx="54616" cy="11583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B0F84ED-781C-4B9A-816E-71E1821B2D95}"/>
              </a:ext>
            </a:extLst>
          </p:cNvPr>
          <p:cNvCxnSpPr>
            <a:endCxn id="77" idx="0"/>
          </p:cNvCxnSpPr>
          <p:nvPr/>
        </p:nvCxnSpPr>
        <p:spPr bwMode="auto">
          <a:xfrm>
            <a:off x="2125903" y="3540860"/>
            <a:ext cx="282104" cy="11583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CB87AE18-7D04-4AF3-9A77-D9BBB4481FEC}"/>
              </a:ext>
            </a:extLst>
          </p:cNvPr>
          <p:cNvSpPr txBox="1"/>
          <p:nvPr/>
        </p:nvSpPr>
        <p:spPr>
          <a:xfrm>
            <a:off x="2038593" y="4575499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784FAEA-EFC0-4BC4-B90A-DE576C56449F}"/>
              </a:ext>
            </a:extLst>
          </p:cNvPr>
          <p:cNvCxnSpPr>
            <a:endCxn id="85" idx="0"/>
          </p:cNvCxnSpPr>
          <p:nvPr/>
        </p:nvCxnSpPr>
        <p:spPr bwMode="auto">
          <a:xfrm>
            <a:off x="3802453" y="3540860"/>
            <a:ext cx="722640" cy="1150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2C69E97-8F38-46E3-99A7-624ED06F5BE6}"/>
              </a:ext>
            </a:extLst>
          </p:cNvPr>
          <p:cNvCxnSpPr>
            <a:endCxn id="93" idx="0"/>
          </p:cNvCxnSpPr>
          <p:nvPr/>
        </p:nvCxnSpPr>
        <p:spPr bwMode="auto">
          <a:xfrm>
            <a:off x="1230137" y="3817859"/>
            <a:ext cx="76921" cy="22851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4302978-94B2-4727-8BB6-C628C36C9CBB}"/>
              </a:ext>
            </a:extLst>
          </p:cNvPr>
          <p:cNvCxnSpPr>
            <a:endCxn id="116" idx="0"/>
          </p:cNvCxnSpPr>
          <p:nvPr/>
        </p:nvCxnSpPr>
        <p:spPr bwMode="auto">
          <a:xfrm>
            <a:off x="2520816" y="3785402"/>
            <a:ext cx="351838" cy="23176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03E05A9-A42B-473B-B30E-D359EDAD9934}"/>
              </a:ext>
            </a:extLst>
          </p:cNvPr>
          <p:cNvCxnSpPr>
            <a:cxnSpLocks/>
            <a:endCxn id="122" idx="0"/>
          </p:cNvCxnSpPr>
          <p:nvPr/>
        </p:nvCxnSpPr>
        <p:spPr bwMode="auto">
          <a:xfrm>
            <a:off x="4175257" y="3785402"/>
            <a:ext cx="814483" cy="23102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003D144-95ED-4BDE-BF6D-BA5C8C9D67E2}"/>
              </a:ext>
            </a:extLst>
          </p:cNvPr>
          <p:cNvCxnSpPr>
            <a:endCxn id="63" idx="0"/>
          </p:cNvCxnSpPr>
          <p:nvPr/>
        </p:nvCxnSpPr>
        <p:spPr bwMode="auto">
          <a:xfrm flipH="1">
            <a:off x="1503092" y="2132856"/>
            <a:ext cx="4008458" cy="2552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23D7D47-D61B-4A7B-9B05-3F81A9AEC42B}"/>
              </a:ext>
            </a:extLst>
          </p:cNvPr>
          <p:cNvCxnSpPr>
            <a:endCxn id="81" idx="0"/>
          </p:cNvCxnSpPr>
          <p:nvPr/>
        </p:nvCxnSpPr>
        <p:spPr bwMode="auto">
          <a:xfrm flipH="1">
            <a:off x="3068688" y="2134336"/>
            <a:ext cx="2469457" cy="25506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BC1B74DD-4859-4E97-9A48-4A0BBF866BE0}"/>
              </a:ext>
            </a:extLst>
          </p:cNvPr>
          <p:cNvCxnSpPr>
            <a:endCxn id="87" idx="0"/>
          </p:cNvCxnSpPr>
          <p:nvPr/>
        </p:nvCxnSpPr>
        <p:spPr bwMode="auto">
          <a:xfrm flipH="1">
            <a:off x="5185774" y="2139239"/>
            <a:ext cx="351914" cy="2538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85BA2C1F-614F-4C65-B3F3-7BD88F101BB7}"/>
              </a:ext>
            </a:extLst>
          </p:cNvPr>
          <p:cNvCxnSpPr>
            <a:endCxn id="101" idx="0"/>
          </p:cNvCxnSpPr>
          <p:nvPr/>
        </p:nvCxnSpPr>
        <p:spPr bwMode="auto">
          <a:xfrm flipH="1">
            <a:off x="1967739" y="2594263"/>
            <a:ext cx="4151211" cy="34945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7515434F-2AE9-4159-B987-CF6E296A18BE}"/>
              </a:ext>
            </a:extLst>
          </p:cNvPr>
          <p:cNvCxnSpPr>
            <a:endCxn id="118" idx="0"/>
          </p:cNvCxnSpPr>
          <p:nvPr/>
        </p:nvCxnSpPr>
        <p:spPr bwMode="auto">
          <a:xfrm flipH="1">
            <a:off x="3533335" y="2636912"/>
            <a:ext cx="2593957" cy="345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EB63106C-67C6-4640-99DC-29A472182374}"/>
              </a:ext>
            </a:extLst>
          </p:cNvPr>
          <p:cNvCxnSpPr>
            <a:endCxn id="124" idx="0"/>
          </p:cNvCxnSpPr>
          <p:nvPr/>
        </p:nvCxnSpPr>
        <p:spPr bwMode="auto">
          <a:xfrm flipH="1">
            <a:off x="5650421" y="2594263"/>
            <a:ext cx="468923" cy="34871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645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926A5-D235-4B90-9876-918D2B6F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Raw Data(SD) Noise(3/3)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687B8-3DBB-4EA1-93C2-B01A2C0A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7772400" cy="4530725"/>
          </a:xfrm>
        </p:spPr>
        <p:txBody>
          <a:bodyPr/>
          <a:lstStyle/>
          <a:p>
            <a:r>
              <a:rPr lang="en-US" altLang="zh-TW" dirty="0"/>
              <a:t>Step 3: Calculate SD Avg.(Noise) by SD frame.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AAB2E6-66CA-44D8-ACD2-EC3673084791}"/>
                  </a:ext>
                </a:extLst>
              </p:cNvPr>
              <p:cNvSpPr/>
              <p:nvPr/>
            </p:nvSpPr>
            <p:spPr>
              <a:xfrm>
                <a:off x="5958353" y="4051960"/>
                <a:ext cx="2038891" cy="449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SD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𝐸𝑎𝑐h𝐵𝑙𝑜𝑐𝑘𝐷𝑎𝑡𝑎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𝐷𝑎𝑡𝑎𝐵𝑙𝑜𝑐𝑘𝑠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AAB2E6-66CA-44D8-ACD2-EC3673084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353" y="4051960"/>
                <a:ext cx="2038891" cy="449418"/>
              </a:xfrm>
              <a:prstGeom prst="rect">
                <a:avLst/>
              </a:prstGeom>
              <a:blipFill>
                <a:blip r:embed="rId2"/>
                <a:stretch>
                  <a:fillRect t="-63014" b="-589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A5A56D-4EAF-4113-94AF-3ECEEFC02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78797"/>
              </p:ext>
            </p:extLst>
          </p:nvPr>
        </p:nvGraphicFramePr>
        <p:xfrm>
          <a:off x="1000280" y="4854836"/>
          <a:ext cx="668811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6881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SD0,0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4758B4-0B00-4809-8385-0B50E456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85729"/>
              </p:ext>
            </p:extLst>
          </p:nvPr>
        </p:nvGraphicFramePr>
        <p:xfrm>
          <a:off x="2241773" y="4856661"/>
          <a:ext cx="668811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6881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SD0,1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850A66F-EB7B-4276-AC00-A42AEC488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57481"/>
              </p:ext>
            </p:extLst>
          </p:nvPr>
        </p:nvGraphicFramePr>
        <p:xfrm>
          <a:off x="4359951" y="4847861"/>
          <a:ext cx="668811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6881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CD6EAEF-6BD0-4B86-847F-315FF5146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12277"/>
              </p:ext>
            </p:extLst>
          </p:nvPr>
        </p:nvGraphicFramePr>
        <p:xfrm>
          <a:off x="695166" y="2139701"/>
          <a:ext cx="1872207" cy="14098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89811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SD0,0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SD1,0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SD2,0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SD0,1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SD1,1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SD2,1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SD0,2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SD1,2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SD2,2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708F99E-CFAC-4FE5-9AA6-B570D84961A6}"/>
              </a:ext>
            </a:extLst>
          </p:cNvPr>
          <p:cNvSpPr txBox="1"/>
          <p:nvPr/>
        </p:nvSpPr>
        <p:spPr>
          <a:xfrm>
            <a:off x="1043608" y="1808243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SD frame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619B8DE5-2C17-4031-AFAB-A16F002CDD51}"/>
              </a:ext>
            </a:extLst>
          </p:cNvPr>
          <p:cNvSpPr/>
          <p:nvPr/>
        </p:nvSpPr>
        <p:spPr bwMode="auto">
          <a:xfrm>
            <a:off x="1854992" y="4919337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840F4F-C0BB-4CDB-B236-4728EF2E850C}"/>
              </a:ext>
            </a:extLst>
          </p:cNvPr>
          <p:cNvSpPr txBox="1"/>
          <p:nvPr/>
        </p:nvSpPr>
        <p:spPr>
          <a:xfrm>
            <a:off x="3317309" y="48653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8CAFE51F-96CF-4A5A-9899-CE071A5AC4AB}"/>
              </a:ext>
            </a:extLst>
          </p:cNvPr>
          <p:cNvSpPr/>
          <p:nvPr/>
        </p:nvSpPr>
        <p:spPr bwMode="auto">
          <a:xfrm>
            <a:off x="3058389" y="4896380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4" name="十字形 13">
            <a:extLst>
              <a:ext uri="{FF2B5EF4-FFF2-40B4-BE49-F238E27FC236}">
                <a16:creationId xmlns:a16="http://schemas.microsoft.com/office/drawing/2014/main" id="{A4061005-F673-4759-81A3-9AC0BB079352}"/>
              </a:ext>
            </a:extLst>
          </p:cNvPr>
          <p:cNvSpPr/>
          <p:nvPr/>
        </p:nvSpPr>
        <p:spPr bwMode="auto">
          <a:xfrm>
            <a:off x="3973170" y="4895324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7E6853-2F18-4885-BBD8-0F41DA99996A}"/>
              </a:ext>
            </a:extLst>
          </p:cNvPr>
          <p:cNvSpPr txBox="1"/>
          <p:nvPr/>
        </p:nvSpPr>
        <p:spPr>
          <a:xfrm>
            <a:off x="5038718" y="4726837"/>
            <a:ext cx="295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9 = </a:t>
            </a:r>
            <a:r>
              <a:rPr lang="en-US" altLang="zh-TW" sz="2400" dirty="0">
                <a:solidFill>
                  <a:srgbClr val="FF0000"/>
                </a:solidFill>
              </a:rPr>
              <a:t>SD AVG(N)</a:t>
            </a:r>
            <a:r>
              <a:rPr lang="en-US" altLang="zh-TW" sz="2400" dirty="0"/>
              <a:t>.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01092F-8DF4-468F-9E10-83AFBA1AEFEA}"/>
              </a:ext>
            </a:extLst>
          </p:cNvPr>
          <p:cNvSpPr txBox="1"/>
          <p:nvPr/>
        </p:nvSpPr>
        <p:spPr>
          <a:xfrm>
            <a:off x="707385" y="4760778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7F91C08C-01C7-49F6-832F-359C484526FF}"/>
              </a:ext>
            </a:extLst>
          </p:cNvPr>
          <p:cNvSpPr/>
          <p:nvPr/>
        </p:nvSpPr>
        <p:spPr bwMode="auto">
          <a:xfrm>
            <a:off x="1487253" y="3900612"/>
            <a:ext cx="288032" cy="504056"/>
          </a:xfrm>
          <a:prstGeom prst="downArrow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FA147-050C-4149-A596-4C3C9DD3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IIR(RMS) Noise(1/2)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55EF5DE-24C5-4A6C-92DE-B623FE08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16387"/>
              </p:ext>
            </p:extLst>
          </p:nvPr>
        </p:nvGraphicFramePr>
        <p:xfrm>
          <a:off x="826851" y="2456787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A1C4C7-3ED1-4984-A803-94A028541AF3}"/>
              </a:ext>
            </a:extLst>
          </p:cNvPr>
          <p:cNvSpPr txBox="1"/>
          <p:nvPr/>
        </p:nvSpPr>
        <p:spPr>
          <a:xfrm>
            <a:off x="966062" y="2121100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B5AAD1D-B799-475D-9305-98E15AE5A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87066"/>
              </p:ext>
            </p:extLst>
          </p:nvPr>
        </p:nvGraphicFramePr>
        <p:xfrm>
          <a:off x="2128533" y="2468543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224EA2-A4E7-41B0-AB63-A7150BA6A480}"/>
              </a:ext>
            </a:extLst>
          </p:cNvPr>
          <p:cNvSpPr txBox="1"/>
          <p:nvPr/>
        </p:nvSpPr>
        <p:spPr>
          <a:xfrm>
            <a:off x="2267744" y="2132856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66E93B-6103-4F84-9B81-C13585397F21}"/>
              </a:ext>
            </a:extLst>
          </p:cNvPr>
          <p:cNvSpPr txBox="1"/>
          <p:nvPr/>
        </p:nvSpPr>
        <p:spPr>
          <a:xfrm>
            <a:off x="3163785" y="26650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AB76BDD-2922-42D1-B1DA-DE11240F9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5254"/>
              </p:ext>
            </p:extLst>
          </p:nvPr>
        </p:nvGraphicFramePr>
        <p:xfrm>
          <a:off x="3771970" y="2468543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73B037-E985-4C60-AEF5-22F8629AEDA6}"/>
              </a:ext>
            </a:extLst>
          </p:cNvPr>
          <p:cNvSpPr txBox="1"/>
          <p:nvPr/>
        </p:nvSpPr>
        <p:spPr>
          <a:xfrm>
            <a:off x="3911181" y="213285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</a:t>
            </a:r>
            <a:endParaRPr lang="zh-TW" altLang="en-US" b="1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E63E57-B807-4936-B884-2A8E8D1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49026"/>
              </p:ext>
            </p:extLst>
          </p:nvPr>
        </p:nvGraphicFramePr>
        <p:xfrm>
          <a:off x="772029" y="3823370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40879FB8-86C0-456B-A1A5-F487A7D9A188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5400000">
            <a:off x="139614" y="3202009"/>
            <a:ext cx="1397527" cy="132695"/>
          </a:xfrm>
          <a:prstGeom prst="bentConnector4">
            <a:avLst>
              <a:gd name="adj1" fmla="val 89"/>
              <a:gd name="adj2" fmla="val 206991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BF698C0-B0F5-41CA-86B8-4ED0EA25D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65236"/>
              </p:ext>
            </p:extLst>
          </p:nvPr>
        </p:nvGraphicFramePr>
        <p:xfrm>
          <a:off x="2020082" y="3823371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3C3ACB67-8425-44FC-8F8B-6394C977F76B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rot="5400000">
            <a:off x="1417809" y="3206627"/>
            <a:ext cx="1362767" cy="158220"/>
          </a:xfrm>
          <a:prstGeom prst="bentConnector4">
            <a:avLst>
              <a:gd name="adj1" fmla="val -478"/>
              <a:gd name="adj2" fmla="val 183646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2785E5AC-B6C2-4652-8213-20386757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293"/>
              </p:ext>
            </p:extLst>
          </p:nvPr>
        </p:nvGraphicFramePr>
        <p:xfrm>
          <a:off x="3717147" y="3823370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47" name="十字形 46">
            <a:extLst>
              <a:ext uri="{FF2B5EF4-FFF2-40B4-BE49-F238E27FC236}">
                <a16:creationId xmlns:a16="http://schemas.microsoft.com/office/drawing/2014/main" id="{30C602CA-E079-47BA-A35D-9BAE58744436}"/>
              </a:ext>
            </a:extLst>
          </p:cNvPr>
          <p:cNvSpPr/>
          <p:nvPr/>
        </p:nvSpPr>
        <p:spPr bwMode="auto">
          <a:xfrm>
            <a:off x="1462800" y="3859108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8" name="十字形 47">
            <a:extLst>
              <a:ext uri="{FF2B5EF4-FFF2-40B4-BE49-F238E27FC236}">
                <a16:creationId xmlns:a16="http://schemas.microsoft.com/office/drawing/2014/main" id="{71889CEC-B084-4E95-979D-2B0AC055D809}"/>
              </a:ext>
            </a:extLst>
          </p:cNvPr>
          <p:cNvSpPr/>
          <p:nvPr/>
        </p:nvSpPr>
        <p:spPr bwMode="auto">
          <a:xfrm>
            <a:off x="2521346" y="3859108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9" name="十字形 48">
            <a:extLst>
              <a:ext uri="{FF2B5EF4-FFF2-40B4-BE49-F238E27FC236}">
                <a16:creationId xmlns:a16="http://schemas.microsoft.com/office/drawing/2014/main" id="{D5326E15-800B-465E-9AE5-77F9942D4E6C}"/>
              </a:ext>
            </a:extLst>
          </p:cNvPr>
          <p:cNvSpPr/>
          <p:nvPr/>
        </p:nvSpPr>
        <p:spPr bwMode="auto">
          <a:xfrm>
            <a:off x="3305200" y="385644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0F6DA61-ABBD-4465-A112-C8D88761AD93}"/>
              </a:ext>
            </a:extLst>
          </p:cNvPr>
          <p:cNvSpPr txBox="1"/>
          <p:nvPr/>
        </p:nvSpPr>
        <p:spPr>
          <a:xfrm>
            <a:off x="2734407" y="3795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127EFE92-3AB3-419F-867F-A853D3452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85842"/>
              </p:ext>
            </p:extLst>
          </p:nvPr>
        </p:nvGraphicFramePr>
        <p:xfrm>
          <a:off x="1241647" y="5237634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311F9AC0-DB2C-4C34-BFE0-562ECBC70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42353"/>
              </p:ext>
            </p:extLst>
          </p:nvPr>
        </p:nvGraphicFramePr>
        <p:xfrm>
          <a:off x="2462142" y="5245646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D6574949-28D3-4651-87F0-5F25EFEA1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68350"/>
              </p:ext>
            </p:extLst>
          </p:nvPr>
        </p:nvGraphicFramePr>
        <p:xfrm>
          <a:off x="4142826" y="5216883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58" name="十字形 57">
            <a:extLst>
              <a:ext uri="{FF2B5EF4-FFF2-40B4-BE49-F238E27FC236}">
                <a16:creationId xmlns:a16="http://schemas.microsoft.com/office/drawing/2014/main" id="{A3E8A351-86DB-4EA7-AF0D-2854D374056C}"/>
              </a:ext>
            </a:extLst>
          </p:cNvPr>
          <p:cNvSpPr/>
          <p:nvPr/>
        </p:nvSpPr>
        <p:spPr bwMode="auto">
          <a:xfrm>
            <a:off x="1868977" y="528404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9" name="十字形 58">
            <a:extLst>
              <a:ext uri="{FF2B5EF4-FFF2-40B4-BE49-F238E27FC236}">
                <a16:creationId xmlns:a16="http://schemas.microsoft.com/office/drawing/2014/main" id="{F32B3F0A-B0D4-4D09-9B28-59527A00BD8A}"/>
              </a:ext>
            </a:extLst>
          </p:cNvPr>
          <p:cNvSpPr/>
          <p:nvPr/>
        </p:nvSpPr>
        <p:spPr bwMode="auto">
          <a:xfrm>
            <a:off x="2976135" y="529461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60" name="十字形 59">
            <a:extLst>
              <a:ext uri="{FF2B5EF4-FFF2-40B4-BE49-F238E27FC236}">
                <a16:creationId xmlns:a16="http://schemas.microsoft.com/office/drawing/2014/main" id="{7A321EF5-9BFF-4AC4-B7DB-A094500CE567}"/>
              </a:ext>
            </a:extLst>
          </p:cNvPr>
          <p:cNvSpPr/>
          <p:nvPr/>
        </p:nvSpPr>
        <p:spPr bwMode="auto">
          <a:xfrm>
            <a:off x="3711377" y="5281384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B5DA896-2BBC-4E87-A517-901E1E3AC144}"/>
              </a:ext>
            </a:extLst>
          </p:cNvPr>
          <p:cNvSpPr txBox="1"/>
          <p:nvPr/>
        </p:nvSpPr>
        <p:spPr>
          <a:xfrm>
            <a:off x="3140584" y="5220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21F43FB-3652-44CA-80CF-75E061BB1ACC}"/>
              </a:ext>
            </a:extLst>
          </p:cNvPr>
          <p:cNvSpPr txBox="1"/>
          <p:nvPr/>
        </p:nvSpPr>
        <p:spPr>
          <a:xfrm>
            <a:off x="400191" y="3703137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FF55BE-2FD1-470C-99D0-C8DFD9E5D568}"/>
              </a:ext>
            </a:extLst>
          </p:cNvPr>
          <p:cNvSpPr txBox="1"/>
          <p:nvPr/>
        </p:nvSpPr>
        <p:spPr>
          <a:xfrm>
            <a:off x="4118052" y="3703137"/>
            <a:ext cx="2239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RMS0,0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96A9D-441D-49BB-A690-F1F67023C3ED}"/>
              </a:ext>
            </a:extLst>
          </p:cNvPr>
          <p:cNvSpPr txBox="1"/>
          <p:nvPr/>
        </p:nvSpPr>
        <p:spPr>
          <a:xfrm>
            <a:off x="874829" y="5118009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F5163B4-F8F9-46A6-8E89-A1C897200110}"/>
              </a:ext>
            </a:extLst>
          </p:cNvPr>
          <p:cNvSpPr txBox="1"/>
          <p:nvPr/>
        </p:nvSpPr>
        <p:spPr>
          <a:xfrm>
            <a:off x="4596147" y="5088884"/>
            <a:ext cx="23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RMS1,1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F230EDF1-AFFE-4567-959D-F67C3514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22685"/>
              </p:ext>
            </p:extLst>
          </p:nvPr>
        </p:nvGraphicFramePr>
        <p:xfrm>
          <a:off x="7067972" y="3505468"/>
          <a:ext cx="1872207" cy="14098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89811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RMS0,0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RMS1,0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RMS2,0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RMS0,1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RMS1,1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RMS2,1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RMS0,2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RMS1,2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74" name="文字方塊 73">
            <a:extLst>
              <a:ext uri="{FF2B5EF4-FFF2-40B4-BE49-F238E27FC236}">
                <a16:creationId xmlns:a16="http://schemas.microsoft.com/office/drawing/2014/main" id="{28E55635-224E-4C26-8091-E53593E5BC0F}"/>
              </a:ext>
            </a:extLst>
          </p:cNvPr>
          <p:cNvSpPr txBox="1"/>
          <p:nvPr/>
        </p:nvSpPr>
        <p:spPr>
          <a:xfrm>
            <a:off x="7416414" y="3174010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RMS frame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BB108B3-8EB3-4A25-91C0-5BE3AD1C056C}"/>
              </a:ext>
            </a:extLst>
          </p:cNvPr>
          <p:cNvSpPr/>
          <p:nvPr/>
        </p:nvSpPr>
        <p:spPr bwMode="auto">
          <a:xfrm>
            <a:off x="5070518" y="3685085"/>
            <a:ext cx="1227507" cy="47971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F670082-C582-4467-94F2-5C2E9CE79FA9}"/>
              </a:ext>
            </a:extLst>
          </p:cNvPr>
          <p:cNvSpPr/>
          <p:nvPr/>
        </p:nvSpPr>
        <p:spPr bwMode="auto">
          <a:xfrm>
            <a:off x="5530667" y="5088884"/>
            <a:ext cx="1274711" cy="4362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01938F37-568E-41EC-BDE8-63FD1871343B}"/>
              </a:ext>
            </a:extLst>
          </p:cNvPr>
          <p:cNvCxnSpPr>
            <a:cxnSpLocks/>
            <a:stCxn id="75" idx="3"/>
          </p:cNvCxnSpPr>
          <p:nvPr/>
        </p:nvCxnSpPr>
        <p:spPr bwMode="auto">
          <a:xfrm flipV="1">
            <a:off x="6298025" y="3795472"/>
            <a:ext cx="987026" cy="12947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8F2300F0-26C0-4904-95D3-3B993FF6BA69}"/>
              </a:ext>
            </a:extLst>
          </p:cNvPr>
          <p:cNvCxnSpPr>
            <a:cxnSpLocks/>
            <a:stCxn id="76" idx="3"/>
          </p:cNvCxnSpPr>
          <p:nvPr/>
        </p:nvCxnSpPr>
        <p:spPr bwMode="auto">
          <a:xfrm flipV="1">
            <a:off x="6805378" y="4228473"/>
            <a:ext cx="1064163" cy="107853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59648BB7-D09A-4043-9B1B-1CE6A6D9AC03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063983" y="3199347"/>
            <a:ext cx="1397527" cy="132695"/>
          </a:xfrm>
          <a:prstGeom prst="bentConnector4">
            <a:avLst>
              <a:gd name="adj1" fmla="val 89"/>
              <a:gd name="adj2" fmla="val 206991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C908397-A9E3-44A0-8F49-A81ED05830D9}"/>
              </a:ext>
            </a:extLst>
          </p:cNvPr>
          <p:cNvCxnSpPr/>
          <p:nvPr/>
        </p:nvCxnSpPr>
        <p:spPr bwMode="auto">
          <a:xfrm>
            <a:off x="1330905" y="2942007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382C31F5-64DF-4E1F-984F-5700C8852175}"/>
              </a:ext>
            </a:extLst>
          </p:cNvPr>
          <p:cNvCxnSpPr/>
          <p:nvPr/>
        </p:nvCxnSpPr>
        <p:spPr bwMode="auto">
          <a:xfrm>
            <a:off x="2625246" y="2935032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1196D9D9-F014-421A-B495-2DE7B0569082}"/>
              </a:ext>
            </a:extLst>
          </p:cNvPr>
          <p:cNvCxnSpPr/>
          <p:nvPr/>
        </p:nvCxnSpPr>
        <p:spPr bwMode="auto">
          <a:xfrm>
            <a:off x="4276025" y="2935032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19812309-FBF1-4F9C-B217-B5C90E0F9DF4}"/>
              </a:ext>
            </a:extLst>
          </p:cNvPr>
          <p:cNvSpPr txBox="1"/>
          <p:nvPr/>
        </p:nvSpPr>
        <p:spPr>
          <a:xfrm>
            <a:off x="1079390" y="370313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01896DC2-F6B5-4401-85B4-B178C77E57EB}"/>
              </a:ext>
            </a:extLst>
          </p:cNvPr>
          <p:cNvSpPr txBox="1"/>
          <p:nvPr/>
        </p:nvSpPr>
        <p:spPr>
          <a:xfrm>
            <a:off x="2310175" y="36850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60D4F802-C362-45E4-ADA8-81E58DD8FBAA}"/>
              </a:ext>
            </a:extLst>
          </p:cNvPr>
          <p:cNvSpPr txBox="1"/>
          <p:nvPr/>
        </p:nvSpPr>
        <p:spPr>
          <a:xfrm>
            <a:off x="4004396" y="369188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395581F-6218-4845-886E-C9180A67A778}"/>
              </a:ext>
            </a:extLst>
          </p:cNvPr>
          <p:cNvSpPr txBox="1"/>
          <p:nvPr/>
        </p:nvSpPr>
        <p:spPr>
          <a:xfrm>
            <a:off x="1541794" y="51070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8C0BF8E8-F894-4CD8-B5AB-78D8AB8D4F1C}"/>
              </a:ext>
            </a:extLst>
          </p:cNvPr>
          <p:cNvSpPr txBox="1"/>
          <p:nvPr/>
        </p:nvSpPr>
        <p:spPr>
          <a:xfrm>
            <a:off x="2770475" y="5107023"/>
            <a:ext cx="240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F818F9E-475B-4C8A-8862-7BB8257A8B76}"/>
              </a:ext>
            </a:extLst>
          </p:cNvPr>
          <p:cNvSpPr txBox="1"/>
          <p:nvPr/>
        </p:nvSpPr>
        <p:spPr>
          <a:xfrm>
            <a:off x="4438819" y="51091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9C07EDE7-B804-4427-B1F1-4990EC202F8C}"/>
              </a:ext>
            </a:extLst>
          </p:cNvPr>
          <p:cNvCxnSpPr>
            <a:cxnSpLocks/>
          </p:cNvCxnSpPr>
          <p:nvPr/>
        </p:nvCxnSpPr>
        <p:spPr bwMode="auto">
          <a:xfrm>
            <a:off x="966062" y="5088884"/>
            <a:ext cx="43204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22585E1-F9C2-43EB-857F-BC176F7DCBA1}"/>
              </a:ext>
            </a:extLst>
          </p:cNvPr>
          <p:cNvCxnSpPr/>
          <p:nvPr/>
        </p:nvCxnSpPr>
        <p:spPr bwMode="auto">
          <a:xfrm flipH="1">
            <a:off x="803269" y="5088884"/>
            <a:ext cx="147085" cy="4907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C30950AC-7CB8-4D7C-91BE-F7B8A0A60176}"/>
              </a:ext>
            </a:extLst>
          </p:cNvPr>
          <p:cNvCxnSpPr/>
          <p:nvPr/>
        </p:nvCxnSpPr>
        <p:spPr bwMode="auto">
          <a:xfrm flipH="1" flipV="1">
            <a:off x="772029" y="5497408"/>
            <a:ext cx="31240" cy="822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ACEE0587-34A3-4764-A54B-8C4E4C3C203A}"/>
              </a:ext>
            </a:extLst>
          </p:cNvPr>
          <p:cNvCxnSpPr/>
          <p:nvPr/>
        </p:nvCxnSpPr>
        <p:spPr bwMode="auto">
          <a:xfrm flipH="1">
            <a:off x="696873" y="5497408"/>
            <a:ext cx="52615" cy="822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346BF81F-9A06-42A4-B621-A448B30A2196}"/>
              </a:ext>
            </a:extLst>
          </p:cNvPr>
          <p:cNvCxnSpPr>
            <a:cxnSpLocks/>
          </p:cNvCxnSpPr>
          <p:nvPr/>
        </p:nvCxnSpPr>
        <p:spPr bwMode="auto">
          <a:xfrm>
            <a:off x="520759" y="3685085"/>
            <a:ext cx="42593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7E71BC49-C6A9-4215-9073-52B0539CBEF3}"/>
              </a:ext>
            </a:extLst>
          </p:cNvPr>
          <p:cNvCxnSpPr/>
          <p:nvPr/>
        </p:nvCxnSpPr>
        <p:spPr bwMode="auto">
          <a:xfrm flipH="1">
            <a:off x="357966" y="3685085"/>
            <a:ext cx="147085" cy="4907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567C39B2-23DE-4652-9C78-E0E4D357E759}"/>
              </a:ext>
            </a:extLst>
          </p:cNvPr>
          <p:cNvCxnSpPr/>
          <p:nvPr/>
        </p:nvCxnSpPr>
        <p:spPr bwMode="auto">
          <a:xfrm flipH="1" flipV="1">
            <a:off x="326726" y="4093609"/>
            <a:ext cx="31240" cy="822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6CA30800-29CB-4B0B-A086-6D25A9E34725}"/>
              </a:ext>
            </a:extLst>
          </p:cNvPr>
          <p:cNvCxnSpPr/>
          <p:nvPr/>
        </p:nvCxnSpPr>
        <p:spPr bwMode="auto">
          <a:xfrm flipH="1">
            <a:off x="251570" y="4093609"/>
            <a:ext cx="52615" cy="822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E5382F1-3073-4E15-80CB-A0FFF3FAA953}"/>
                  </a:ext>
                </a:extLst>
              </p:cNvPr>
              <p:cNvSpPr/>
              <p:nvPr/>
            </p:nvSpPr>
            <p:spPr>
              <a:xfrm>
                <a:off x="6729520" y="2521246"/>
                <a:ext cx="2251129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RMS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𝐸𝑎𝑐h𝐵𝑙𝑜𝑐𝑘𝐷𝑎𝑡𝑎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𝐹𝑟𝑎𝑚𝑒𝑠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E5382F1-3073-4E15-80CB-A0FFF3FAA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20" y="2521246"/>
                <a:ext cx="2251129" cy="637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內容版面配置區 2">
            <a:extLst>
              <a:ext uri="{FF2B5EF4-FFF2-40B4-BE49-F238E27FC236}">
                <a16:creationId xmlns:a16="http://schemas.microsoft.com/office/drawing/2014/main" id="{29512A64-7AC4-4E95-B1C7-DF597423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7" y="1048949"/>
            <a:ext cx="7772400" cy="4530725"/>
          </a:xfrm>
        </p:spPr>
        <p:txBody>
          <a:bodyPr/>
          <a:lstStyle/>
          <a:p>
            <a:r>
              <a:rPr lang="en-US" altLang="zh-TW" dirty="0"/>
              <a:t>Step 1: Calculate RMS within n frames of each blocks.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58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C0A1-02E1-4586-8490-74571916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IIR(RMS) Noise(2/2)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C06A7-F28C-46B4-90C8-713A191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44" y="1167203"/>
            <a:ext cx="7772400" cy="4530725"/>
          </a:xfrm>
        </p:spPr>
        <p:txBody>
          <a:bodyPr/>
          <a:lstStyle/>
          <a:p>
            <a:r>
              <a:rPr lang="en-US" altLang="zh-TW" dirty="0"/>
              <a:t>Step 2: Calculate RMS Avg.(Noise) by RMS frame.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5B30BB-2660-49B5-B391-E79B0F275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8338"/>
              </p:ext>
            </p:extLst>
          </p:nvPr>
        </p:nvGraphicFramePr>
        <p:xfrm>
          <a:off x="1000280" y="4854836"/>
          <a:ext cx="668811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6881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RMS0,0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966360B-F672-4773-9ADB-E5FC8C099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49935"/>
              </p:ext>
            </p:extLst>
          </p:nvPr>
        </p:nvGraphicFramePr>
        <p:xfrm>
          <a:off x="2241773" y="4856661"/>
          <a:ext cx="668811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6881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RMS0,1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293E80-D717-4A75-A0D7-9A0EA6564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54503"/>
              </p:ext>
            </p:extLst>
          </p:nvPr>
        </p:nvGraphicFramePr>
        <p:xfrm>
          <a:off x="4359951" y="4847861"/>
          <a:ext cx="668811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68811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C66D90-F08D-43FF-A728-44A512A43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03111"/>
              </p:ext>
            </p:extLst>
          </p:nvPr>
        </p:nvGraphicFramePr>
        <p:xfrm>
          <a:off x="695166" y="2139701"/>
          <a:ext cx="1872207" cy="14098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89811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RMS0,0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RMS1,0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RMS2,0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RMS0,1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RMS1,1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RMS2,1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RMS0,2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RMS1,2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RMS2,2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931BBCB-93AA-4B4A-B5D5-E87367BB0A06}"/>
              </a:ext>
            </a:extLst>
          </p:cNvPr>
          <p:cNvSpPr txBox="1"/>
          <p:nvPr/>
        </p:nvSpPr>
        <p:spPr>
          <a:xfrm>
            <a:off x="1043608" y="180824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RMS frame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F3C1A42D-4960-4466-85DF-238A62240CFA}"/>
              </a:ext>
            </a:extLst>
          </p:cNvPr>
          <p:cNvSpPr/>
          <p:nvPr/>
        </p:nvSpPr>
        <p:spPr bwMode="auto">
          <a:xfrm>
            <a:off x="1854992" y="4919337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E2D663-CEC8-48A2-96D7-D019228A8DEA}"/>
                  </a:ext>
                </a:extLst>
              </p:cNvPr>
              <p:cNvSpPr/>
              <p:nvPr/>
            </p:nvSpPr>
            <p:spPr>
              <a:xfrm>
                <a:off x="6084168" y="4226311"/>
                <a:ext cx="2157514" cy="449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RMS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𝐸𝑎𝑐h𝐵𝑙𝑜𝑐𝑘𝐷𝑎𝑡𝑎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𝐷𝑎𝑡𝑎𝐵𝑙𝑜𝑐𝑘𝑠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E2D663-CEC8-48A2-96D7-D019228A8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226311"/>
                <a:ext cx="2157514" cy="449418"/>
              </a:xfrm>
              <a:prstGeom prst="rect">
                <a:avLst/>
              </a:prstGeom>
              <a:blipFill>
                <a:blip r:embed="rId2"/>
                <a:stretch>
                  <a:fillRect t="-62162" b="-567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48720F-1EEF-4B5E-B86D-9F243DCAA082}"/>
              </a:ext>
            </a:extLst>
          </p:cNvPr>
          <p:cNvSpPr txBox="1"/>
          <p:nvPr/>
        </p:nvSpPr>
        <p:spPr>
          <a:xfrm>
            <a:off x="3317309" y="48653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6CED530C-E123-4AE5-B30D-39A6213FC70E}"/>
              </a:ext>
            </a:extLst>
          </p:cNvPr>
          <p:cNvSpPr/>
          <p:nvPr/>
        </p:nvSpPr>
        <p:spPr bwMode="auto">
          <a:xfrm>
            <a:off x="3058389" y="4896380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4" name="十字形 13">
            <a:extLst>
              <a:ext uri="{FF2B5EF4-FFF2-40B4-BE49-F238E27FC236}">
                <a16:creationId xmlns:a16="http://schemas.microsoft.com/office/drawing/2014/main" id="{E1DC4F15-7C4E-443F-8A4F-50CD980549D8}"/>
              </a:ext>
            </a:extLst>
          </p:cNvPr>
          <p:cNvSpPr/>
          <p:nvPr/>
        </p:nvSpPr>
        <p:spPr bwMode="auto">
          <a:xfrm>
            <a:off x="3973170" y="4895324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DC0F00-49C9-4AA7-B873-7EAB37494749}"/>
              </a:ext>
            </a:extLst>
          </p:cNvPr>
          <p:cNvSpPr txBox="1"/>
          <p:nvPr/>
        </p:nvSpPr>
        <p:spPr>
          <a:xfrm>
            <a:off x="5038718" y="4726837"/>
            <a:ext cx="295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9 = </a:t>
            </a:r>
            <a:r>
              <a:rPr lang="en-US" altLang="zh-TW" sz="2400" dirty="0">
                <a:solidFill>
                  <a:srgbClr val="FF0000"/>
                </a:solidFill>
              </a:rPr>
              <a:t>RMS AVG(N)</a:t>
            </a:r>
            <a:r>
              <a:rPr lang="en-US" altLang="zh-TW" sz="2400" dirty="0"/>
              <a:t>.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4E6BDE-1134-4123-BFF0-9774CC9B1E8A}"/>
              </a:ext>
            </a:extLst>
          </p:cNvPr>
          <p:cNvSpPr txBox="1"/>
          <p:nvPr/>
        </p:nvSpPr>
        <p:spPr>
          <a:xfrm>
            <a:off x="707385" y="4760778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66BD0E83-7BD3-42D4-94DE-B41DD9B72F2F}"/>
              </a:ext>
            </a:extLst>
          </p:cNvPr>
          <p:cNvSpPr/>
          <p:nvPr/>
        </p:nvSpPr>
        <p:spPr bwMode="auto">
          <a:xfrm>
            <a:off x="1487253" y="3795188"/>
            <a:ext cx="288032" cy="504056"/>
          </a:xfrm>
          <a:prstGeom prst="downArrow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7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ABB13-673D-402E-B8E9-6A08D28E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Average of Max Noise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C562E8B-3792-4FAF-B09E-C5FF35BC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4218"/>
              </p:ext>
            </p:extLst>
          </p:nvPr>
        </p:nvGraphicFramePr>
        <p:xfrm>
          <a:off x="1691680" y="2636912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BBDF571-CC4C-4354-A2F2-1FF13BBBB0C7}"/>
              </a:ext>
            </a:extLst>
          </p:cNvPr>
          <p:cNvSpPr txBox="1"/>
          <p:nvPr/>
        </p:nvSpPr>
        <p:spPr>
          <a:xfrm>
            <a:off x="1830891" y="230122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</a:t>
            </a:r>
            <a:endParaRPr lang="zh-TW" altLang="en-US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AC137D-F651-42D9-8BCF-BC19D04CA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68323"/>
              </p:ext>
            </p:extLst>
          </p:nvPr>
        </p:nvGraphicFramePr>
        <p:xfrm>
          <a:off x="2993362" y="2648668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994B3765-886D-499A-A39D-09EFC4347C89}"/>
              </a:ext>
            </a:extLst>
          </p:cNvPr>
          <p:cNvSpPr txBox="1"/>
          <p:nvPr/>
        </p:nvSpPr>
        <p:spPr>
          <a:xfrm>
            <a:off x="3132573" y="231298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9BD029-9BB3-4B9B-A73C-C9168D043477}"/>
              </a:ext>
            </a:extLst>
          </p:cNvPr>
          <p:cNvSpPr txBox="1"/>
          <p:nvPr/>
        </p:nvSpPr>
        <p:spPr>
          <a:xfrm>
            <a:off x="4028614" y="28451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3EC8A7F-0D48-4150-B88B-5A21813DF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77878"/>
              </p:ext>
            </p:extLst>
          </p:nvPr>
        </p:nvGraphicFramePr>
        <p:xfrm>
          <a:off x="4636799" y="2648668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E816351-3717-49F5-B2FE-D521B205E245}"/>
              </a:ext>
            </a:extLst>
          </p:cNvPr>
          <p:cNvSpPr txBox="1"/>
          <p:nvPr/>
        </p:nvSpPr>
        <p:spPr>
          <a:xfrm>
            <a:off x="4776010" y="231298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</a:t>
            </a:r>
            <a:endParaRPr lang="zh-TW" altLang="en-US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5E0FDB8-2DC0-47B7-976B-C84CE529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04521"/>
              </p:ext>
            </p:extLst>
          </p:nvPr>
        </p:nvGraphicFramePr>
        <p:xfrm>
          <a:off x="1636858" y="4003495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151E0255-4271-473E-9D95-AB0D814C96A4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 rot="5400000">
            <a:off x="1004443" y="3382134"/>
            <a:ext cx="1397527" cy="132695"/>
          </a:xfrm>
          <a:prstGeom prst="bentConnector4">
            <a:avLst>
              <a:gd name="adj1" fmla="val 89"/>
              <a:gd name="adj2" fmla="val 206991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E424D67-4409-466F-AA96-13BF413D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26173"/>
              </p:ext>
            </p:extLst>
          </p:nvPr>
        </p:nvGraphicFramePr>
        <p:xfrm>
          <a:off x="2884911" y="4003496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691EC85-5377-4FF0-A8D5-10BD63A3990D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rot="5400000">
            <a:off x="2623984" y="3383062"/>
            <a:ext cx="1025112" cy="503257"/>
          </a:xfrm>
          <a:prstGeom prst="bentConnector4">
            <a:avLst>
              <a:gd name="adj1" fmla="val 42989"/>
              <a:gd name="adj2" fmla="val 145424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7880350-A156-4343-AB06-1F0A3465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46621"/>
              </p:ext>
            </p:extLst>
          </p:nvPr>
        </p:nvGraphicFramePr>
        <p:xfrm>
          <a:off x="4581976" y="4003495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16" name="十字形 15">
            <a:extLst>
              <a:ext uri="{FF2B5EF4-FFF2-40B4-BE49-F238E27FC236}">
                <a16:creationId xmlns:a16="http://schemas.microsoft.com/office/drawing/2014/main" id="{F3795851-8D6F-40E9-B676-BFC8BBA886B9}"/>
              </a:ext>
            </a:extLst>
          </p:cNvPr>
          <p:cNvSpPr/>
          <p:nvPr/>
        </p:nvSpPr>
        <p:spPr bwMode="auto">
          <a:xfrm>
            <a:off x="2327629" y="4039233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7" name="十字形 16">
            <a:extLst>
              <a:ext uri="{FF2B5EF4-FFF2-40B4-BE49-F238E27FC236}">
                <a16:creationId xmlns:a16="http://schemas.microsoft.com/office/drawing/2014/main" id="{A1A60C62-22C4-4E65-AD7F-00C018295A81}"/>
              </a:ext>
            </a:extLst>
          </p:cNvPr>
          <p:cNvSpPr/>
          <p:nvPr/>
        </p:nvSpPr>
        <p:spPr bwMode="auto">
          <a:xfrm>
            <a:off x="3386175" y="4039233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7335026-E38B-4721-9B20-D9EC898B0F33}"/>
              </a:ext>
            </a:extLst>
          </p:cNvPr>
          <p:cNvSpPr/>
          <p:nvPr/>
        </p:nvSpPr>
        <p:spPr bwMode="auto">
          <a:xfrm>
            <a:off x="4170029" y="4036571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39BD5D-87BA-4D1F-8DE8-110A537ADB4B}"/>
              </a:ext>
            </a:extLst>
          </p:cNvPr>
          <p:cNvSpPr txBox="1"/>
          <p:nvPr/>
        </p:nvSpPr>
        <p:spPr>
          <a:xfrm>
            <a:off x="3599236" y="39755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8A441B-E257-4C42-AA35-13B6FBB33BD1}"/>
              </a:ext>
            </a:extLst>
          </p:cNvPr>
          <p:cNvSpPr txBox="1"/>
          <p:nvPr/>
        </p:nvSpPr>
        <p:spPr>
          <a:xfrm>
            <a:off x="1265020" y="3883262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38E9CC-F11F-4D96-9D66-F5F43AD15448}"/>
              </a:ext>
            </a:extLst>
          </p:cNvPr>
          <p:cNvSpPr txBox="1"/>
          <p:nvPr/>
        </p:nvSpPr>
        <p:spPr>
          <a:xfrm>
            <a:off x="4982880" y="3883262"/>
            <a:ext cx="340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</a:t>
            </a:r>
            <a:r>
              <a:rPr lang="en-US" altLang="zh-TW" sz="2400" dirty="0">
                <a:solidFill>
                  <a:srgbClr val="FF0000"/>
                </a:solidFill>
              </a:rPr>
              <a:t>Average of Max 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endParaRPr lang="zh-TW" altLang="en-US" sz="2400" b="1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669D12F3-980C-4260-8A88-EC0DB19288F3}"/>
              </a:ext>
            </a:extLst>
          </p:cNvPr>
          <p:cNvCxnSpPr>
            <a:cxnSpLocks/>
            <a:endCxn id="15" idx="3"/>
          </p:cNvCxnSpPr>
          <p:nvPr/>
        </p:nvCxnSpPr>
        <p:spPr bwMode="auto">
          <a:xfrm rot="5400000">
            <a:off x="4759644" y="3443352"/>
            <a:ext cx="862262" cy="54552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Picture 15">
            <a:extLst>
              <a:ext uri="{FF2B5EF4-FFF2-40B4-BE49-F238E27FC236}">
                <a16:creationId xmlns:a16="http://schemas.microsoft.com/office/drawing/2014/main" id="{3C29D485-993F-4267-B4B8-E9771E30D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95" y="3180804"/>
            <a:ext cx="2839663" cy="4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6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ABB13-673D-402E-B8E9-6A08D28E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Max Noise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C562E8B-3792-4FAF-B09E-C5FF35BC4101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2636912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BBDF571-CC4C-4354-A2F2-1FF13BBBB0C7}"/>
              </a:ext>
            </a:extLst>
          </p:cNvPr>
          <p:cNvSpPr txBox="1"/>
          <p:nvPr/>
        </p:nvSpPr>
        <p:spPr>
          <a:xfrm>
            <a:off x="1830891" y="230122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</a:t>
            </a:r>
            <a:endParaRPr lang="zh-TW" altLang="en-US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AC137D-F651-42D9-8BCF-BC19D04CA728}"/>
              </a:ext>
            </a:extLst>
          </p:cNvPr>
          <p:cNvGraphicFramePr>
            <a:graphicFrameLocks noGrp="1"/>
          </p:cNvGraphicFramePr>
          <p:nvPr/>
        </p:nvGraphicFramePr>
        <p:xfrm>
          <a:off x="2993362" y="2648668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994B3765-886D-499A-A39D-09EFC4347C89}"/>
              </a:ext>
            </a:extLst>
          </p:cNvPr>
          <p:cNvSpPr txBox="1"/>
          <p:nvPr/>
        </p:nvSpPr>
        <p:spPr>
          <a:xfrm>
            <a:off x="3132573" y="231298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9BD029-9BB3-4B9B-A73C-C9168D043477}"/>
              </a:ext>
            </a:extLst>
          </p:cNvPr>
          <p:cNvSpPr txBox="1"/>
          <p:nvPr/>
        </p:nvSpPr>
        <p:spPr>
          <a:xfrm>
            <a:off x="4028614" y="28451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3EC8A7F-0D48-4150-B88B-5A21813DF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13252"/>
              </p:ext>
            </p:extLst>
          </p:nvPr>
        </p:nvGraphicFramePr>
        <p:xfrm>
          <a:off x="4636799" y="2648668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E816351-3717-49F5-B2FE-D521B205E245}"/>
              </a:ext>
            </a:extLst>
          </p:cNvPr>
          <p:cNvSpPr txBox="1"/>
          <p:nvPr/>
        </p:nvSpPr>
        <p:spPr>
          <a:xfrm>
            <a:off x="4776010" y="231298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</a:t>
            </a:r>
            <a:endParaRPr lang="zh-TW" altLang="en-US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5E0FDB8-2DC0-47B7-976B-C84CE529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75630"/>
              </p:ext>
            </p:extLst>
          </p:nvPr>
        </p:nvGraphicFramePr>
        <p:xfrm>
          <a:off x="4568621" y="3995963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38E9CC-F11F-4D96-9D66-F5F43AD15448}"/>
              </a:ext>
            </a:extLst>
          </p:cNvPr>
          <p:cNvSpPr txBox="1"/>
          <p:nvPr/>
        </p:nvSpPr>
        <p:spPr>
          <a:xfrm>
            <a:off x="4982880" y="3883262"/>
            <a:ext cx="340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 = </a:t>
            </a:r>
            <a:r>
              <a:rPr lang="en-US" altLang="zh-TW" sz="2400" dirty="0">
                <a:solidFill>
                  <a:srgbClr val="FF0000"/>
                </a:solidFill>
              </a:rPr>
              <a:t>Max 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endParaRPr lang="zh-TW" altLang="en-US" sz="2400" b="1" dirty="0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CF4DC67A-7ADB-46B1-9992-6922FAB59B4C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1769555" y="2749718"/>
            <a:ext cx="2799066" cy="1389995"/>
          </a:xfrm>
          <a:prstGeom prst="bentConnector3">
            <a:avLst>
              <a:gd name="adj1" fmla="val -17399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13">
            <a:extLst>
              <a:ext uri="{FF2B5EF4-FFF2-40B4-BE49-F238E27FC236}">
                <a16:creationId xmlns:a16="http://schemas.microsoft.com/office/drawing/2014/main" id="{998A87E9-6F13-40FF-8A05-3E13C0ED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39371"/>
            <a:ext cx="26479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12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AE2AEE7-2D14-4854-ABE3-BA2B5295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14138"/>
              </p:ext>
            </p:extLst>
          </p:nvPr>
        </p:nvGraphicFramePr>
        <p:xfrm>
          <a:off x="1403648" y="2060405"/>
          <a:ext cx="6624736" cy="33128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1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Signal</a:t>
                      </a:r>
                      <a:r>
                        <a:rPr lang="en-US" altLang="zh-TW" sz="1800" baseline="0" dirty="0"/>
                        <a:t> Type</a:t>
                      </a:r>
                      <a:endParaRPr lang="zh-TW" altLang="en-US" sz="1800" dirty="0"/>
                    </a:p>
                  </a:txBody>
                  <a:tcPr marT="45728" marB="45728" anchor="ctr">
                    <a:solidFill>
                      <a:srgbClr val="7EC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Formula</a:t>
                      </a:r>
                      <a:endParaRPr lang="zh-TW" altLang="en-US" sz="1800" dirty="0"/>
                    </a:p>
                  </a:txBody>
                  <a:tcPr marT="45728" marB="45728" anchor="ctr">
                    <a:solidFill>
                      <a:srgbClr val="7EC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2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Frame</a:t>
                      </a:r>
                      <a:endParaRPr lang="zh-TW" altLang="en-US" sz="1600" b="1" dirty="0"/>
                    </a:p>
                  </a:txBody>
                  <a:tcPr marT="45728" marB="45728" anchor="ctr">
                    <a:solidFill>
                      <a:srgbClr val="D4ED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28" marB="45728" anchor="ctr">
                    <a:solidFill>
                      <a:srgbClr val="D4E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3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Block</a:t>
                      </a:r>
                      <a:endParaRPr lang="zh-TW" altLang="en-US" sz="1600" b="1" dirty="0"/>
                    </a:p>
                  </a:txBody>
                  <a:tcPr marT="45728" marB="45728" anchor="ctr">
                    <a:solidFill>
                      <a:srgbClr val="F0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28" marB="45728" anchor="ctr">
                    <a:solidFill>
                      <a:srgbClr val="F0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19" name="標題 5">
            <a:extLst>
              <a:ext uri="{FF2B5EF4-FFF2-40B4-BE49-F238E27FC236}">
                <a16:creationId xmlns:a16="http://schemas.microsoft.com/office/drawing/2014/main" id="{DEC71734-0BD6-4A73-BCE0-933F5A90A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Signal-to-noise Ratio – Signal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3FF9CB7E-A611-48E7-8697-540410130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737" y="3211814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方程式" r:id="rId4" imgW="114151" imgH="215619" progId="Equation.3">
                  <p:embed/>
                </p:oleObj>
              </mc:Choice>
              <mc:Fallback>
                <p:oleObj name="方程式" r:id="rId4" imgW="114151" imgH="215619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3FF9CB7E-A611-48E7-8697-540410130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737" y="3211814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0">
            <a:extLst>
              <a:ext uri="{FF2B5EF4-FFF2-40B4-BE49-F238E27FC236}">
                <a16:creationId xmlns:a16="http://schemas.microsoft.com/office/drawing/2014/main" id="{17499405-3CE1-4EC7-83BE-1CBA31B6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2" name="Rectangle 12">
            <a:extLst>
              <a:ext uri="{FF2B5EF4-FFF2-40B4-BE49-F238E27FC236}">
                <a16:creationId xmlns:a16="http://schemas.microsoft.com/office/drawing/2014/main" id="{CABA91C0-6F3E-453D-879A-9EF60FE5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3" name="Rectangle 14">
            <a:extLst>
              <a:ext uri="{FF2B5EF4-FFF2-40B4-BE49-F238E27FC236}">
                <a16:creationId xmlns:a16="http://schemas.microsoft.com/office/drawing/2014/main" id="{98C84CA0-184A-40A5-89FF-EEE7677D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B8DF0463-9FE4-4F06-B9A8-A5F9F9BB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7" name="Rectangle 18">
            <a:extLst>
              <a:ext uri="{FF2B5EF4-FFF2-40B4-BE49-F238E27FC236}">
                <a16:creationId xmlns:a16="http://schemas.microsoft.com/office/drawing/2014/main" id="{0AC64B22-C735-4866-97B1-0AA1C4F9F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8" name="Rectangle 20">
            <a:extLst>
              <a:ext uri="{FF2B5EF4-FFF2-40B4-BE49-F238E27FC236}">
                <a16:creationId xmlns:a16="http://schemas.microsoft.com/office/drawing/2014/main" id="{415B5FDA-C9A3-4504-BB75-3510A2F1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30" name="Rectangle 22">
            <a:extLst>
              <a:ext uri="{FF2B5EF4-FFF2-40B4-BE49-F238E27FC236}">
                <a16:creationId xmlns:a16="http://schemas.microsoft.com/office/drawing/2014/main" id="{CD9AB6A5-D264-4C6B-8A1B-D4C75313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31" name="文字方塊 16">
            <a:extLst>
              <a:ext uri="{FF2B5EF4-FFF2-40B4-BE49-F238E27FC236}">
                <a16:creationId xmlns:a16="http://schemas.microsoft.com/office/drawing/2014/main" id="{992EF2B6-111F-4BE3-ACE3-1CD2758B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5436385"/>
            <a:ext cx="31165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 sz="1000" dirty="0">
                <a:solidFill>
                  <a:schemeClr val="accent5">
                    <a:lumMod val="75000"/>
                  </a:schemeClr>
                </a:solidFill>
              </a:rPr>
              <a:t>* Data from Raw data may be subtracted base data.</a:t>
            </a:r>
            <a:endParaRPr lang="zh-TW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21">
            <a:extLst>
              <a:ext uri="{FF2B5EF4-FFF2-40B4-BE49-F238E27FC236}">
                <a16:creationId xmlns:a16="http://schemas.microsoft.com/office/drawing/2014/main" id="{FE4F8760-F3EC-42F0-9AA3-88297524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82748"/>
            <a:ext cx="3676585" cy="6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4A3288F1-3FC9-4C4C-8F1B-5537016F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49968"/>
            <a:ext cx="2619196" cy="61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id="{1908399D-8741-4716-85C8-94E05230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83" y="4746149"/>
            <a:ext cx="3188229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9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內容版面配置區 2">
            <a:extLst>
              <a:ext uri="{FF2B5EF4-FFF2-40B4-BE49-F238E27FC236}">
                <a16:creationId xmlns:a16="http://schemas.microsoft.com/office/drawing/2014/main" id="{29512A64-7AC4-4E95-B1C7-DF597423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7" y="1048949"/>
            <a:ext cx="7772400" cy="4530725"/>
          </a:xfrm>
        </p:spPr>
        <p:txBody>
          <a:bodyPr/>
          <a:lstStyle/>
          <a:p>
            <a:r>
              <a:rPr lang="en-US" altLang="zh-TW" dirty="0"/>
              <a:t>Step 1: Calculate </a:t>
            </a:r>
            <a:r>
              <a:rPr lang="en-US" altLang="zh-TW" dirty="0" err="1"/>
              <a:t>basedata</a:t>
            </a:r>
            <a:r>
              <a:rPr lang="en-US" altLang="zh-TW" dirty="0"/>
              <a:t> from untouched n frames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basedata</a:t>
            </a:r>
            <a:r>
              <a:rPr lang="en-US" altLang="zh-TW" dirty="0"/>
              <a:t> = 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2FA147-050C-4149-A596-4C3C9DD3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656691"/>
          </a:xfrm>
        </p:spPr>
        <p:txBody>
          <a:bodyPr/>
          <a:lstStyle/>
          <a:p>
            <a:r>
              <a:rPr lang="en-US" altLang="zh-TW" dirty="0"/>
              <a:t>Example: Frame Signal(1/2)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55EF5DE-24C5-4A6C-92DE-B623FE086C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9199" y="2456787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A1C4C7-3ED1-4984-A803-94A028541AF3}"/>
              </a:ext>
            </a:extLst>
          </p:cNvPr>
          <p:cNvSpPr txBox="1"/>
          <p:nvPr/>
        </p:nvSpPr>
        <p:spPr>
          <a:xfrm>
            <a:off x="848410" y="2121100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B5AAD1D-B799-475D-9305-98E15AE5A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10881" y="2468543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224EA2-A4E7-41B0-AB63-A7150BA6A480}"/>
              </a:ext>
            </a:extLst>
          </p:cNvPr>
          <p:cNvSpPr txBox="1"/>
          <p:nvPr/>
        </p:nvSpPr>
        <p:spPr>
          <a:xfrm>
            <a:off x="2150092" y="2132856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66E93B-6103-4F84-9B81-C13585397F21}"/>
              </a:ext>
            </a:extLst>
          </p:cNvPr>
          <p:cNvSpPr txBox="1"/>
          <p:nvPr/>
        </p:nvSpPr>
        <p:spPr>
          <a:xfrm>
            <a:off x="3046133" y="26650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AB76BDD-2922-42D1-B1DA-DE11240F98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4318" y="2468543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73B037-E985-4C60-AEF5-22F8629AEDA6}"/>
              </a:ext>
            </a:extLst>
          </p:cNvPr>
          <p:cNvSpPr txBox="1"/>
          <p:nvPr/>
        </p:nvSpPr>
        <p:spPr>
          <a:xfrm>
            <a:off x="3793529" y="213285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</a:t>
            </a:r>
            <a:endParaRPr lang="zh-TW" altLang="en-US" b="1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E63E57-B807-4936-B884-2A8E8D1D5D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377" y="3823370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40879FB8-86C0-456B-A1A5-F487A7D9A188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5400000">
            <a:off x="21962" y="3202009"/>
            <a:ext cx="1397527" cy="132695"/>
          </a:xfrm>
          <a:prstGeom prst="bentConnector4">
            <a:avLst>
              <a:gd name="adj1" fmla="val 89"/>
              <a:gd name="adj2" fmla="val 206991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BF698C0-B0F5-41CA-86B8-4ED0EA25D8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2430" y="3823371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3C3ACB67-8425-44FC-8F8B-6394C977F76B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rot="5400000">
            <a:off x="1300157" y="3206627"/>
            <a:ext cx="1362767" cy="158220"/>
          </a:xfrm>
          <a:prstGeom prst="bentConnector4">
            <a:avLst>
              <a:gd name="adj1" fmla="val -478"/>
              <a:gd name="adj2" fmla="val 183646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2785E5AC-B6C2-4652-8213-20386757FC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9495" y="3823370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47" name="十字形 46">
            <a:extLst>
              <a:ext uri="{FF2B5EF4-FFF2-40B4-BE49-F238E27FC236}">
                <a16:creationId xmlns:a16="http://schemas.microsoft.com/office/drawing/2014/main" id="{30C602CA-E079-47BA-A35D-9BAE58744436}"/>
              </a:ext>
            </a:extLst>
          </p:cNvPr>
          <p:cNvSpPr/>
          <p:nvPr/>
        </p:nvSpPr>
        <p:spPr bwMode="auto">
          <a:xfrm>
            <a:off x="1345148" y="3859108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8" name="十字形 47">
            <a:extLst>
              <a:ext uri="{FF2B5EF4-FFF2-40B4-BE49-F238E27FC236}">
                <a16:creationId xmlns:a16="http://schemas.microsoft.com/office/drawing/2014/main" id="{71889CEC-B084-4E95-979D-2B0AC055D809}"/>
              </a:ext>
            </a:extLst>
          </p:cNvPr>
          <p:cNvSpPr/>
          <p:nvPr/>
        </p:nvSpPr>
        <p:spPr bwMode="auto">
          <a:xfrm>
            <a:off x="2403694" y="3859108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9" name="十字形 48">
            <a:extLst>
              <a:ext uri="{FF2B5EF4-FFF2-40B4-BE49-F238E27FC236}">
                <a16:creationId xmlns:a16="http://schemas.microsoft.com/office/drawing/2014/main" id="{D5326E15-800B-465E-9AE5-77F9942D4E6C}"/>
              </a:ext>
            </a:extLst>
          </p:cNvPr>
          <p:cNvSpPr/>
          <p:nvPr/>
        </p:nvSpPr>
        <p:spPr bwMode="auto">
          <a:xfrm>
            <a:off x="3187548" y="385644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0F6DA61-ABBD-4465-A112-C8D88761AD93}"/>
              </a:ext>
            </a:extLst>
          </p:cNvPr>
          <p:cNvSpPr txBox="1"/>
          <p:nvPr/>
        </p:nvSpPr>
        <p:spPr>
          <a:xfrm>
            <a:off x="2616755" y="3795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127EFE92-3AB3-419F-867F-A853D34526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3995" y="5237634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311F9AC0-DB2C-4C34-BFE0-562ECBC709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4490" y="5245646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D6574949-28D3-4651-87F0-5F25EFEA17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5174" y="5216883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58" name="十字形 57">
            <a:extLst>
              <a:ext uri="{FF2B5EF4-FFF2-40B4-BE49-F238E27FC236}">
                <a16:creationId xmlns:a16="http://schemas.microsoft.com/office/drawing/2014/main" id="{A3E8A351-86DB-4EA7-AF0D-2854D374056C}"/>
              </a:ext>
            </a:extLst>
          </p:cNvPr>
          <p:cNvSpPr/>
          <p:nvPr/>
        </p:nvSpPr>
        <p:spPr bwMode="auto">
          <a:xfrm>
            <a:off x="1751325" y="528404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9" name="十字形 58">
            <a:extLst>
              <a:ext uri="{FF2B5EF4-FFF2-40B4-BE49-F238E27FC236}">
                <a16:creationId xmlns:a16="http://schemas.microsoft.com/office/drawing/2014/main" id="{F32B3F0A-B0D4-4D09-9B28-59527A00BD8A}"/>
              </a:ext>
            </a:extLst>
          </p:cNvPr>
          <p:cNvSpPr/>
          <p:nvPr/>
        </p:nvSpPr>
        <p:spPr bwMode="auto">
          <a:xfrm>
            <a:off x="2858483" y="5294616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60" name="十字形 59">
            <a:extLst>
              <a:ext uri="{FF2B5EF4-FFF2-40B4-BE49-F238E27FC236}">
                <a16:creationId xmlns:a16="http://schemas.microsoft.com/office/drawing/2014/main" id="{7A321EF5-9BFF-4AC4-B7DB-A094500CE567}"/>
              </a:ext>
            </a:extLst>
          </p:cNvPr>
          <p:cNvSpPr/>
          <p:nvPr/>
        </p:nvSpPr>
        <p:spPr bwMode="auto">
          <a:xfrm>
            <a:off x="3593725" y="5281384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B5DA896-2BBC-4E87-A517-901E1E3AC144}"/>
              </a:ext>
            </a:extLst>
          </p:cNvPr>
          <p:cNvSpPr txBox="1"/>
          <p:nvPr/>
        </p:nvSpPr>
        <p:spPr>
          <a:xfrm>
            <a:off x="3022932" y="5220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21F43FB-3652-44CA-80CF-75E061BB1ACC}"/>
              </a:ext>
            </a:extLst>
          </p:cNvPr>
          <p:cNvSpPr txBox="1"/>
          <p:nvPr/>
        </p:nvSpPr>
        <p:spPr>
          <a:xfrm>
            <a:off x="282539" y="3703137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FF55BE-2FD1-470C-99D0-C8DFD9E5D568}"/>
              </a:ext>
            </a:extLst>
          </p:cNvPr>
          <p:cNvSpPr txBox="1"/>
          <p:nvPr/>
        </p:nvSpPr>
        <p:spPr>
          <a:xfrm>
            <a:off x="4000400" y="3703137"/>
            <a:ext cx="2239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BD0,0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96A9D-441D-49BB-A690-F1F67023C3ED}"/>
              </a:ext>
            </a:extLst>
          </p:cNvPr>
          <p:cNvSpPr txBox="1"/>
          <p:nvPr/>
        </p:nvSpPr>
        <p:spPr>
          <a:xfrm>
            <a:off x="757177" y="5118009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F5163B4-F8F9-46A6-8E89-A1C897200110}"/>
              </a:ext>
            </a:extLst>
          </p:cNvPr>
          <p:cNvSpPr txBox="1"/>
          <p:nvPr/>
        </p:nvSpPr>
        <p:spPr>
          <a:xfrm>
            <a:off x="4478495" y="5088884"/>
            <a:ext cx="23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BD1,1</a:t>
            </a:r>
            <a:endParaRPr lang="zh-TW" altLang="en-US" sz="2400" b="1" dirty="0"/>
          </a:p>
          <a:p>
            <a:endParaRPr lang="zh-TW" altLang="en-US" sz="2400" b="1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F230EDF1-AFFE-4567-959D-F67C351461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0320" y="3505468"/>
          <a:ext cx="1872207" cy="14098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89811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74" name="文字方塊 73">
            <a:extLst>
              <a:ext uri="{FF2B5EF4-FFF2-40B4-BE49-F238E27FC236}">
                <a16:creationId xmlns:a16="http://schemas.microsoft.com/office/drawing/2014/main" id="{28E55635-224E-4C26-8091-E53593E5BC0F}"/>
              </a:ext>
            </a:extLst>
          </p:cNvPr>
          <p:cNvSpPr txBox="1"/>
          <p:nvPr/>
        </p:nvSpPr>
        <p:spPr>
          <a:xfrm>
            <a:off x="7298762" y="3174010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Basedata</a:t>
            </a:r>
            <a:r>
              <a:rPr lang="en-US" altLang="zh-TW" b="1" dirty="0">
                <a:solidFill>
                  <a:srgbClr val="FF0000"/>
                </a:solidFill>
              </a:rPr>
              <a:t> frame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BB108B3-8EB3-4A25-91C0-5BE3AD1C056C}"/>
              </a:ext>
            </a:extLst>
          </p:cNvPr>
          <p:cNvSpPr/>
          <p:nvPr/>
        </p:nvSpPr>
        <p:spPr bwMode="auto">
          <a:xfrm>
            <a:off x="4952866" y="3685085"/>
            <a:ext cx="1227507" cy="47971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F670082-C582-4467-94F2-5C2E9CE79FA9}"/>
              </a:ext>
            </a:extLst>
          </p:cNvPr>
          <p:cNvSpPr/>
          <p:nvPr/>
        </p:nvSpPr>
        <p:spPr bwMode="auto">
          <a:xfrm>
            <a:off x="5413015" y="5088884"/>
            <a:ext cx="1274711" cy="4362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01938F37-568E-41EC-BDE8-63FD1871343B}"/>
              </a:ext>
            </a:extLst>
          </p:cNvPr>
          <p:cNvCxnSpPr>
            <a:cxnSpLocks/>
            <a:stCxn id="75" idx="3"/>
          </p:cNvCxnSpPr>
          <p:nvPr/>
        </p:nvCxnSpPr>
        <p:spPr bwMode="auto">
          <a:xfrm flipV="1">
            <a:off x="6180373" y="3795472"/>
            <a:ext cx="987026" cy="12947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8F2300F0-26C0-4904-95D3-3B993FF6BA69}"/>
              </a:ext>
            </a:extLst>
          </p:cNvPr>
          <p:cNvCxnSpPr>
            <a:cxnSpLocks/>
            <a:stCxn id="76" idx="3"/>
          </p:cNvCxnSpPr>
          <p:nvPr/>
        </p:nvCxnSpPr>
        <p:spPr bwMode="auto">
          <a:xfrm flipV="1">
            <a:off x="6687726" y="4228473"/>
            <a:ext cx="1064163" cy="107853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59648BB7-D09A-4043-9B1B-1CE6A6D9AC03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946331" y="3199347"/>
            <a:ext cx="1397527" cy="132695"/>
          </a:xfrm>
          <a:prstGeom prst="bentConnector4">
            <a:avLst>
              <a:gd name="adj1" fmla="val 89"/>
              <a:gd name="adj2" fmla="val 206991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C908397-A9E3-44A0-8F49-A81ED05830D9}"/>
              </a:ext>
            </a:extLst>
          </p:cNvPr>
          <p:cNvCxnSpPr/>
          <p:nvPr/>
        </p:nvCxnSpPr>
        <p:spPr bwMode="auto">
          <a:xfrm>
            <a:off x="1213253" y="2942007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382C31F5-64DF-4E1F-984F-5700C8852175}"/>
              </a:ext>
            </a:extLst>
          </p:cNvPr>
          <p:cNvCxnSpPr/>
          <p:nvPr/>
        </p:nvCxnSpPr>
        <p:spPr bwMode="auto">
          <a:xfrm>
            <a:off x="2507594" y="2935032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1196D9D9-F014-421A-B495-2DE7B0569082}"/>
              </a:ext>
            </a:extLst>
          </p:cNvPr>
          <p:cNvCxnSpPr/>
          <p:nvPr/>
        </p:nvCxnSpPr>
        <p:spPr bwMode="auto">
          <a:xfrm>
            <a:off x="4158373" y="2935032"/>
            <a:ext cx="0" cy="2274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05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ABB13-673D-402E-B8E9-6A08D28E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Frame Signal(2/2)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C562E8B-3792-4FAF-B09E-C5FF35BC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52312"/>
              </p:ext>
            </p:extLst>
          </p:nvPr>
        </p:nvGraphicFramePr>
        <p:xfrm>
          <a:off x="2915083" y="5005291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BBDF571-CC4C-4354-A2F2-1FF13BBBB0C7}"/>
              </a:ext>
            </a:extLst>
          </p:cNvPr>
          <p:cNvSpPr txBox="1"/>
          <p:nvPr/>
        </p:nvSpPr>
        <p:spPr>
          <a:xfrm>
            <a:off x="3054294" y="4669604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1’</a:t>
            </a:r>
            <a:endParaRPr lang="zh-TW" altLang="en-US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AC137D-F651-42D9-8BCF-BC19D04CA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68316"/>
              </p:ext>
            </p:extLst>
          </p:nvPr>
        </p:nvGraphicFramePr>
        <p:xfrm>
          <a:off x="4216765" y="5017047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994B3765-886D-499A-A39D-09EFC4347C89}"/>
              </a:ext>
            </a:extLst>
          </p:cNvPr>
          <p:cNvSpPr txBox="1"/>
          <p:nvPr/>
        </p:nvSpPr>
        <p:spPr>
          <a:xfrm>
            <a:off x="4355976" y="468136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2’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9BD029-9BB3-4B9B-A73C-C9168D043477}"/>
              </a:ext>
            </a:extLst>
          </p:cNvPr>
          <p:cNvSpPr txBox="1"/>
          <p:nvPr/>
        </p:nvSpPr>
        <p:spPr>
          <a:xfrm>
            <a:off x="5252017" y="52135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3EC8A7F-0D48-4150-B88B-5A21813DF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2899"/>
              </p:ext>
            </p:extLst>
          </p:nvPr>
        </p:nvGraphicFramePr>
        <p:xfrm>
          <a:off x="5860202" y="5017047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E816351-3717-49F5-B2FE-D521B205E245}"/>
              </a:ext>
            </a:extLst>
          </p:cNvPr>
          <p:cNvSpPr txBox="1"/>
          <p:nvPr/>
        </p:nvSpPr>
        <p:spPr>
          <a:xfrm>
            <a:off x="5999413" y="468136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n’</a:t>
            </a:r>
            <a:endParaRPr lang="zh-TW" altLang="en-US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5E0FDB8-2DC0-47B7-976B-C84CE529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93389"/>
              </p:ext>
            </p:extLst>
          </p:nvPr>
        </p:nvGraphicFramePr>
        <p:xfrm>
          <a:off x="2860261" y="6371874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151E0255-4271-473E-9D95-AB0D814C96A4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 rot="5400000">
            <a:off x="2227848" y="5750511"/>
            <a:ext cx="1397527" cy="132699"/>
          </a:xfrm>
          <a:prstGeom prst="bentConnector4">
            <a:avLst>
              <a:gd name="adj1" fmla="val 778"/>
              <a:gd name="adj2" fmla="val 272270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E424D67-4409-466F-AA96-13BF413D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00550"/>
              </p:ext>
            </p:extLst>
          </p:nvPr>
        </p:nvGraphicFramePr>
        <p:xfrm>
          <a:off x="4108314" y="6371875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691EC85-5377-4FF0-A8D5-10BD63A3990D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rot="5400000">
            <a:off x="3847387" y="5751441"/>
            <a:ext cx="1025112" cy="503257"/>
          </a:xfrm>
          <a:prstGeom prst="bentConnector4">
            <a:avLst>
              <a:gd name="adj1" fmla="val 42989"/>
              <a:gd name="adj2" fmla="val 145424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7880350-A156-4343-AB06-1F0A3465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42955"/>
              </p:ext>
            </p:extLst>
          </p:nvPr>
        </p:nvGraphicFramePr>
        <p:xfrm>
          <a:off x="5805379" y="6371874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16" name="十字形 15">
            <a:extLst>
              <a:ext uri="{FF2B5EF4-FFF2-40B4-BE49-F238E27FC236}">
                <a16:creationId xmlns:a16="http://schemas.microsoft.com/office/drawing/2014/main" id="{F3795851-8D6F-40E9-B676-BFC8BBA886B9}"/>
              </a:ext>
            </a:extLst>
          </p:cNvPr>
          <p:cNvSpPr/>
          <p:nvPr/>
        </p:nvSpPr>
        <p:spPr bwMode="auto">
          <a:xfrm>
            <a:off x="3551032" y="6407612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7" name="十字形 16">
            <a:extLst>
              <a:ext uri="{FF2B5EF4-FFF2-40B4-BE49-F238E27FC236}">
                <a16:creationId xmlns:a16="http://schemas.microsoft.com/office/drawing/2014/main" id="{A1A60C62-22C4-4E65-AD7F-00C018295A81}"/>
              </a:ext>
            </a:extLst>
          </p:cNvPr>
          <p:cNvSpPr/>
          <p:nvPr/>
        </p:nvSpPr>
        <p:spPr bwMode="auto">
          <a:xfrm>
            <a:off x="4609578" y="6407612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7335026-E38B-4721-9B20-D9EC898B0F33}"/>
              </a:ext>
            </a:extLst>
          </p:cNvPr>
          <p:cNvSpPr/>
          <p:nvPr/>
        </p:nvSpPr>
        <p:spPr bwMode="auto">
          <a:xfrm>
            <a:off x="5393432" y="6404950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39BD5D-87BA-4D1F-8DE8-110A537ADB4B}"/>
              </a:ext>
            </a:extLst>
          </p:cNvPr>
          <p:cNvSpPr txBox="1"/>
          <p:nvPr/>
        </p:nvSpPr>
        <p:spPr>
          <a:xfrm>
            <a:off x="4822639" y="6343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8A441B-E257-4C42-AA35-13B6FBB33BD1}"/>
              </a:ext>
            </a:extLst>
          </p:cNvPr>
          <p:cNvSpPr txBox="1"/>
          <p:nvPr/>
        </p:nvSpPr>
        <p:spPr>
          <a:xfrm>
            <a:off x="2488423" y="6251641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38E9CC-F11F-4D96-9D66-F5F43AD15448}"/>
              </a:ext>
            </a:extLst>
          </p:cNvPr>
          <p:cNvSpPr txBox="1"/>
          <p:nvPr/>
        </p:nvSpPr>
        <p:spPr>
          <a:xfrm>
            <a:off x="6206285" y="6251641"/>
            <a:ext cx="139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</a:t>
            </a:r>
            <a:r>
              <a:rPr lang="en-US" altLang="zh-TW" sz="2400" b="1" dirty="0">
                <a:solidFill>
                  <a:srgbClr val="FF0000"/>
                </a:solidFill>
              </a:rPr>
              <a:t>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endParaRPr lang="zh-TW" altLang="en-US" sz="2400" b="1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669D12F3-980C-4260-8A88-EC0DB19288F3}"/>
              </a:ext>
            </a:extLst>
          </p:cNvPr>
          <p:cNvCxnSpPr>
            <a:cxnSpLocks/>
            <a:endCxn id="15" idx="3"/>
          </p:cNvCxnSpPr>
          <p:nvPr/>
        </p:nvCxnSpPr>
        <p:spPr bwMode="auto">
          <a:xfrm rot="5400000">
            <a:off x="5983047" y="5811731"/>
            <a:ext cx="862262" cy="54552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21">
            <a:extLst>
              <a:ext uri="{FF2B5EF4-FFF2-40B4-BE49-F238E27FC236}">
                <a16:creationId xmlns:a16="http://schemas.microsoft.com/office/drawing/2014/main" id="{6005F5C5-AAEF-466C-B7D4-3E8B4B15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154" y="5852818"/>
            <a:ext cx="2127682" cy="36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A54E840-C3A6-402D-A780-67DD5A042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49818"/>
              </p:ext>
            </p:extLst>
          </p:nvPr>
        </p:nvGraphicFramePr>
        <p:xfrm>
          <a:off x="7338169" y="1306859"/>
          <a:ext cx="1617675" cy="136252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9225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539225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539225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54174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BD0,0</a:t>
                      </a:r>
                    </a:p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BD1,0</a:t>
                      </a:r>
                    </a:p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BD2,0</a:t>
                      </a:r>
                    </a:p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54174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BD0,1</a:t>
                      </a:r>
                    </a:p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BD1,1</a:t>
                      </a:r>
                    </a:p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BD2,1</a:t>
                      </a:r>
                    </a:p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54174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BD0,2</a:t>
                      </a:r>
                    </a:p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BD1,2</a:t>
                      </a:r>
                    </a:p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BD2,2</a:t>
                      </a:r>
                    </a:p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78F6997-AE40-4569-8A2A-81052B46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927"/>
              </p:ext>
            </p:extLst>
          </p:nvPr>
        </p:nvGraphicFramePr>
        <p:xfrm>
          <a:off x="628012" y="1451785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926425A5-CA76-4946-B570-43194020DCDF}"/>
              </a:ext>
            </a:extLst>
          </p:cNvPr>
          <p:cNvSpPr txBox="1"/>
          <p:nvPr/>
        </p:nvSpPr>
        <p:spPr>
          <a:xfrm>
            <a:off x="767223" y="111609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</a:t>
            </a:r>
            <a:endParaRPr lang="zh-TW" altLang="en-US" b="1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FD1706E-E81C-4735-B4E6-E9CC5AB80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21703"/>
              </p:ext>
            </p:extLst>
          </p:nvPr>
        </p:nvGraphicFramePr>
        <p:xfrm>
          <a:off x="1929694" y="1463541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CB627BC3-9E6C-49CE-A1A9-16937B8A5D09}"/>
              </a:ext>
            </a:extLst>
          </p:cNvPr>
          <p:cNvSpPr txBox="1"/>
          <p:nvPr/>
        </p:nvSpPr>
        <p:spPr>
          <a:xfrm>
            <a:off x="2068905" y="112785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</a:t>
            </a:r>
            <a:endParaRPr lang="zh-TW" altLang="en-US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DEA747-C620-49F6-AF55-E039D5FC1F21}"/>
              </a:ext>
            </a:extLst>
          </p:cNvPr>
          <p:cNvSpPr txBox="1"/>
          <p:nvPr/>
        </p:nvSpPr>
        <p:spPr>
          <a:xfrm>
            <a:off x="2964946" y="16600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5F8BAC2-278F-4065-972B-3CA724D4E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1992"/>
              </p:ext>
            </p:extLst>
          </p:nvPr>
        </p:nvGraphicFramePr>
        <p:xfrm>
          <a:off x="3573131" y="1463541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A46937-F143-43E0-9868-E85CEDA6C479}"/>
              </a:ext>
            </a:extLst>
          </p:cNvPr>
          <p:cNvSpPr txBox="1"/>
          <p:nvPr/>
        </p:nvSpPr>
        <p:spPr>
          <a:xfrm>
            <a:off x="3712342" y="112785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</a:t>
            </a:r>
            <a:endParaRPr lang="zh-TW" altLang="en-US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61CB961-7B01-4397-BC6B-22A1DCBA4933}"/>
              </a:ext>
            </a:extLst>
          </p:cNvPr>
          <p:cNvSpPr txBox="1"/>
          <p:nvPr/>
        </p:nvSpPr>
        <p:spPr>
          <a:xfrm>
            <a:off x="7502539" y="989354"/>
            <a:ext cx="1322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0712E51-EBC3-4209-90B9-291D2024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01024"/>
              </p:ext>
            </p:extLst>
          </p:nvPr>
        </p:nvGraphicFramePr>
        <p:xfrm>
          <a:off x="640991" y="3150452"/>
          <a:ext cx="1008111" cy="967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334043">
                <a:tc>
                  <a:txBody>
                    <a:bodyPr/>
                    <a:lstStyle/>
                    <a:p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2" name="減號 21">
            <a:extLst>
              <a:ext uri="{FF2B5EF4-FFF2-40B4-BE49-F238E27FC236}">
                <a16:creationId xmlns:a16="http://schemas.microsoft.com/office/drawing/2014/main" id="{6F3B97A9-9C8F-42D7-900A-F521435DB7FE}"/>
              </a:ext>
            </a:extLst>
          </p:cNvPr>
          <p:cNvSpPr/>
          <p:nvPr/>
        </p:nvSpPr>
        <p:spPr bwMode="auto">
          <a:xfrm>
            <a:off x="899592" y="2637798"/>
            <a:ext cx="432048" cy="104111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C8B8273-DE5B-4C92-9ED4-4E36037E1001}"/>
              </a:ext>
            </a:extLst>
          </p:cNvPr>
          <p:cNvSpPr txBox="1"/>
          <p:nvPr/>
        </p:nvSpPr>
        <p:spPr>
          <a:xfrm>
            <a:off x="795055" y="3358022"/>
            <a:ext cx="10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BFB696E-0AC0-4C01-AA49-5B00AFCDC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2253"/>
              </p:ext>
            </p:extLst>
          </p:nvPr>
        </p:nvGraphicFramePr>
        <p:xfrm>
          <a:off x="1948173" y="3150452"/>
          <a:ext cx="1008111" cy="967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334043">
                <a:tc>
                  <a:txBody>
                    <a:bodyPr/>
                    <a:lstStyle/>
                    <a:p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37" name="減號 36">
            <a:extLst>
              <a:ext uri="{FF2B5EF4-FFF2-40B4-BE49-F238E27FC236}">
                <a16:creationId xmlns:a16="http://schemas.microsoft.com/office/drawing/2014/main" id="{0C95A21F-5882-4FC7-AB51-D08973C6147A}"/>
              </a:ext>
            </a:extLst>
          </p:cNvPr>
          <p:cNvSpPr/>
          <p:nvPr/>
        </p:nvSpPr>
        <p:spPr bwMode="auto">
          <a:xfrm>
            <a:off x="2206774" y="2637798"/>
            <a:ext cx="432048" cy="104111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C01229C-AE17-45F2-B919-9B8CE19163E9}"/>
              </a:ext>
            </a:extLst>
          </p:cNvPr>
          <p:cNvSpPr txBox="1"/>
          <p:nvPr/>
        </p:nvSpPr>
        <p:spPr>
          <a:xfrm>
            <a:off x="2102237" y="3358022"/>
            <a:ext cx="10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3E9AB5B8-2F86-486A-ACFE-FC8AB4D7D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82479"/>
              </p:ext>
            </p:extLst>
          </p:nvPr>
        </p:nvGraphicFramePr>
        <p:xfrm>
          <a:off x="3573131" y="3150452"/>
          <a:ext cx="1008111" cy="967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334043">
                <a:tc>
                  <a:txBody>
                    <a:bodyPr/>
                    <a:lstStyle/>
                    <a:p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40" name="減號 39">
            <a:extLst>
              <a:ext uri="{FF2B5EF4-FFF2-40B4-BE49-F238E27FC236}">
                <a16:creationId xmlns:a16="http://schemas.microsoft.com/office/drawing/2014/main" id="{B2BB33F3-E802-4518-AE42-8C24B1F8AC57}"/>
              </a:ext>
            </a:extLst>
          </p:cNvPr>
          <p:cNvSpPr/>
          <p:nvPr/>
        </p:nvSpPr>
        <p:spPr bwMode="auto">
          <a:xfrm>
            <a:off x="3831732" y="2637798"/>
            <a:ext cx="432048" cy="104111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4F615FA-D76D-4D24-A992-7FF6D5069CD2}"/>
              </a:ext>
            </a:extLst>
          </p:cNvPr>
          <p:cNvSpPr txBox="1"/>
          <p:nvPr/>
        </p:nvSpPr>
        <p:spPr>
          <a:xfrm>
            <a:off x="3727195" y="3358022"/>
            <a:ext cx="10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23A432D-C733-4CF4-927F-70E85F25B500}"/>
              </a:ext>
            </a:extLst>
          </p:cNvPr>
          <p:cNvCxnSpPr>
            <a:cxnSpLocks/>
            <a:stCxn id="34" idx="2"/>
          </p:cNvCxnSpPr>
          <p:nvPr/>
        </p:nvCxnSpPr>
        <p:spPr bwMode="auto">
          <a:xfrm>
            <a:off x="1145046" y="4118372"/>
            <a:ext cx="1792759" cy="678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E5D21B6-43B7-411D-87B6-D978FC754745}"/>
              </a:ext>
            </a:extLst>
          </p:cNvPr>
          <p:cNvCxnSpPr>
            <a:cxnSpLocks/>
            <a:stCxn id="36" idx="2"/>
            <a:endCxn id="7" idx="1"/>
          </p:cNvCxnSpPr>
          <p:nvPr/>
        </p:nvCxnSpPr>
        <p:spPr bwMode="auto">
          <a:xfrm>
            <a:off x="2452228" y="4118372"/>
            <a:ext cx="1903748" cy="701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A854523-03A3-42F4-AB4D-EB72757E4C8B}"/>
              </a:ext>
            </a:extLst>
          </p:cNvPr>
          <p:cNvCxnSpPr>
            <a:cxnSpLocks/>
            <a:stCxn id="39" idx="2"/>
            <a:endCxn id="10" idx="1"/>
          </p:cNvCxnSpPr>
          <p:nvPr/>
        </p:nvCxnSpPr>
        <p:spPr bwMode="auto">
          <a:xfrm>
            <a:off x="4077186" y="4118372"/>
            <a:ext cx="1922227" cy="701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329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779FFE-0442-4D74-BA3F-484B18DF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9" y="1446770"/>
            <a:ext cx="2171700" cy="47053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A57CC0-40C0-49E7-A569-34897642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946" y="3501008"/>
            <a:ext cx="5971225" cy="2779200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D0D8CA-B1D5-46FC-90E9-A929AF9E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(1/3)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5AE79D-AC94-415F-9331-272A2189322D}"/>
              </a:ext>
            </a:extLst>
          </p:cNvPr>
          <p:cNvSpPr/>
          <p:nvPr/>
        </p:nvSpPr>
        <p:spPr bwMode="auto">
          <a:xfrm>
            <a:off x="345829" y="5823372"/>
            <a:ext cx="2149004" cy="33301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716701-7E3A-4B52-A642-9229E3829D45}"/>
              </a:ext>
            </a:extLst>
          </p:cNvPr>
          <p:cNvSpPr txBox="1"/>
          <p:nvPr/>
        </p:nvSpPr>
        <p:spPr>
          <a:xfrm>
            <a:off x="2826946" y="3018438"/>
            <a:ext cx="255550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Detail is only for engineer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E17D5E-39A1-44E1-8241-99AC55D8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29" y="4814569"/>
            <a:ext cx="2038523" cy="23489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b="1">
              <a:cs typeface="Arial Unicode MS" panose="020B060402020202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CBD047-5847-4529-8378-9BFCA8BC9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29" y="5517923"/>
            <a:ext cx="2038522" cy="23489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b="1">
              <a:cs typeface="Arial Unicode MS" panose="020B060402020202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9C11595-B10C-4079-B931-97BBC703863C}"/>
              </a:ext>
            </a:extLst>
          </p:cNvPr>
          <p:cNvSpPr txBox="1"/>
          <p:nvPr/>
        </p:nvSpPr>
        <p:spPr>
          <a:xfrm>
            <a:off x="2858205" y="2290260"/>
            <a:ext cx="3371850" cy="58578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Arial" charset="0"/>
              </a:rPr>
              <a:t>After time of setting, it will get data 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Arial" charset="0"/>
              </a:rPr>
              <a:t>as signal directly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2C0670D-A56F-4DA6-B27F-618C1B47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680" y="1796547"/>
            <a:ext cx="3248025" cy="3381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B050"/>
                </a:solidFill>
                <a:cs typeface="Arial Unicode MS" panose="020B0604020202020204" pitchFamily="34" charset="-120"/>
              </a:rPr>
              <a:t>Threshold to divide signal &amp; noise</a:t>
            </a:r>
            <a:endParaRPr lang="zh-TW" altLang="en-US" sz="1600" dirty="0">
              <a:solidFill>
                <a:srgbClr val="00B050"/>
              </a:solidFill>
              <a:cs typeface="Arial Unicode MS" panose="020B060402020202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EDFB79-05B6-4C49-AEE1-4519D77337D6}"/>
              </a:ext>
            </a:extLst>
          </p:cNvPr>
          <p:cNvSpPr/>
          <p:nvPr/>
        </p:nvSpPr>
        <p:spPr bwMode="auto">
          <a:xfrm>
            <a:off x="420730" y="2299063"/>
            <a:ext cx="2074104" cy="480766"/>
          </a:xfrm>
          <a:prstGeom prst="rect">
            <a:avLst/>
          </a:prstGeom>
          <a:noFill/>
          <a:ln w="19050" cap="flat" cmpd="sng" algn="ctr">
            <a:solidFill>
              <a:srgbClr val="FF66CC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B874DD-96F3-48FE-8CF8-CF250E5A5E39}"/>
              </a:ext>
            </a:extLst>
          </p:cNvPr>
          <p:cNvSpPr/>
          <p:nvPr/>
        </p:nvSpPr>
        <p:spPr bwMode="auto">
          <a:xfrm>
            <a:off x="3524868" y="4588779"/>
            <a:ext cx="527015" cy="640422"/>
          </a:xfrm>
          <a:prstGeom prst="rect">
            <a:avLst/>
          </a:prstGeom>
          <a:noFill/>
          <a:ln w="19050" cap="flat" cmpd="sng" algn="ctr">
            <a:solidFill>
              <a:srgbClr val="FF66CC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ABB13-673D-402E-B8E9-6A08D28E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Block Signal</a:t>
            </a:r>
            <a:endParaRPr lang="zh-TW" altLang="en-US" dirty="0"/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444BFC6E-F029-4782-B045-4A7208B8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98" y="5277287"/>
            <a:ext cx="1885302" cy="44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187196EA-AC32-4E0C-B4B4-1FC4A837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54" y="5970408"/>
            <a:ext cx="2294896" cy="24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7CEDD85-5D0B-48D0-84A2-50139818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54181"/>
              </p:ext>
            </p:extLst>
          </p:nvPr>
        </p:nvGraphicFramePr>
        <p:xfrm>
          <a:off x="2513308" y="4895184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1935EC-8401-40BB-8884-7394DE5133FD}"/>
              </a:ext>
            </a:extLst>
          </p:cNvPr>
          <p:cNvSpPr txBox="1"/>
          <p:nvPr/>
        </p:nvSpPr>
        <p:spPr>
          <a:xfrm>
            <a:off x="2652519" y="4559497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1’</a:t>
            </a:r>
            <a:endParaRPr lang="zh-TW" altLang="en-US" b="1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7F4A6D04-48FB-404B-B6C0-F5F5C3AF6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08094"/>
              </p:ext>
            </p:extLst>
          </p:nvPr>
        </p:nvGraphicFramePr>
        <p:xfrm>
          <a:off x="3814990" y="4906940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1416111F-BE57-49A9-8875-C255E6976D7C}"/>
              </a:ext>
            </a:extLst>
          </p:cNvPr>
          <p:cNvSpPr txBox="1"/>
          <p:nvPr/>
        </p:nvSpPr>
        <p:spPr>
          <a:xfrm>
            <a:off x="3954201" y="4571253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2’</a:t>
            </a:r>
            <a:endParaRPr lang="zh-TW" altLang="en-US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B6DC673-2EF4-4234-B52A-D4B93C6BC0BB}"/>
              </a:ext>
            </a:extLst>
          </p:cNvPr>
          <p:cNvSpPr txBox="1"/>
          <p:nvPr/>
        </p:nvSpPr>
        <p:spPr>
          <a:xfrm>
            <a:off x="4850242" y="51034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732E86A-740C-4D17-88B2-DE54B0270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91564"/>
              </p:ext>
            </p:extLst>
          </p:nvPr>
        </p:nvGraphicFramePr>
        <p:xfrm>
          <a:off x="5458427" y="4906940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B1F27B85-3B3B-4F9B-A544-9A7883C8C6A0}"/>
              </a:ext>
            </a:extLst>
          </p:cNvPr>
          <p:cNvSpPr txBox="1"/>
          <p:nvPr/>
        </p:nvSpPr>
        <p:spPr>
          <a:xfrm>
            <a:off x="5597638" y="457125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n’</a:t>
            </a:r>
            <a:endParaRPr lang="zh-TW" altLang="en-US" b="1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B5734DB-966A-4D5B-96E3-5E1043F0F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61628"/>
              </p:ext>
            </p:extLst>
          </p:nvPr>
        </p:nvGraphicFramePr>
        <p:xfrm>
          <a:off x="6936394" y="1196752"/>
          <a:ext cx="1617675" cy="136252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9225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539225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539225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454174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BD0,0</a:t>
                      </a:r>
                    </a:p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BD1,0</a:t>
                      </a:r>
                    </a:p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BD2,0</a:t>
                      </a:r>
                    </a:p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454174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BD0,1</a:t>
                      </a:r>
                    </a:p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BD1,1</a:t>
                      </a:r>
                    </a:p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BD2,1</a:t>
                      </a:r>
                    </a:p>
                    <a:p>
                      <a:r>
                        <a:rPr lang="en-US" altLang="zh-TW" sz="900" dirty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454174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BD0,2</a:t>
                      </a:r>
                    </a:p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BD1,2</a:t>
                      </a:r>
                    </a:p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BD2,2</a:t>
                      </a:r>
                    </a:p>
                    <a:p>
                      <a:r>
                        <a:rPr lang="en-US" altLang="zh-TW" sz="900" dirty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66EF49C-DB62-4CB5-84C7-FE0452FFA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37020"/>
              </p:ext>
            </p:extLst>
          </p:nvPr>
        </p:nvGraphicFramePr>
        <p:xfrm>
          <a:off x="226237" y="1341678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D06BB1BC-7E35-40DF-96AB-73C14D7F51EF}"/>
              </a:ext>
            </a:extLst>
          </p:cNvPr>
          <p:cNvSpPr txBox="1"/>
          <p:nvPr/>
        </p:nvSpPr>
        <p:spPr>
          <a:xfrm>
            <a:off x="365448" y="100599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1</a:t>
            </a:r>
            <a:endParaRPr lang="zh-TW" altLang="en-US" b="1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CFAE24-3A76-4D32-96FC-720B43CA5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33033"/>
              </p:ext>
            </p:extLst>
          </p:nvPr>
        </p:nvGraphicFramePr>
        <p:xfrm>
          <a:off x="1527919" y="1353434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37" name="文字方塊 36">
            <a:extLst>
              <a:ext uri="{FF2B5EF4-FFF2-40B4-BE49-F238E27FC236}">
                <a16:creationId xmlns:a16="http://schemas.microsoft.com/office/drawing/2014/main" id="{C5BE1014-0BEE-4143-9E92-DE8B21A05CFF}"/>
              </a:ext>
            </a:extLst>
          </p:cNvPr>
          <p:cNvSpPr txBox="1"/>
          <p:nvPr/>
        </p:nvSpPr>
        <p:spPr>
          <a:xfrm>
            <a:off x="1667130" y="101774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2</a:t>
            </a:r>
            <a:endParaRPr lang="zh-TW" altLang="en-US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958C4D-E434-405F-84A7-001DD7B7EECB}"/>
              </a:ext>
            </a:extLst>
          </p:cNvPr>
          <p:cNvSpPr txBox="1"/>
          <p:nvPr/>
        </p:nvSpPr>
        <p:spPr>
          <a:xfrm>
            <a:off x="2563171" y="154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4EDA044C-6D9F-4EB2-A1B0-6EF7518F2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29744"/>
              </p:ext>
            </p:extLst>
          </p:nvPr>
        </p:nvGraphicFramePr>
        <p:xfrm>
          <a:off x="3171356" y="1353434"/>
          <a:ext cx="1008111" cy="77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EC118A-A0C6-4E36-878E-C6E87E0836BF}"/>
              </a:ext>
            </a:extLst>
          </p:cNvPr>
          <p:cNvSpPr txBox="1"/>
          <p:nvPr/>
        </p:nvSpPr>
        <p:spPr>
          <a:xfrm>
            <a:off x="3310567" y="1017747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frame n</a:t>
            </a:r>
            <a:endParaRPr lang="zh-TW" altLang="en-US" b="1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9975F8F-2B01-4F40-87CA-F9D1B62F7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53842"/>
              </p:ext>
            </p:extLst>
          </p:nvPr>
        </p:nvGraphicFramePr>
        <p:xfrm>
          <a:off x="239216" y="3040345"/>
          <a:ext cx="1008111" cy="967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334043">
                <a:tc>
                  <a:txBody>
                    <a:bodyPr/>
                    <a:lstStyle/>
                    <a:p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42" name="減號 41">
            <a:extLst>
              <a:ext uri="{FF2B5EF4-FFF2-40B4-BE49-F238E27FC236}">
                <a16:creationId xmlns:a16="http://schemas.microsoft.com/office/drawing/2014/main" id="{F255AA5F-8E02-4461-912D-6D347921E7FE}"/>
              </a:ext>
            </a:extLst>
          </p:cNvPr>
          <p:cNvSpPr/>
          <p:nvPr/>
        </p:nvSpPr>
        <p:spPr bwMode="auto">
          <a:xfrm>
            <a:off x="497817" y="2527691"/>
            <a:ext cx="432048" cy="104111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C2537F3-D579-453F-9646-2656543BA9EA}"/>
              </a:ext>
            </a:extLst>
          </p:cNvPr>
          <p:cNvSpPr txBox="1"/>
          <p:nvPr/>
        </p:nvSpPr>
        <p:spPr>
          <a:xfrm>
            <a:off x="393280" y="3247915"/>
            <a:ext cx="10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F5A604C-6EA9-4A31-B1CF-74972E450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58224"/>
              </p:ext>
            </p:extLst>
          </p:nvPr>
        </p:nvGraphicFramePr>
        <p:xfrm>
          <a:off x="1546398" y="3040345"/>
          <a:ext cx="1008111" cy="967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334043">
                <a:tc>
                  <a:txBody>
                    <a:bodyPr/>
                    <a:lstStyle/>
                    <a:p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45" name="減號 44">
            <a:extLst>
              <a:ext uri="{FF2B5EF4-FFF2-40B4-BE49-F238E27FC236}">
                <a16:creationId xmlns:a16="http://schemas.microsoft.com/office/drawing/2014/main" id="{F8C5AC48-B6CF-4B85-9C21-DA178BEDE7E2}"/>
              </a:ext>
            </a:extLst>
          </p:cNvPr>
          <p:cNvSpPr/>
          <p:nvPr/>
        </p:nvSpPr>
        <p:spPr bwMode="auto">
          <a:xfrm>
            <a:off x="1804999" y="2527691"/>
            <a:ext cx="432048" cy="104111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EA4D378-A1C8-4AA9-AA82-DF5F13703665}"/>
              </a:ext>
            </a:extLst>
          </p:cNvPr>
          <p:cNvSpPr txBox="1"/>
          <p:nvPr/>
        </p:nvSpPr>
        <p:spPr>
          <a:xfrm>
            <a:off x="1700462" y="3247915"/>
            <a:ext cx="10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34AEE464-93B0-4E00-82A4-1972190B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72583"/>
              </p:ext>
            </p:extLst>
          </p:nvPr>
        </p:nvGraphicFramePr>
        <p:xfrm>
          <a:off x="3171356" y="3040345"/>
          <a:ext cx="1008111" cy="967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00008061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59888176"/>
                    </a:ext>
                  </a:extLst>
                </a:gridCol>
              </a:tblGrid>
              <a:tr h="334043">
                <a:tc>
                  <a:txBody>
                    <a:bodyPr/>
                    <a:lstStyle/>
                    <a:p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8723"/>
                  </a:ext>
                </a:extLst>
              </a:tr>
              <a:tr h="30108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1726"/>
                  </a:ext>
                </a:extLst>
              </a:tr>
            </a:tbl>
          </a:graphicData>
        </a:graphic>
      </p:graphicFrame>
      <p:sp>
        <p:nvSpPr>
          <p:cNvPr id="48" name="減號 47">
            <a:extLst>
              <a:ext uri="{FF2B5EF4-FFF2-40B4-BE49-F238E27FC236}">
                <a16:creationId xmlns:a16="http://schemas.microsoft.com/office/drawing/2014/main" id="{3794BD03-A3D5-40B3-99A8-6419AD6591D1}"/>
              </a:ext>
            </a:extLst>
          </p:cNvPr>
          <p:cNvSpPr/>
          <p:nvPr/>
        </p:nvSpPr>
        <p:spPr bwMode="auto">
          <a:xfrm>
            <a:off x="3429957" y="2527691"/>
            <a:ext cx="432048" cy="104111"/>
          </a:xfrm>
          <a:prstGeom prst="mathMinus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621519A-375F-4D4F-ADDC-BF6538F004AF}"/>
              </a:ext>
            </a:extLst>
          </p:cNvPr>
          <p:cNvSpPr txBox="1"/>
          <p:nvPr/>
        </p:nvSpPr>
        <p:spPr>
          <a:xfrm>
            <a:off x="3325420" y="3247915"/>
            <a:ext cx="10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710CBCD-F57B-4434-A758-8873198D3450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743271" y="4008265"/>
            <a:ext cx="1792759" cy="678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40FCF6F-DE7A-4821-A029-0FA5F74E53E1}"/>
              </a:ext>
            </a:extLst>
          </p:cNvPr>
          <p:cNvCxnSpPr>
            <a:cxnSpLocks/>
            <a:stCxn id="44" idx="2"/>
            <a:endCxn id="29" idx="1"/>
          </p:cNvCxnSpPr>
          <p:nvPr/>
        </p:nvCxnSpPr>
        <p:spPr bwMode="auto">
          <a:xfrm>
            <a:off x="2050453" y="4008265"/>
            <a:ext cx="1903748" cy="701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CD73D22-686F-423D-9856-CCF3013E22D3}"/>
              </a:ext>
            </a:extLst>
          </p:cNvPr>
          <p:cNvCxnSpPr>
            <a:cxnSpLocks/>
            <a:stCxn id="47" idx="2"/>
            <a:endCxn id="32" idx="1"/>
          </p:cNvCxnSpPr>
          <p:nvPr/>
        </p:nvCxnSpPr>
        <p:spPr bwMode="auto">
          <a:xfrm>
            <a:off x="3675411" y="4008265"/>
            <a:ext cx="1922227" cy="701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45ED7720-C4A3-44B6-AB24-CCE25A4D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1610"/>
              </p:ext>
            </p:extLst>
          </p:nvPr>
        </p:nvGraphicFramePr>
        <p:xfrm>
          <a:off x="2860261" y="6371874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AB3FFC83-13DC-4BEE-832E-64B392C75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35356"/>
              </p:ext>
            </p:extLst>
          </p:nvPr>
        </p:nvGraphicFramePr>
        <p:xfrm>
          <a:off x="4108314" y="6371875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480747AD-D112-48F2-9E8F-A99C496EA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51938"/>
              </p:ext>
            </p:extLst>
          </p:nvPr>
        </p:nvGraphicFramePr>
        <p:xfrm>
          <a:off x="5805379" y="6371874"/>
          <a:ext cx="336037" cy="2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997825779"/>
                    </a:ext>
                  </a:extLst>
                </a:gridCol>
              </a:tblGrid>
              <a:tr h="28750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8621"/>
                  </a:ext>
                </a:extLst>
              </a:tr>
            </a:tbl>
          </a:graphicData>
        </a:graphic>
      </p:graphicFrame>
      <p:sp>
        <p:nvSpPr>
          <p:cNvPr id="56" name="十字形 55">
            <a:extLst>
              <a:ext uri="{FF2B5EF4-FFF2-40B4-BE49-F238E27FC236}">
                <a16:creationId xmlns:a16="http://schemas.microsoft.com/office/drawing/2014/main" id="{0C01A33C-809D-4348-A5AD-051272011EEB}"/>
              </a:ext>
            </a:extLst>
          </p:cNvPr>
          <p:cNvSpPr/>
          <p:nvPr/>
        </p:nvSpPr>
        <p:spPr bwMode="auto">
          <a:xfrm>
            <a:off x="3551032" y="6407612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7" name="十字形 56">
            <a:extLst>
              <a:ext uri="{FF2B5EF4-FFF2-40B4-BE49-F238E27FC236}">
                <a16:creationId xmlns:a16="http://schemas.microsoft.com/office/drawing/2014/main" id="{0345B467-31EC-41A2-AC3A-F125EC46EE84}"/>
              </a:ext>
            </a:extLst>
          </p:cNvPr>
          <p:cNvSpPr/>
          <p:nvPr/>
        </p:nvSpPr>
        <p:spPr bwMode="auto">
          <a:xfrm>
            <a:off x="4609578" y="6407612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8" name="十字形 57">
            <a:extLst>
              <a:ext uri="{FF2B5EF4-FFF2-40B4-BE49-F238E27FC236}">
                <a16:creationId xmlns:a16="http://schemas.microsoft.com/office/drawing/2014/main" id="{E22790F8-9A69-4AB1-943B-8C0A6302FF7D}"/>
              </a:ext>
            </a:extLst>
          </p:cNvPr>
          <p:cNvSpPr/>
          <p:nvPr/>
        </p:nvSpPr>
        <p:spPr bwMode="auto">
          <a:xfrm>
            <a:off x="5393432" y="6404950"/>
            <a:ext cx="200879" cy="216024"/>
          </a:xfrm>
          <a:prstGeom prst="plus">
            <a:avLst>
              <a:gd name="adj" fmla="val 40411"/>
            </a:avLst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352CF77-2419-4BDB-AF92-2594F0C01F50}"/>
              </a:ext>
            </a:extLst>
          </p:cNvPr>
          <p:cNvSpPr txBox="1"/>
          <p:nvPr/>
        </p:nvSpPr>
        <p:spPr>
          <a:xfrm>
            <a:off x="4822639" y="6343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。。。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B3DA0E4-EA02-420D-8D99-07254D18F3A7}"/>
              </a:ext>
            </a:extLst>
          </p:cNvPr>
          <p:cNvSpPr txBox="1"/>
          <p:nvPr/>
        </p:nvSpPr>
        <p:spPr>
          <a:xfrm>
            <a:off x="2488423" y="6251641"/>
            <a:ext cx="4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2B13829-20B6-4BC1-A5E4-67876C3F6501}"/>
              </a:ext>
            </a:extLst>
          </p:cNvPr>
          <p:cNvSpPr txBox="1"/>
          <p:nvPr/>
        </p:nvSpPr>
        <p:spPr>
          <a:xfrm>
            <a:off x="6206285" y="6251641"/>
            <a:ext cx="139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) / n = </a:t>
            </a:r>
            <a:r>
              <a:rPr lang="en-US" altLang="zh-TW" sz="2400" b="1" dirty="0">
                <a:solidFill>
                  <a:srgbClr val="FF0000"/>
                </a:solidFill>
              </a:rPr>
              <a:t>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endParaRPr lang="zh-TW" altLang="en-US" sz="2400" b="1" dirty="0"/>
          </a:p>
        </p:txBody>
      </p: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24EB5764-2825-4353-81FA-17C171DC2B31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 rot="16200000" flipH="1">
            <a:off x="2204503" y="5548098"/>
            <a:ext cx="1268468" cy="379084"/>
          </a:xfrm>
          <a:prstGeom prst="bentConnector3">
            <a:avLst>
              <a:gd name="adj1" fmla="val 63888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4A007E38-4D86-4CDA-9AB3-F6B3F4165803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13703" y="5520199"/>
            <a:ext cx="1268468" cy="379084"/>
          </a:xfrm>
          <a:prstGeom prst="bentConnector3">
            <a:avLst>
              <a:gd name="adj1" fmla="val 63888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D16302AC-B99D-4FCA-893E-B845DE9776E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157779" y="5535870"/>
            <a:ext cx="1268468" cy="379084"/>
          </a:xfrm>
          <a:prstGeom prst="bentConnector3">
            <a:avLst>
              <a:gd name="adj1" fmla="val 63888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55F2AFC-83B0-4ED6-8C20-FD2C23AF50D5}"/>
              </a:ext>
            </a:extLst>
          </p:cNvPr>
          <p:cNvSpPr txBox="1"/>
          <p:nvPr/>
        </p:nvSpPr>
        <p:spPr>
          <a:xfrm>
            <a:off x="1204007" y="2650747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(Subtract </a:t>
            </a:r>
            <a:r>
              <a:rPr lang="en-US" altLang="zh-TW" dirty="0" err="1"/>
              <a:t>basedata</a:t>
            </a:r>
            <a:r>
              <a:rPr lang="en-US" altLang="zh-TW" dirty="0"/>
              <a:t> frame)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FC69CFB-C255-4BA9-965F-F5F94987E1AF}"/>
              </a:ext>
            </a:extLst>
          </p:cNvPr>
          <p:cNvSpPr txBox="1"/>
          <p:nvPr/>
        </p:nvSpPr>
        <p:spPr>
          <a:xfrm>
            <a:off x="7092556" y="919753"/>
            <a:ext cx="1322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Basedata</a:t>
            </a:r>
            <a:r>
              <a:rPr lang="en-US" altLang="zh-TW" b="1" dirty="0"/>
              <a:t> frame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5725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5D3B7CE8-5401-4A83-8BC4-BC2744343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Signal-to-noise Ratio – SNR</a:t>
            </a:r>
            <a:endParaRPr lang="zh-TW" altLang="en-US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8D361AF-60E9-471A-89EB-B455378BF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112795"/>
                  </p:ext>
                </p:extLst>
              </p:nvPr>
            </p:nvGraphicFramePr>
            <p:xfrm>
              <a:off x="2447764" y="2420888"/>
              <a:ext cx="4248472" cy="25207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4236">
                      <a:extLst>
                        <a:ext uri="{9D8B030D-6E8A-4147-A177-3AD203B41FA5}">
                          <a16:colId xmlns:a16="http://schemas.microsoft.com/office/drawing/2014/main" val="845521599"/>
                        </a:ext>
                      </a:extLst>
                    </a:gridCol>
                    <a:gridCol w="21242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Type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Formula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08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dirty="0"/>
                            <a:t>dB</a:t>
                          </a:r>
                          <a:endParaRPr lang="zh-TW" altLang="en-US" sz="18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smtClean="0"/>
                                  <m:t>SNR</m:t>
                                </m:r>
                                <m:r>
                                  <a:rPr lang="en-US" altLang="zh-TW" sz="1800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  <m:func>
                                  <m:func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TW" sz="180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08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dirty="0"/>
                            <a:t>Ratio</a:t>
                          </a:r>
                          <a:endParaRPr lang="zh-TW" altLang="en-US" sz="18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smtClean="0"/>
                                  <m:t>SNR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smtClean="0"/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TW" sz="1800" smtClean="0"/>
                                      <m:t>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TW" sz="1800" smtClean="0"/>
                                      <m:t>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383888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8D361AF-60E9-471A-89EB-B455378BF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112795"/>
                  </p:ext>
                </p:extLst>
              </p:nvPr>
            </p:nvGraphicFramePr>
            <p:xfrm>
              <a:off x="2447764" y="2420888"/>
              <a:ext cx="4248472" cy="25207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4236">
                      <a:extLst>
                        <a:ext uri="{9D8B030D-6E8A-4147-A177-3AD203B41FA5}">
                          <a16:colId xmlns:a16="http://schemas.microsoft.com/office/drawing/2014/main" val="845521599"/>
                        </a:ext>
                      </a:extLst>
                    </a:gridCol>
                    <a:gridCol w="21242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Type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Formula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08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dirty="0"/>
                            <a:t>dB</a:t>
                          </a:r>
                          <a:endParaRPr lang="zh-TW" altLang="en-US" sz="18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28" marB="45728" anchor="ctr">
                        <a:blipFill>
                          <a:blip r:embed="rId2"/>
                          <a:stretch>
                            <a:fillRect l="-100287" t="-50909" r="-1146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08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dirty="0"/>
                            <a:t>Ratio</a:t>
                          </a:r>
                          <a:endParaRPr lang="zh-TW" altLang="en-US" sz="18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28" marB="45728" anchor="ctr">
                        <a:blipFill>
                          <a:blip r:embed="rId2"/>
                          <a:stretch>
                            <a:fillRect l="-100287" t="-150000" r="-1146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8800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master93">
            <a:extLst>
              <a:ext uri="{FF2B5EF4-FFF2-40B4-BE49-F238E27FC236}">
                <a16:creationId xmlns:a16="http://schemas.microsoft.com/office/drawing/2014/main" id="{CEB520C0-A454-4F00-8828-0AA74866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436813"/>
            <a:ext cx="38354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>
            <a:extLst>
              <a:ext uri="{FF2B5EF4-FFF2-40B4-BE49-F238E27FC236}">
                <a16:creationId xmlns:a16="http://schemas.microsoft.com/office/drawing/2014/main" id="{1994854A-CE04-44ED-82B8-341A1D9BA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727450"/>
            <a:ext cx="558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cs typeface="Arial Unicode MS" panose="020B0604020202020204" pitchFamily="34" charset="-120"/>
              </a:rPr>
              <a:t>Drive for better vision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E228BE73-7F1B-4699-80C4-40188BF91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SNR Calculation Formula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13315" name="Picture 37">
            <a:extLst>
              <a:ext uri="{FF2B5EF4-FFF2-40B4-BE49-F238E27FC236}">
                <a16:creationId xmlns:a16="http://schemas.microsoft.com/office/drawing/2014/main" id="{0AB7485A-14FE-451B-88A6-46ECC396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4137025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>
            <a:extLst>
              <a:ext uri="{FF2B5EF4-FFF2-40B4-BE49-F238E27FC236}">
                <a16:creationId xmlns:a16="http://schemas.microsoft.com/office/drawing/2014/main" id="{078E98A8-AAC3-4315-9E93-9006D3A00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3410238-8851-420E-8E13-490ACAEC1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1200">
              <a:cs typeface="Arial Unicode MS" panose="020B0604020202020204" pitchFamily="34" charset="-120"/>
            </a:endParaRPr>
          </a:p>
        </p:txBody>
      </p:sp>
      <p:sp>
        <p:nvSpPr>
          <p:cNvPr id="13318" name="Rectangle 17">
            <a:extLst>
              <a:ext uri="{FF2B5EF4-FFF2-40B4-BE49-F238E27FC236}">
                <a16:creationId xmlns:a16="http://schemas.microsoft.com/office/drawing/2014/main" id="{91F8F09F-E8C1-499B-95D9-D91BA0D1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13319" name="Rectangle 18">
            <a:extLst>
              <a:ext uri="{FF2B5EF4-FFF2-40B4-BE49-F238E27FC236}">
                <a16:creationId xmlns:a16="http://schemas.microsoft.com/office/drawing/2014/main" id="{B8FB2305-355E-42AC-92D2-3747AF5E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1200">
              <a:cs typeface="Arial Unicode MS" panose="020B0604020202020204" pitchFamily="34" charset="-120"/>
            </a:endParaRPr>
          </a:p>
        </p:txBody>
      </p:sp>
      <p:pic>
        <p:nvPicPr>
          <p:cNvPr id="13320" name="Picture 19">
            <a:extLst>
              <a:ext uri="{FF2B5EF4-FFF2-40B4-BE49-F238E27FC236}">
                <a16:creationId xmlns:a16="http://schemas.microsoft.com/office/drawing/2014/main" id="{A8499584-8A29-4A89-8D45-6C58EF11F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1311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0">
            <a:extLst>
              <a:ext uri="{FF2B5EF4-FFF2-40B4-BE49-F238E27FC236}">
                <a16:creationId xmlns:a16="http://schemas.microsoft.com/office/drawing/2014/main" id="{EE3E16DE-0F3D-47A1-BE8C-E5670876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871061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21">
            <a:extLst>
              <a:ext uri="{FF2B5EF4-FFF2-40B4-BE49-F238E27FC236}">
                <a16:creationId xmlns:a16="http://schemas.microsoft.com/office/drawing/2014/main" id="{E0F429BC-9387-425A-BF3C-747DFF4F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149725"/>
            <a:ext cx="3816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5E4E9F5-F1C4-49D2-BB70-701FE3F5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9" y="1446770"/>
            <a:ext cx="2171700" cy="47053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D0D8CA-B1D5-46FC-90E9-A929AF9E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(2/3)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8A57CC0-40C0-49E7-A569-34897642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946" y="2478600"/>
            <a:ext cx="5971225" cy="2779200"/>
          </a:xfrm>
          <a:prstGeom prst="rect">
            <a:avLst/>
          </a:prstGeom>
          <a:ln w="28575"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5AE79D-AC94-415F-9331-272A2189322D}"/>
              </a:ext>
            </a:extLst>
          </p:cNvPr>
          <p:cNvSpPr/>
          <p:nvPr/>
        </p:nvSpPr>
        <p:spPr bwMode="auto">
          <a:xfrm>
            <a:off x="345829" y="2795451"/>
            <a:ext cx="2149004" cy="99358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E6C685-FD6D-4854-9159-ECA56E87FFA5}"/>
              </a:ext>
            </a:extLst>
          </p:cNvPr>
          <p:cNvSpPr/>
          <p:nvPr/>
        </p:nvSpPr>
        <p:spPr bwMode="auto">
          <a:xfrm>
            <a:off x="6656780" y="2852936"/>
            <a:ext cx="2141391" cy="240486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EB9799-AA7A-4147-BEA8-4462C1E0F93C}"/>
              </a:ext>
            </a:extLst>
          </p:cNvPr>
          <p:cNvSpPr/>
          <p:nvPr/>
        </p:nvSpPr>
        <p:spPr bwMode="auto">
          <a:xfrm>
            <a:off x="362487" y="4403118"/>
            <a:ext cx="969153" cy="39403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208E3C-951D-49F6-ABAE-57AAF58AA9BD}"/>
              </a:ext>
            </a:extLst>
          </p:cNvPr>
          <p:cNvSpPr txBox="1"/>
          <p:nvPr/>
        </p:nvSpPr>
        <p:spPr>
          <a:xfrm>
            <a:off x="2969953" y="5632136"/>
            <a:ext cx="5670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Results of </a:t>
            </a:r>
            <a:r>
              <a:rPr lang="en-US" altLang="zh-TW" sz="1600" dirty="0" err="1"/>
              <a:t>Npp</a:t>
            </a:r>
            <a:r>
              <a:rPr lang="en-US" altLang="zh-TW" sz="1600" dirty="0"/>
              <a:t>/Nave are only useful for Block of Signal type.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57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8764EB1-7C6A-471F-B5B3-A2297E24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2162175" cy="47053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0AC23D-1832-4817-B2B4-B3E11219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(3/3)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1D51EE-5907-4789-BD32-CE399032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286" y="2476902"/>
            <a:ext cx="5967186" cy="2777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9F85F2-D5BC-4C0A-A48B-B81438687A79}"/>
              </a:ext>
            </a:extLst>
          </p:cNvPr>
          <p:cNvSpPr/>
          <p:nvPr/>
        </p:nvSpPr>
        <p:spPr bwMode="auto">
          <a:xfrm>
            <a:off x="323528" y="2788977"/>
            <a:ext cx="2149004" cy="96746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3C929A-80E6-4B8E-9AC8-30EFFC7C5EEB}"/>
              </a:ext>
            </a:extLst>
          </p:cNvPr>
          <p:cNvSpPr/>
          <p:nvPr/>
        </p:nvSpPr>
        <p:spPr bwMode="auto">
          <a:xfrm>
            <a:off x="6696890" y="2852936"/>
            <a:ext cx="2101281" cy="238962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E6D00A-F57C-4478-8025-824864C9588D}"/>
              </a:ext>
            </a:extLst>
          </p:cNvPr>
          <p:cNvSpPr/>
          <p:nvPr/>
        </p:nvSpPr>
        <p:spPr bwMode="auto">
          <a:xfrm>
            <a:off x="345829" y="4370518"/>
            <a:ext cx="946852" cy="39403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78D64C-BC11-4EFE-94AA-BE5C44803C77}"/>
              </a:ext>
            </a:extLst>
          </p:cNvPr>
          <p:cNvSpPr txBox="1"/>
          <p:nvPr/>
        </p:nvSpPr>
        <p:spPr>
          <a:xfrm>
            <a:off x="2969953" y="5632136"/>
            <a:ext cx="5670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Results of </a:t>
            </a:r>
            <a:r>
              <a:rPr lang="en-US" altLang="zh-TW" sz="1600" dirty="0" err="1"/>
              <a:t>Npp</a:t>
            </a:r>
            <a:r>
              <a:rPr lang="en-US" altLang="zh-TW" sz="1600" dirty="0"/>
              <a:t>/Nave are only useful for Block of Signal type.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841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37">
            <a:extLst>
              <a:ext uri="{FF2B5EF4-FFF2-40B4-BE49-F238E27FC236}">
                <a16:creationId xmlns:a16="http://schemas.microsoft.com/office/drawing/2014/main" id="{41E6F695-C8B2-4D00-A0B3-6EE24CA25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Collection – Noise Un-Touched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147" name="內容版面配置區 49">
            <a:extLst>
              <a:ext uri="{FF2B5EF4-FFF2-40B4-BE49-F238E27FC236}">
                <a16:creationId xmlns:a16="http://schemas.microsoft.com/office/drawing/2014/main" id="{69941F81-624E-4F9C-B2D5-3C44BFC3E9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4076700"/>
            <a:ext cx="7772400" cy="205422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It caches noise frames to calculate a base data.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Noise and signal data are subtracted base data from Raw Data.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data is divided into signal and noise by threshold.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threshold</a:t>
            </a:r>
            <a:r>
              <a:rPr lang="en-US" altLang="zh-TW">
                <a:ea typeface="新細明體" panose="02020500000000000000" pitchFamily="18" charset="-120"/>
              </a:rPr>
              <a:t> of noise and signal can be modified.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solidFill>
                  <a:srgbClr val="7030A0"/>
                </a:solidFill>
                <a:ea typeface="新細明體" panose="02020500000000000000" pitchFamily="18" charset="-120"/>
              </a:rPr>
              <a:t>data frames </a:t>
            </a:r>
            <a:r>
              <a:rPr lang="en-US" altLang="zh-TW">
                <a:ea typeface="新細明體" panose="02020500000000000000" pitchFamily="18" charset="-120"/>
              </a:rPr>
              <a:t>and </a:t>
            </a:r>
            <a:r>
              <a:rPr lang="en-US" altLang="zh-TW">
                <a:solidFill>
                  <a:srgbClr val="FF6600"/>
                </a:solidFill>
                <a:ea typeface="新細明體" panose="02020500000000000000" pitchFamily="18" charset="-120"/>
              </a:rPr>
              <a:t>ignored frames </a:t>
            </a:r>
            <a:r>
              <a:rPr lang="en-US" altLang="zh-TW">
                <a:ea typeface="新細明體" panose="02020500000000000000" pitchFamily="18" charset="-120"/>
              </a:rPr>
              <a:t>can be modified.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6148" name="群組 34">
            <a:extLst>
              <a:ext uri="{FF2B5EF4-FFF2-40B4-BE49-F238E27FC236}">
                <a16:creationId xmlns:a16="http://schemas.microsoft.com/office/drawing/2014/main" id="{157D3D41-32BF-4490-9AEA-E2385B150151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479550"/>
            <a:ext cx="4970463" cy="2093913"/>
            <a:chOff x="2483768" y="1263650"/>
            <a:chExt cx="4970087" cy="2094687"/>
          </a:xfrm>
        </p:grpSpPr>
        <p:sp>
          <p:nvSpPr>
            <p:cNvPr id="34" name="矩形 35">
              <a:extLst>
                <a:ext uri="{FF2B5EF4-FFF2-40B4-BE49-F238E27FC236}">
                  <a16:creationId xmlns:a16="http://schemas.microsoft.com/office/drawing/2014/main" id="{997B41F2-A453-4D25-A1DD-179856B1E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638" y="1557447"/>
              <a:ext cx="1223869" cy="12228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1800" b="1">
                <a:latin typeface="Arial" charset="0"/>
                <a:cs typeface="Arial" charset="0"/>
              </a:endParaRPr>
            </a:p>
          </p:txBody>
        </p:sp>
        <p:grpSp>
          <p:nvGrpSpPr>
            <p:cNvPr id="6150" name="群組 53">
              <a:extLst>
                <a:ext uri="{FF2B5EF4-FFF2-40B4-BE49-F238E27FC236}">
                  <a16:creationId xmlns:a16="http://schemas.microsoft.com/office/drawing/2014/main" id="{6A0FD23F-23FB-4C83-BB45-6CF5B9EDB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3768" y="1263650"/>
              <a:ext cx="4970087" cy="2094687"/>
              <a:chOff x="2483190" y="1263003"/>
              <a:chExt cx="4970785" cy="2094592"/>
            </a:xfrm>
          </p:grpSpPr>
          <p:sp>
            <p:nvSpPr>
              <p:cNvPr id="6151" name="矩形 35">
                <a:extLst>
                  <a:ext uri="{FF2B5EF4-FFF2-40B4-BE49-F238E27FC236}">
                    <a16:creationId xmlns:a16="http://schemas.microsoft.com/office/drawing/2014/main" id="{27AA0E3F-55D0-4D7D-B07E-DD003A0B7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767" y="1556792"/>
                <a:ext cx="1223731" cy="122413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 b="1"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6152" name="矩形 36">
                <a:extLst>
                  <a:ext uri="{FF2B5EF4-FFF2-40B4-BE49-F238E27FC236}">
                    <a16:creationId xmlns:a16="http://schemas.microsoft.com/office/drawing/2014/main" id="{CB9E7403-0139-4A2C-9352-FDE04E3B5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34" y="1556792"/>
                <a:ext cx="1224308" cy="122413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 b="1"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6153" name="矩形 37">
                <a:extLst>
                  <a:ext uri="{FF2B5EF4-FFF2-40B4-BE49-F238E27FC236}">
                    <a16:creationId xmlns:a16="http://schemas.microsoft.com/office/drawing/2014/main" id="{FF687880-DE08-4369-AA03-77422B077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807" y="1556792"/>
                <a:ext cx="1296326" cy="122413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 b="1">
                  <a:cs typeface="Arial Unicode MS" panose="020B0604020202020204" pitchFamily="34" charset="-120"/>
                </a:endParaRPr>
              </a:p>
            </p:txBody>
          </p:sp>
          <p:grpSp>
            <p:nvGrpSpPr>
              <p:cNvPr id="6154" name="群組 36">
                <a:extLst>
                  <a:ext uri="{FF2B5EF4-FFF2-40B4-BE49-F238E27FC236}">
                    <a16:creationId xmlns:a16="http://schemas.microsoft.com/office/drawing/2014/main" id="{20C13059-F4A1-4929-A61A-1BB8D35A47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83190" y="1263003"/>
                <a:ext cx="4970785" cy="2094592"/>
                <a:chOff x="1845796" y="2043075"/>
                <a:chExt cx="4687102" cy="1974888"/>
              </a:xfrm>
            </p:grpSpPr>
            <p:cxnSp>
              <p:nvCxnSpPr>
                <p:cNvPr id="6155" name="直線接點 4">
                  <a:extLst>
                    <a:ext uri="{FF2B5EF4-FFF2-40B4-BE49-F238E27FC236}">
                      <a16:creationId xmlns:a16="http://schemas.microsoft.com/office/drawing/2014/main" id="{E26CDD55-7D95-42C2-970C-540090A86E6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845796" y="3429000"/>
                  <a:ext cx="2070965" cy="0"/>
                </a:xfrm>
                <a:prstGeom prst="line">
                  <a:avLst/>
                </a:prstGeom>
                <a:noFill/>
                <a:ln w="38100" algn="ctr">
                  <a:solidFill>
                    <a:srgbClr val="00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56" name="直線接點 6">
                  <a:extLst>
                    <a:ext uri="{FF2B5EF4-FFF2-40B4-BE49-F238E27FC236}">
                      <a16:creationId xmlns:a16="http://schemas.microsoft.com/office/drawing/2014/main" id="{7B8D3A75-5FBF-4A6D-A96E-2D343FB068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923928" y="2420888"/>
                  <a:ext cx="504056" cy="1008112"/>
                </a:xfrm>
                <a:prstGeom prst="line">
                  <a:avLst/>
                </a:prstGeom>
                <a:noFill/>
                <a:ln w="38100" algn="ctr">
                  <a:solidFill>
                    <a:srgbClr val="00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57" name="直線接點 10">
                  <a:extLst>
                    <a:ext uri="{FF2B5EF4-FFF2-40B4-BE49-F238E27FC236}">
                      <a16:creationId xmlns:a16="http://schemas.microsoft.com/office/drawing/2014/main" id="{36FF21F3-2DDC-4E3B-BF3F-8040714B275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427983" y="2419103"/>
                  <a:ext cx="2104915" cy="1787"/>
                </a:xfrm>
                <a:prstGeom prst="line">
                  <a:avLst/>
                </a:prstGeom>
                <a:noFill/>
                <a:ln w="38100" algn="ctr">
                  <a:solidFill>
                    <a:srgbClr val="00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158" name="橢圓 13">
                  <a:extLst>
                    <a:ext uri="{FF2B5EF4-FFF2-40B4-BE49-F238E27FC236}">
                      <a16:creationId xmlns:a16="http://schemas.microsoft.com/office/drawing/2014/main" id="{53C394D1-F6E1-42A6-BE2E-E7BA69D86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8800" y="2868928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b="1">
                    <a:cs typeface="Arial Unicode MS" panose="020B0604020202020204" pitchFamily="34" charset="-120"/>
                  </a:endParaRPr>
                </a:p>
              </p:txBody>
            </p:sp>
            <p:cxnSp>
              <p:nvCxnSpPr>
                <p:cNvPr id="6159" name="直線接點 15">
                  <a:extLst>
                    <a:ext uri="{FF2B5EF4-FFF2-40B4-BE49-F238E27FC236}">
                      <a16:creationId xmlns:a16="http://schemas.microsoft.com/office/drawing/2014/main" id="{86164EAA-90E5-4898-9A9A-F89794E1C3B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169664" y="2320074"/>
                  <a:ext cx="5712" cy="1120107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35" name="文字方塊 21">
                  <a:extLst>
                    <a:ext uri="{FF2B5EF4-FFF2-40B4-BE49-F238E27FC236}">
                      <a16:creationId xmlns:a16="http://schemas.microsoft.com/office/drawing/2014/main" id="{ACDE0539-16EA-4CEF-97D4-1D4127116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8900" y="2043075"/>
                  <a:ext cx="815865" cy="26052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dirty="0">
                      <a:solidFill>
                        <a:srgbClr val="FF0000"/>
                      </a:solidFill>
                      <a:latin typeface="Arial" charset="0"/>
                    </a:rPr>
                    <a:t>Threshold</a:t>
                  </a:r>
                  <a:endParaRPr lang="zh-TW" altLang="en-US" dirty="0">
                    <a:solidFill>
                      <a:srgbClr val="FF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61" name="左大括弧 24">
                  <a:extLst>
                    <a:ext uri="{FF2B5EF4-FFF2-40B4-BE49-F238E27FC236}">
                      <a16:creationId xmlns:a16="http://schemas.microsoft.com/office/drawing/2014/main" id="{EB2F4ED8-3F2C-4080-822E-1115DA493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681104" y="3031865"/>
                  <a:ext cx="216024" cy="1154308"/>
                </a:xfrm>
                <a:prstGeom prst="leftBrace">
                  <a:avLst>
                    <a:gd name="adj1" fmla="val 8337"/>
                    <a:gd name="adj2" fmla="val 50000"/>
                  </a:avLst>
                </a:prstGeom>
                <a:noFill/>
                <a:ln w="38100" algn="ctr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b="1"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038" name="文字方塊 25">
                  <a:extLst>
                    <a:ext uri="{FF2B5EF4-FFF2-40B4-BE49-F238E27FC236}">
                      <a16:creationId xmlns:a16="http://schemas.microsoft.com/office/drawing/2014/main" id="{8D30BBA3-1F0E-43E3-BE10-35E5B5F921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3029" y="3746958"/>
                  <a:ext cx="1154186" cy="26052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dirty="0">
                      <a:solidFill>
                        <a:srgbClr val="FF6600"/>
                      </a:solidFill>
                      <a:latin typeface="Arial" charset="0"/>
                    </a:rPr>
                    <a:t>Ignored frames</a:t>
                  </a:r>
                  <a:endParaRPr lang="zh-TW" altLang="en-US" dirty="0">
                    <a:solidFill>
                      <a:srgbClr val="FF6600"/>
                    </a:solidFill>
                    <a:latin typeface="Arial" charset="0"/>
                  </a:endParaRPr>
                </a:p>
              </p:txBody>
            </p:sp>
            <p:sp>
              <p:nvSpPr>
                <p:cNvPr id="6163" name="左大括弧 26">
                  <a:extLst>
                    <a:ext uri="{FF2B5EF4-FFF2-40B4-BE49-F238E27FC236}">
                      <a16:creationId xmlns:a16="http://schemas.microsoft.com/office/drawing/2014/main" id="{4404E070-0BBE-454C-BF07-F77048F38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2314939" y="3031867"/>
                  <a:ext cx="216024" cy="1154308"/>
                </a:xfrm>
                <a:prstGeom prst="leftBrace">
                  <a:avLst>
                    <a:gd name="adj1" fmla="val 8312"/>
                    <a:gd name="adj2" fmla="val 50000"/>
                  </a:avLst>
                </a:prstGeom>
                <a:noFill/>
                <a:ln w="38100" algn="ctr">
                  <a:solidFill>
                    <a:srgbClr val="99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b="1"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6164" name="左大括弧 27">
                  <a:extLst>
                    <a:ext uri="{FF2B5EF4-FFF2-40B4-BE49-F238E27FC236}">
                      <a16:creationId xmlns:a16="http://schemas.microsoft.com/office/drawing/2014/main" id="{A8E480CC-4659-4A4D-93E4-9EF9205C85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5846156" y="3031866"/>
                  <a:ext cx="216024" cy="1154308"/>
                </a:xfrm>
                <a:prstGeom prst="leftBrace">
                  <a:avLst>
                    <a:gd name="adj1" fmla="val 8312"/>
                    <a:gd name="adj2" fmla="val 50000"/>
                  </a:avLst>
                </a:prstGeom>
                <a:noFill/>
                <a:ln w="38100" algn="ctr">
                  <a:solidFill>
                    <a:srgbClr val="99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b="1"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042" name="文字方塊 29">
                  <a:extLst>
                    <a:ext uri="{FF2B5EF4-FFF2-40B4-BE49-F238E27FC236}">
                      <a16:creationId xmlns:a16="http://schemas.microsoft.com/office/drawing/2014/main" id="{63D95643-D03C-4FC0-9A58-800D13E60F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13161" y="3757440"/>
                  <a:ext cx="1026941" cy="26052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dirty="0">
                      <a:solidFill>
                        <a:srgbClr val="990099"/>
                      </a:solidFill>
                      <a:latin typeface="Arial" charset="0"/>
                    </a:rPr>
                    <a:t>Noise frames</a:t>
                  </a:r>
                  <a:endParaRPr lang="zh-TW" altLang="en-US" dirty="0">
                    <a:solidFill>
                      <a:srgbClr val="99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043" name="文字方塊 30">
                  <a:extLst>
                    <a:ext uri="{FF2B5EF4-FFF2-40B4-BE49-F238E27FC236}">
                      <a16:creationId xmlns:a16="http://schemas.microsoft.com/office/drawing/2014/main" id="{99E99E47-1B06-4FE0-8E0E-4F770F753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3023" y="3746958"/>
                  <a:ext cx="1058377" cy="26052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dirty="0">
                      <a:solidFill>
                        <a:srgbClr val="990099"/>
                      </a:solidFill>
                      <a:latin typeface="Arial" charset="0"/>
                    </a:rPr>
                    <a:t>Signal frames</a:t>
                  </a:r>
                  <a:endParaRPr lang="zh-TW" altLang="en-US" dirty="0">
                    <a:solidFill>
                      <a:srgbClr val="990099"/>
                    </a:solidFill>
                    <a:latin typeface="Arial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37">
            <a:extLst>
              <a:ext uri="{FF2B5EF4-FFF2-40B4-BE49-F238E27FC236}">
                <a16:creationId xmlns:a16="http://schemas.microsoft.com/office/drawing/2014/main" id="{054DD6C3-9F98-43D7-B21F-46463450D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Collection – Noise Touched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171" name="內容版面配置區 49">
            <a:extLst>
              <a:ext uri="{FF2B5EF4-FFF2-40B4-BE49-F238E27FC236}">
                <a16:creationId xmlns:a16="http://schemas.microsoft.com/office/drawing/2014/main" id="{E09A3D66-2B2E-40CB-B81B-30EDA6F62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4083050"/>
            <a:ext cx="7772400" cy="22987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It caches un-touched frames to calculate a base data.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Signal data is subtracted base data from Raw Data.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Signal data and un-touched data are separated from threshold.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Noise data is subtracted the average data of signal data.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threshold</a:t>
            </a:r>
            <a:r>
              <a:rPr lang="en-US" altLang="zh-TW">
                <a:ea typeface="新細明體" panose="02020500000000000000" pitchFamily="18" charset="-120"/>
              </a:rPr>
              <a:t> of un-touched data and signal can be modified.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solidFill>
                  <a:srgbClr val="7030A0"/>
                </a:solidFill>
                <a:ea typeface="新細明體" panose="02020500000000000000" pitchFamily="18" charset="-120"/>
              </a:rPr>
              <a:t>data frames </a:t>
            </a:r>
            <a:r>
              <a:rPr lang="en-US" altLang="zh-TW">
                <a:ea typeface="新細明體" panose="02020500000000000000" pitchFamily="18" charset="-120"/>
              </a:rPr>
              <a:t>and </a:t>
            </a:r>
            <a:r>
              <a:rPr lang="en-US" altLang="zh-TW">
                <a:solidFill>
                  <a:srgbClr val="FF6600"/>
                </a:solidFill>
                <a:ea typeface="新細明體" panose="02020500000000000000" pitchFamily="18" charset="-120"/>
              </a:rPr>
              <a:t>ignored frames </a:t>
            </a:r>
            <a:r>
              <a:rPr lang="en-US" altLang="zh-TW">
                <a:ea typeface="新細明體" panose="02020500000000000000" pitchFamily="18" charset="-120"/>
              </a:rPr>
              <a:t>can be modified.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7172" name="群組 34">
            <a:extLst>
              <a:ext uri="{FF2B5EF4-FFF2-40B4-BE49-F238E27FC236}">
                <a16:creationId xmlns:a16="http://schemas.microsoft.com/office/drawing/2014/main" id="{625A12CC-5B93-44BA-B83C-3E6B8BDA2C7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477963"/>
            <a:ext cx="5302250" cy="2095500"/>
            <a:chOff x="2483768" y="1263650"/>
            <a:chExt cx="5301253" cy="2094687"/>
          </a:xfrm>
        </p:grpSpPr>
        <p:sp>
          <p:nvSpPr>
            <p:cNvPr id="34" name="矩形 35">
              <a:extLst>
                <a:ext uri="{FF2B5EF4-FFF2-40B4-BE49-F238E27FC236}">
                  <a16:creationId xmlns:a16="http://schemas.microsoft.com/office/drawing/2014/main" id="{A34F46EB-DED2-42EE-A3DD-4B6EE6FC4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501" y="1557223"/>
              <a:ext cx="1223732" cy="12234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1800" b="1">
                <a:latin typeface="Arial" charset="0"/>
                <a:cs typeface="Arial" charset="0"/>
              </a:endParaRPr>
            </a:p>
          </p:txBody>
        </p:sp>
        <p:grpSp>
          <p:nvGrpSpPr>
            <p:cNvPr id="7174" name="群組 53">
              <a:extLst>
                <a:ext uri="{FF2B5EF4-FFF2-40B4-BE49-F238E27FC236}">
                  <a16:creationId xmlns:a16="http://schemas.microsoft.com/office/drawing/2014/main" id="{63C646F9-6AAF-4D4A-B890-D2F274C6C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3768" y="1263650"/>
              <a:ext cx="5301253" cy="2094687"/>
              <a:chOff x="2483190" y="1263003"/>
              <a:chExt cx="5301997" cy="2094592"/>
            </a:xfrm>
          </p:grpSpPr>
          <p:sp>
            <p:nvSpPr>
              <p:cNvPr id="7175" name="矩形 35">
                <a:extLst>
                  <a:ext uri="{FF2B5EF4-FFF2-40B4-BE49-F238E27FC236}">
                    <a16:creationId xmlns:a16="http://schemas.microsoft.com/office/drawing/2014/main" id="{5A9B0B1D-A892-4F81-AA95-5F8FBB0CA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767" y="1556792"/>
                <a:ext cx="1223731" cy="122413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 b="1"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7176" name="矩形 36">
                <a:extLst>
                  <a:ext uri="{FF2B5EF4-FFF2-40B4-BE49-F238E27FC236}">
                    <a16:creationId xmlns:a16="http://schemas.microsoft.com/office/drawing/2014/main" id="{83982A11-E875-46B1-820C-5ECF76026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34" y="1556792"/>
                <a:ext cx="1224308" cy="122413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 b="1"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7177" name="矩形 37">
                <a:extLst>
                  <a:ext uri="{FF2B5EF4-FFF2-40B4-BE49-F238E27FC236}">
                    <a16:creationId xmlns:a16="http://schemas.microsoft.com/office/drawing/2014/main" id="{740E1CE9-DEF0-40F8-A9CC-6A36F0C13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807" y="1556792"/>
                <a:ext cx="1296326" cy="122413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 b="1">
                  <a:cs typeface="Arial Unicode MS" panose="020B0604020202020204" pitchFamily="34" charset="-120"/>
                </a:endParaRPr>
              </a:p>
            </p:txBody>
          </p:sp>
          <p:grpSp>
            <p:nvGrpSpPr>
              <p:cNvPr id="7178" name="群組 36">
                <a:extLst>
                  <a:ext uri="{FF2B5EF4-FFF2-40B4-BE49-F238E27FC236}">
                    <a16:creationId xmlns:a16="http://schemas.microsoft.com/office/drawing/2014/main" id="{DCF1BD0D-85B8-426A-BB7B-43F1F61C34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83190" y="1263003"/>
                <a:ext cx="5301997" cy="2094592"/>
                <a:chOff x="1845796" y="2043075"/>
                <a:chExt cx="4999410" cy="1974888"/>
              </a:xfrm>
            </p:grpSpPr>
            <p:cxnSp>
              <p:nvCxnSpPr>
                <p:cNvPr id="7179" name="直線接點 4">
                  <a:extLst>
                    <a:ext uri="{FF2B5EF4-FFF2-40B4-BE49-F238E27FC236}">
                      <a16:creationId xmlns:a16="http://schemas.microsoft.com/office/drawing/2014/main" id="{5B361D06-2390-4F79-9D4F-3EA74D9754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845796" y="3429000"/>
                  <a:ext cx="2070965" cy="0"/>
                </a:xfrm>
                <a:prstGeom prst="line">
                  <a:avLst/>
                </a:prstGeom>
                <a:noFill/>
                <a:ln w="38100" algn="ctr">
                  <a:solidFill>
                    <a:srgbClr val="00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80" name="直線接點 6">
                  <a:extLst>
                    <a:ext uri="{FF2B5EF4-FFF2-40B4-BE49-F238E27FC236}">
                      <a16:creationId xmlns:a16="http://schemas.microsoft.com/office/drawing/2014/main" id="{040B8D17-82D2-4CD0-BCED-F4212582C5A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923928" y="2420888"/>
                  <a:ext cx="504056" cy="1008112"/>
                </a:xfrm>
                <a:prstGeom prst="line">
                  <a:avLst/>
                </a:prstGeom>
                <a:noFill/>
                <a:ln w="38100" algn="ctr">
                  <a:solidFill>
                    <a:srgbClr val="00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81" name="直線接點 10">
                  <a:extLst>
                    <a:ext uri="{FF2B5EF4-FFF2-40B4-BE49-F238E27FC236}">
                      <a16:creationId xmlns:a16="http://schemas.microsoft.com/office/drawing/2014/main" id="{BD5F203F-4DDF-4476-B802-ED72C29E3A9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427983" y="2419103"/>
                  <a:ext cx="2104915" cy="1787"/>
                </a:xfrm>
                <a:prstGeom prst="line">
                  <a:avLst/>
                </a:prstGeom>
                <a:noFill/>
                <a:ln w="38100" algn="ctr">
                  <a:solidFill>
                    <a:srgbClr val="00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182" name="橢圓 13">
                  <a:extLst>
                    <a:ext uri="{FF2B5EF4-FFF2-40B4-BE49-F238E27FC236}">
                      <a16:creationId xmlns:a16="http://schemas.microsoft.com/office/drawing/2014/main" id="{4E9D7002-42ED-478A-9AD0-C735C1F49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8800" y="2868928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b="1">
                    <a:cs typeface="Arial Unicode MS" panose="020B0604020202020204" pitchFamily="34" charset="-120"/>
                  </a:endParaRPr>
                </a:p>
              </p:txBody>
            </p:sp>
            <p:cxnSp>
              <p:nvCxnSpPr>
                <p:cNvPr id="7183" name="直線接點 15">
                  <a:extLst>
                    <a:ext uri="{FF2B5EF4-FFF2-40B4-BE49-F238E27FC236}">
                      <a16:creationId xmlns:a16="http://schemas.microsoft.com/office/drawing/2014/main" id="{6E4FA7C7-8A56-4FAD-BA0B-45C67CEDEC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169664" y="2320074"/>
                  <a:ext cx="5712" cy="1120107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35" name="文字方塊 21">
                  <a:extLst>
                    <a:ext uri="{FF2B5EF4-FFF2-40B4-BE49-F238E27FC236}">
                      <a16:creationId xmlns:a16="http://schemas.microsoft.com/office/drawing/2014/main" id="{6A2017DA-671D-4796-AFD4-9F9DAC720B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8680" y="2043075"/>
                  <a:ext cx="817269" cy="26182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dirty="0">
                      <a:solidFill>
                        <a:srgbClr val="FF0000"/>
                      </a:solidFill>
                      <a:latin typeface="Arial" charset="0"/>
                    </a:rPr>
                    <a:t>Threshold</a:t>
                  </a:r>
                  <a:endParaRPr lang="zh-TW" altLang="en-US" dirty="0">
                    <a:solidFill>
                      <a:srgbClr val="FF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185" name="左大括弧 24">
                  <a:extLst>
                    <a:ext uri="{FF2B5EF4-FFF2-40B4-BE49-F238E27FC236}">
                      <a16:creationId xmlns:a16="http://schemas.microsoft.com/office/drawing/2014/main" id="{21FFF554-CBE8-4CD1-A111-19AE240C4D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681104" y="3031865"/>
                  <a:ext cx="216024" cy="1154308"/>
                </a:xfrm>
                <a:prstGeom prst="leftBrace">
                  <a:avLst>
                    <a:gd name="adj1" fmla="val 8337"/>
                    <a:gd name="adj2" fmla="val 50000"/>
                  </a:avLst>
                </a:prstGeom>
                <a:noFill/>
                <a:ln w="38100" algn="ctr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b="1"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038" name="文字方塊 25">
                  <a:extLst>
                    <a:ext uri="{FF2B5EF4-FFF2-40B4-BE49-F238E27FC236}">
                      <a16:creationId xmlns:a16="http://schemas.microsoft.com/office/drawing/2014/main" id="{B82AE192-D7A3-4E68-B0D9-60D106155F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5404" y="3745668"/>
                  <a:ext cx="1154055" cy="26182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dirty="0">
                      <a:solidFill>
                        <a:srgbClr val="FF6600"/>
                      </a:solidFill>
                      <a:latin typeface="Arial" charset="0"/>
                    </a:rPr>
                    <a:t>Ignored frames</a:t>
                  </a:r>
                  <a:endParaRPr lang="zh-TW" altLang="en-US" dirty="0">
                    <a:solidFill>
                      <a:srgbClr val="FF6600"/>
                    </a:solidFill>
                    <a:latin typeface="Arial" charset="0"/>
                  </a:endParaRPr>
                </a:p>
              </p:txBody>
            </p:sp>
            <p:sp>
              <p:nvSpPr>
                <p:cNvPr id="7187" name="左大括弧 26">
                  <a:extLst>
                    <a:ext uri="{FF2B5EF4-FFF2-40B4-BE49-F238E27FC236}">
                      <a16:creationId xmlns:a16="http://schemas.microsoft.com/office/drawing/2014/main" id="{4C23DD44-D056-441C-A7FF-600D68BDC8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2314939" y="3031867"/>
                  <a:ext cx="216024" cy="1154308"/>
                </a:xfrm>
                <a:prstGeom prst="leftBrace">
                  <a:avLst>
                    <a:gd name="adj1" fmla="val 8312"/>
                    <a:gd name="adj2" fmla="val 50000"/>
                  </a:avLst>
                </a:prstGeom>
                <a:noFill/>
                <a:ln w="38100" algn="ctr">
                  <a:solidFill>
                    <a:srgbClr val="99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b="1"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7188" name="左大括弧 27">
                  <a:extLst>
                    <a:ext uri="{FF2B5EF4-FFF2-40B4-BE49-F238E27FC236}">
                      <a16:creationId xmlns:a16="http://schemas.microsoft.com/office/drawing/2014/main" id="{F9D9448D-D434-4FF5-A1F5-037E4D6D7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5846156" y="3031866"/>
                  <a:ext cx="216024" cy="1154308"/>
                </a:xfrm>
                <a:prstGeom prst="leftBrace">
                  <a:avLst>
                    <a:gd name="adj1" fmla="val 8312"/>
                    <a:gd name="adj2" fmla="val 50000"/>
                  </a:avLst>
                </a:prstGeom>
                <a:noFill/>
                <a:ln w="38100" algn="ctr">
                  <a:solidFill>
                    <a:srgbClr val="99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b="1"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042" name="文字方塊 29">
                  <a:extLst>
                    <a:ext uri="{FF2B5EF4-FFF2-40B4-BE49-F238E27FC236}">
                      <a16:creationId xmlns:a16="http://schemas.microsoft.com/office/drawing/2014/main" id="{3F5FF89F-F326-472C-ACBE-BFC6E1C6F0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4109" y="3756140"/>
                  <a:ext cx="986410" cy="26182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dirty="0">
                      <a:solidFill>
                        <a:srgbClr val="990099"/>
                      </a:solidFill>
                      <a:latin typeface="Arial" charset="0"/>
                    </a:rPr>
                    <a:t>Base frames</a:t>
                  </a:r>
                  <a:endParaRPr lang="zh-TW" altLang="en-US" dirty="0">
                    <a:solidFill>
                      <a:srgbClr val="99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043" name="文字方塊 30">
                  <a:extLst>
                    <a:ext uri="{FF2B5EF4-FFF2-40B4-BE49-F238E27FC236}">
                      <a16:creationId xmlns:a16="http://schemas.microsoft.com/office/drawing/2014/main" id="{2D60320F-6336-4E7E-9806-47EBE92C01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6817" y="3745668"/>
                  <a:ext cx="1468389" cy="26182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dirty="0">
                      <a:solidFill>
                        <a:srgbClr val="990099"/>
                      </a:solidFill>
                      <a:latin typeface="Arial" charset="0"/>
                    </a:rPr>
                    <a:t>Noise/Signal frames</a:t>
                  </a:r>
                  <a:endParaRPr lang="zh-TW" altLang="en-US" dirty="0">
                    <a:solidFill>
                      <a:srgbClr val="990099"/>
                    </a:solidFill>
                    <a:latin typeface="Arial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AF7AFBDD-B26B-4804-AB85-32E2F5B2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Collection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8195" name="群組 14">
            <a:extLst>
              <a:ext uri="{FF2B5EF4-FFF2-40B4-BE49-F238E27FC236}">
                <a16:creationId xmlns:a16="http://schemas.microsoft.com/office/drawing/2014/main" id="{4254E11F-8B43-4D20-ACB7-05DF4230BE6F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73238"/>
            <a:ext cx="5905500" cy="4344987"/>
            <a:chOff x="1979712" y="1772816"/>
            <a:chExt cx="5904656" cy="4345045"/>
          </a:xfrm>
        </p:grpSpPr>
        <p:pic>
          <p:nvPicPr>
            <p:cNvPr id="8196" name="Picture 37">
              <a:extLst>
                <a:ext uri="{FF2B5EF4-FFF2-40B4-BE49-F238E27FC236}">
                  <a16:creationId xmlns:a16="http://schemas.microsoft.com/office/drawing/2014/main" id="{41852AA9-93D7-4C5E-A89D-B766005C2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772816"/>
              <a:ext cx="4824536" cy="4345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7" name="文字方塊 4">
              <a:extLst>
                <a:ext uri="{FF2B5EF4-FFF2-40B4-BE49-F238E27FC236}">
                  <a16:creationId xmlns:a16="http://schemas.microsoft.com/office/drawing/2014/main" id="{6E6BBA9D-CE00-4BE8-98E7-99D8188FD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5301208"/>
              <a:ext cx="10107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000000"/>
                  </a:solidFill>
                  <a:cs typeface="Arial Unicode MS" panose="020B0604020202020204" pitchFamily="34" charset="-120"/>
                </a:rPr>
                <a:t>Un-Touched</a:t>
              </a:r>
              <a:endParaRPr lang="zh-TW" altLang="en-US" sz="1200">
                <a:solidFill>
                  <a:srgbClr val="000000"/>
                </a:solidFill>
                <a:cs typeface="Arial Unicode MS" panose="020B0604020202020204" pitchFamily="34" charset="-120"/>
              </a:endParaRPr>
            </a:p>
          </p:txBody>
        </p:sp>
        <p:cxnSp>
          <p:nvCxnSpPr>
            <p:cNvPr id="8198" name="直線接點 6">
              <a:extLst>
                <a:ext uri="{FF2B5EF4-FFF2-40B4-BE49-F238E27FC236}">
                  <a16:creationId xmlns:a16="http://schemas.microsoft.com/office/drawing/2014/main" id="{6A5A9A12-C8B9-4095-A48F-48E5DFE492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4192" y="1844824"/>
              <a:ext cx="23400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直線接點 7">
              <a:extLst>
                <a:ext uri="{FF2B5EF4-FFF2-40B4-BE49-F238E27FC236}">
                  <a16:creationId xmlns:a16="http://schemas.microsoft.com/office/drawing/2014/main" id="{3E3B694C-26A0-47AC-AFC3-07E06FE464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3968" y="2348880"/>
              <a:ext cx="2340000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" name="直線單箭頭接點 11">
              <a:extLst>
                <a:ext uri="{FF2B5EF4-FFF2-40B4-BE49-F238E27FC236}">
                  <a16:creationId xmlns:a16="http://schemas.microsoft.com/office/drawing/2014/main" id="{C75F0BD0-3552-442B-903A-8252B625CA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16216" y="1844824"/>
              <a:ext cx="0" cy="504056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1" name="文字方塊 13">
              <a:extLst>
                <a:ext uri="{FF2B5EF4-FFF2-40B4-BE49-F238E27FC236}">
                  <a16:creationId xmlns:a16="http://schemas.microsoft.com/office/drawing/2014/main" id="{4D76CF96-538A-43AF-9983-28AD80FB7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8784" y="1916832"/>
              <a:ext cx="11955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000000"/>
                  </a:solidFill>
                  <a:cs typeface="Arial Unicode MS" panose="020B0604020202020204" pitchFamily="34" charset="-120"/>
                </a:rPr>
                <a:t>Noise Touched</a:t>
              </a:r>
              <a:endParaRPr lang="zh-TW" altLang="en-US" sz="1200">
                <a:solidFill>
                  <a:srgbClr val="000000"/>
                </a:solidFill>
                <a:cs typeface="Arial Unicode MS" panose="020B0604020202020204" pitchFamily="34" charset="-12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標題 5">
            <a:extLst>
              <a:ext uri="{FF2B5EF4-FFF2-40B4-BE49-F238E27FC236}">
                <a16:creationId xmlns:a16="http://schemas.microsoft.com/office/drawing/2014/main" id="{DEC71734-0BD6-4A73-BCE0-933F5A90A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Signal-to-noise Ratio – Noise (1/2)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9221" name="Rectangle 10">
            <a:extLst>
              <a:ext uri="{FF2B5EF4-FFF2-40B4-BE49-F238E27FC236}">
                <a16:creationId xmlns:a16="http://schemas.microsoft.com/office/drawing/2014/main" id="{17499405-3CE1-4EC7-83BE-1CBA31B6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2" name="Rectangle 12">
            <a:extLst>
              <a:ext uri="{FF2B5EF4-FFF2-40B4-BE49-F238E27FC236}">
                <a16:creationId xmlns:a16="http://schemas.microsoft.com/office/drawing/2014/main" id="{CABA91C0-6F3E-453D-879A-9EF60FE5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3" name="Rectangle 14">
            <a:extLst>
              <a:ext uri="{FF2B5EF4-FFF2-40B4-BE49-F238E27FC236}">
                <a16:creationId xmlns:a16="http://schemas.microsoft.com/office/drawing/2014/main" id="{98C84CA0-184A-40A5-89FF-EEE7677D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B8DF0463-9FE4-4F06-B9A8-A5F9F9BB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7" name="Rectangle 18">
            <a:extLst>
              <a:ext uri="{FF2B5EF4-FFF2-40B4-BE49-F238E27FC236}">
                <a16:creationId xmlns:a16="http://schemas.microsoft.com/office/drawing/2014/main" id="{0AC64B22-C735-4866-97B1-0AA1C4F9F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8" name="Rectangle 20">
            <a:extLst>
              <a:ext uri="{FF2B5EF4-FFF2-40B4-BE49-F238E27FC236}">
                <a16:creationId xmlns:a16="http://schemas.microsoft.com/office/drawing/2014/main" id="{415B5FDA-C9A3-4504-BB75-3510A2F1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30" name="Rectangle 22">
            <a:extLst>
              <a:ext uri="{FF2B5EF4-FFF2-40B4-BE49-F238E27FC236}">
                <a16:creationId xmlns:a16="http://schemas.microsoft.com/office/drawing/2014/main" id="{CD9AB6A5-D264-4C6B-8A1B-D4C75313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5F696015-8814-40C0-841D-71C529525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762595"/>
                  </p:ext>
                </p:extLst>
              </p:nvPr>
            </p:nvGraphicFramePr>
            <p:xfrm>
              <a:off x="251520" y="2132856"/>
              <a:ext cx="8640960" cy="305215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489821">
                      <a:extLst>
                        <a:ext uri="{9D8B030D-6E8A-4147-A177-3AD203B41FA5}">
                          <a16:colId xmlns:a16="http://schemas.microsoft.com/office/drawing/2014/main" val="1447482294"/>
                        </a:ext>
                      </a:extLst>
                    </a:gridCol>
                    <a:gridCol w="3190699">
                      <a:extLst>
                        <a:ext uri="{9D8B030D-6E8A-4147-A177-3AD203B41FA5}">
                          <a16:colId xmlns:a16="http://schemas.microsoft.com/office/drawing/2014/main" val="596735643"/>
                        </a:ext>
                      </a:extLst>
                    </a:gridCol>
                    <a:gridCol w="3960440">
                      <a:extLst>
                        <a:ext uri="{9D8B030D-6E8A-4147-A177-3AD203B41FA5}">
                          <a16:colId xmlns:a16="http://schemas.microsoft.com/office/drawing/2014/main" val="709357552"/>
                        </a:ext>
                      </a:extLst>
                    </a:gridCol>
                  </a:tblGrid>
                  <a:tr h="3532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Noise</a:t>
                          </a:r>
                          <a:r>
                            <a:rPr lang="en-US" altLang="zh-TW" sz="1800" baseline="0" dirty="0"/>
                            <a:t> Type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Formula (Delta)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/>
                            <a:t>Formula (RAW_DATA)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2088991561"/>
                      </a:ext>
                    </a:extLst>
                  </a:tr>
                  <a:tr h="1221268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RMS / SD Average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7D0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800" b="0" i="0" smtClean="0">
                                            <a:latin typeface="Cambria Math" panose="02040503050406030204" pitchFamily="18" charset="0"/>
                                          </a:rPr>
                                          <m:t>RMS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𝐸𝑎𝑐h𝐵𝑙𝑜𝑐𝑘𝐷𝑎𝑡𝑎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𝐷𝑎𝑡𝑎𝐵𝑙𝑜𝑐𝑘𝑠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800" b="0" i="0" smtClean="0">
                                            <a:latin typeface="Cambria Math" panose="02040503050406030204" pitchFamily="18" charset="0"/>
                                          </a:rPr>
                                          <m:t>SD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𝐸𝑎𝑐h𝐵𝑙𝑜𝑐𝑘𝐷𝑎𝑡𝑎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𝐷𝑎𝑡𝑎𝐵𝑙𝑜𝑐𝑘𝑠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0634791"/>
                      </a:ext>
                    </a:extLst>
                  </a:tr>
                  <a:tr h="1221268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RMS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𝐸𝑎𝑐h𝐵𝑙𝑜𝑐𝑘𝐷𝑎𝑡𝑎</m:t>
                                                </m:r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𝐹𝑟𝑎𝑚𝑒𝑠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>
                        <a:solidFill>
                          <a:srgbClr val="FD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SD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𝐸𝑎𝑐h𝐵𝑙𝑜𝑐𝑘𝐷𝑎𝑡𝑎</m:t>
                                                </m:r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𝐵𝑎𝑠𝑒𝐷𝑎𝑡𝑎</m:t>
                                                </m:r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𝐹𝑟𝑎𝑚𝑒𝑠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>
                        <a:solidFill>
                          <a:srgbClr val="FDF4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833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Reference</a:t>
                          </a:r>
                          <a:endParaRPr lang="zh-TW" altLang="en-US" sz="10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EF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0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hlinkClick r:id="rId2"/>
                            </a:rPr>
                            <a:t>https://en.wikipedia.org/wiki/Root_mean_square</a:t>
                          </a:r>
                          <a:endParaRPr lang="zh-TW" altLang="en-US" sz="10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EF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hlinkClick r:id="rId3"/>
                            </a:rPr>
                            <a:t>https://en.wikipedia.org/wiki/Standard_deviation</a:t>
                          </a:r>
                          <a:endParaRPr lang="zh-TW" altLang="en-US" sz="10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EF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705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5F696015-8814-40C0-841D-71C529525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762595"/>
                  </p:ext>
                </p:extLst>
              </p:nvPr>
            </p:nvGraphicFramePr>
            <p:xfrm>
              <a:off x="251520" y="2132856"/>
              <a:ext cx="8640960" cy="305215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489821">
                      <a:extLst>
                        <a:ext uri="{9D8B030D-6E8A-4147-A177-3AD203B41FA5}">
                          <a16:colId xmlns:a16="http://schemas.microsoft.com/office/drawing/2014/main" val="1447482294"/>
                        </a:ext>
                      </a:extLst>
                    </a:gridCol>
                    <a:gridCol w="3190699">
                      <a:extLst>
                        <a:ext uri="{9D8B030D-6E8A-4147-A177-3AD203B41FA5}">
                          <a16:colId xmlns:a16="http://schemas.microsoft.com/office/drawing/2014/main" val="596735643"/>
                        </a:ext>
                      </a:extLst>
                    </a:gridCol>
                    <a:gridCol w="3960440">
                      <a:extLst>
                        <a:ext uri="{9D8B030D-6E8A-4147-A177-3AD203B41FA5}">
                          <a16:colId xmlns:a16="http://schemas.microsoft.com/office/drawing/2014/main" val="709357552"/>
                        </a:ext>
                      </a:extLst>
                    </a:gridCol>
                  </a:tblGrid>
                  <a:tr h="365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Noise</a:t>
                          </a:r>
                          <a:r>
                            <a:rPr lang="en-US" altLang="zh-TW" sz="1800" baseline="0" dirty="0"/>
                            <a:t> Type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Formula (Delta)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/>
                            <a:t>Formula (RAW_DATA)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2088991561"/>
                      </a:ext>
                    </a:extLst>
                  </a:tr>
                  <a:tr h="1221268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RMS / SD Average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7D0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756" t="-32338" r="-124809" b="-1218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8308" t="-32338" r="-615" b="-1218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634791"/>
                      </a:ext>
                    </a:extLst>
                  </a:tr>
                  <a:tr h="1221268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756" t="-132338" r="-124809" b="-218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8308" t="-132338" r="-615" b="-218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83327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Reference</a:t>
                          </a:r>
                          <a:endParaRPr lang="zh-TW" altLang="en-US" sz="10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EF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0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hlinkClick r:id="rId5"/>
                            </a:rPr>
                            <a:t>https://en.wikipedia.org/wiki/Root_mean_square</a:t>
                          </a:r>
                          <a:endParaRPr lang="zh-TW" altLang="en-US" sz="10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EF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hlinkClick r:id="rId6"/>
                            </a:rPr>
                            <a:t>https://en.wikipedia.org/wiki/Standard_deviation</a:t>
                          </a:r>
                          <a:endParaRPr lang="zh-TW" altLang="en-US" sz="10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EF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70512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6AE2AEE7-2D14-4854-ABE3-BA2B52956B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699773"/>
                  </p:ext>
                </p:extLst>
              </p:nvPr>
            </p:nvGraphicFramePr>
            <p:xfrm>
              <a:off x="827584" y="1333537"/>
              <a:ext cx="7859216" cy="497682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870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/>
                            <a:t>Noise</a:t>
                          </a:r>
                          <a:r>
                            <a:rPr lang="en-US" altLang="zh-TW" sz="1800" baseline="0"/>
                            <a:t> Type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Formula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52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1" dirty="0"/>
                            <a:t>Average of Max</a:t>
                          </a:r>
                          <a:endParaRPr lang="zh-TW" altLang="en-US" sz="16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4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1" dirty="0"/>
                            <a:t>Max</a:t>
                          </a:r>
                          <a:endParaRPr lang="zh-TW" altLang="en-US" sz="16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24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1" dirty="0" err="1"/>
                            <a:t>Npp</a:t>
                          </a:r>
                          <a:endParaRPr lang="zh-TW" altLang="en-US" sz="16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𝐷𝑎𝑡𝑎𝑂𝑓𝐵𝑙𝑜𝑐𝑘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𝐷𝑎𝑡𝑎𝑂𝑓𝐵𝑙𝑜𝑐𝑘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altLang="zh-TW" sz="1800" b="0" dirty="0"/>
                        </a:p>
                        <a:p>
                          <a:pPr algn="ctr"/>
                          <a:endParaRPr lang="en-US" altLang="zh-TW" sz="800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𝑖𝑛𝑑𝑒𝑥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𝑏𝑙𝑜𝑐𝑘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𝑠𝑡</m:t>
                                        </m:r>
                                      </m:sup>
                                    </m:sSup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𝑆𝑖𝑔𝑛𝑎𝑙𝐷𝑎𝑡𝑎𝐹𝑟𝑎𝑚𝑒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zh-TW" sz="1800" b="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3359131244"/>
                      </a:ext>
                    </a:extLst>
                  </a:tr>
                  <a:tr h="144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1" dirty="0"/>
                            <a:t>Nave</a:t>
                          </a:r>
                          <a:endParaRPr lang="zh-TW" altLang="en-US" sz="16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𝐷𝑎𝑡𝑎𝑂𝑓𝐵𝑙𝑜𝑐𝑘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CalculatedFrames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TW" sz="1800" b="0" dirty="0"/>
                        </a:p>
                        <a:p>
                          <a:pPr algn="ctr"/>
                          <a:endParaRPr lang="en-US" altLang="zh-TW" sz="800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𝑖𝑛𝑑𝑒𝑥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𝑏𝑙𝑜𝑐𝑘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𝑠𝑡</m:t>
                                        </m:r>
                                      </m:sup>
                                    </m:sSup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𝑆𝑖𝑔𝑛𝑎𝑙𝐷𝑎𝑡𝑎𝐹𝑟𝑎𝑚𝑒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zh-TW" sz="1800" b="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3843009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6AE2AEE7-2D14-4854-ABE3-BA2B52956B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699773"/>
                  </p:ext>
                </p:extLst>
              </p:nvPr>
            </p:nvGraphicFramePr>
            <p:xfrm>
              <a:off x="827584" y="1333537"/>
              <a:ext cx="7859216" cy="497682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870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/>
                            <a:t>Noise</a:t>
                          </a:r>
                          <a:r>
                            <a:rPr lang="en-US" altLang="zh-TW" sz="1800" baseline="0"/>
                            <a:t> Type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Formula</a:t>
                          </a:r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52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1" dirty="0"/>
                            <a:t>Average of Max</a:t>
                          </a:r>
                          <a:endParaRPr lang="zh-TW" altLang="en-US" sz="16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4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1" dirty="0"/>
                            <a:t>Max</a:t>
                          </a:r>
                          <a:endParaRPr lang="zh-TW" altLang="en-US" sz="16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dirty="0"/>
                        </a:p>
                      </a:txBody>
                      <a:tcPr marT="45728" marB="45728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24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1" dirty="0" err="1"/>
                            <a:t>Npp</a:t>
                          </a:r>
                          <a:endParaRPr lang="zh-TW" altLang="en-US" sz="16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28" marB="45728" anchor="ctr">
                        <a:blipFill>
                          <a:blip r:embed="rId3"/>
                          <a:stretch>
                            <a:fillRect l="-31333" t="-189552" r="-509" b="-118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131244"/>
                      </a:ext>
                    </a:extLst>
                  </a:tr>
                  <a:tr h="144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1" dirty="0"/>
                            <a:t>Nave</a:t>
                          </a:r>
                          <a:endParaRPr lang="zh-TW" altLang="en-US" sz="1600" b="1" dirty="0"/>
                        </a:p>
                      </a:txBody>
                      <a:tcPr marT="45728" marB="45728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28" marB="45728" anchor="ctr">
                        <a:blipFill>
                          <a:blip r:embed="rId3"/>
                          <a:stretch>
                            <a:fillRect l="-31333" t="-245570" r="-509" b="-8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30095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19" name="標題 5">
            <a:extLst>
              <a:ext uri="{FF2B5EF4-FFF2-40B4-BE49-F238E27FC236}">
                <a16:creationId xmlns:a16="http://schemas.microsoft.com/office/drawing/2014/main" id="{DEC71734-0BD6-4A73-BCE0-933F5A90A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Signal-to-noise Ratio – Noise (2/2)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3FF9CB7E-A611-48E7-8697-540410130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11926"/>
              </p:ext>
            </p:extLst>
          </p:nvPr>
        </p:nvGraphicFramePr>
        <p:xfrm>
          <a:off x="6516737" y="3140249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方程式" r:id="rId4" imgW="114151" imgH="215619" progId="Equation.3">
                  <p:embed/>
                </p:oleObj>
              </mc:Choice>
              <mc:Fallback>
                <p:oleObj name="方程式" r:id="rId4" imgW="114151" imgH="215619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3FF9CB7E-A611-48E7-8697-540410130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737" y="3140249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0">
            <a:extLst>
              <a:ext uri="{FF2B5EF4-FFF2-40B4-BE49-F238E27FC236}">
                <a16:creationId xmlns:a16="http://schemas.microsoft.com/office/drawing/2014/main" id="{17499405-3CE1-4EC7-83BE-1CBA31B6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2" name="Rectangle 12">
            <a:extLst>
              <a:ext uri="{FF2B5EF4-FFF2-40B4-BE49-F238E27FC236}">
                <a16:creationId xmlns:a16="http://schemas.microsoft.com/office/drawing/2014/main" id="{CABA91C0-6F3E-453D-879A-9EF60FE5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3" name="Rectangle 14">
            <a:extLst>
              <a:ext uri="{FF2B5EF4-FFF2-40B4-BE49-F238E27FC236}">
                <a16:creationId xmlns:a16="http://schemas.microsoft.com/office/drawing/2014/main" id="{98C84CA0-184A-40A5-89FF-EEE7677D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pic>
        <p:nvPicPr>
          <p:cNvPr id="9224" name="Picture 13">
            <a:extLst>
              <a:ext uri="{FF2B5EF4-FFF2-40B4-BE49-F238E27FC236}">
                <a16:creationId xmlns:a16="http://schemas.microsoft.com/office/drawing/2014/main" id="{73241D23-9348-4565-9D12-D5794DB07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95" y="3180903"/>
            <a:ext cx="26479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16">
            <a:extLst>
              <a:ext uri="{FF2B5EF4-FFF2-40B4-BE49-F238E27FC236}">
                <a16:creationId xmlns:a16="http://schemas.microsoft.com/office/drawing/2014/main" id="{B8DF0463-9FE4-4F06-B9A8-A5F9F9BB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pic>
        <p:nvPicPr>
          <p:cNvPr id="9226" name="Picture 15">
            <a:extLst>
              <a:ext uri="{FF2B5EF4-FFF2-40B4-BE49-F238E27FC236}">
                <a16:creationId xmlns:a16="http://schemas.microsoft.com/office/drawing/2014/main" id="{4ABEDC1E-910F-474F-977D-052170FB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58" y="2126068"/>
            <a:ext cx="36290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Rectangle 18">
            <a:extLst>
              <a:ext uri="{FF2B5EF4-FFF2-40B4-BE49-F238E27FC236}">
                <a16:creationId xmlns:a16="http://schemas.microsoft.com/office/drawing/2014/main" id="{0AC64B22-C735-4866-97B1-0AA1C4F9F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28" name="Rectangle 20">
            <a:extLst>
              <a:ext uri="{FF2B5EF4-FFF2-40B4-BE49-F238E27FC236}">
                <a16:creationId xmlns:a16="http://schemas.microsoft.com/office/drawing/2014/main" id="{415B5FDA-C9A3-4504-BB75-3510A2F1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30" name="Rectangle 22">
            <a:extLst>
              <a:ext uri="{FF2B5EF4-FFF2-40B4-BE49-F238E27FC236}">
                <a16:creationId xmlns:a16="http://schemas.microsoft.com/office/drawing/2014/main" id="{CD9AB6A5-D264-4C6B-8A1B-D4C75313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200">
              <a:cs typeface="Arial Unicode MS" panose="020B0604020202020204" pitchFamily="34" charset="-120"/>
            </a:endParaRPr>
          </a:p>
        </p:txBody>
      </p:sp>
      <p:sp>
        <p:nvSpPr>
          <p:cNvPr id="9231" name="文字方塊 16">
            <a:extLst>
              <a:ext uri="{FF2B5EF4-FFF2-40B4-BE49-F238E27FC236}">
                <a16:creationId xmlns:a16="http://schemas.microsoft.com/office/drawing/2014/main" id="{992EF2B6-111F-4BE3-ACE3-1CD2758B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6310363"/>
            <a:ext cx="31165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 sz="1000" dirty="0">
                <a:solidFill>
                  <a:schemeClr val="accent5">
                    <a:lumMod val="75000"/>
                  </a:schemeClr>
                </a:solidFill>
              </a:rPr>
              <a:t>* Data from Raw data may be subtracted base data.</a:t>
            </a:r>
            <a:endParaRPr lang="zh-TW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01817"/>
      </p:ext>
    </p:extLst>
  </p:cSld>
  <p:clrMapOvr>
    <a:masterClrMapping/>
  </p:clrMapOvr>
</p:sld>
</file>

<file path=ppt/theme/theme1.xml><?xml version="1.0" encoding="utf-8"?>
<a:theme xmlns:a="http://schemas.openxmlformats.org/drawingml/2006/main" name="4-3001-01-ver02-Himax Presentation Template 20070226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4-3001-01-ver02-Himax Presentation Template 20070226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4-3001-01-ver02-Himax Presentation Template 2007022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-3001-01-ver02-Himax Presentation Template 2007022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-3001-01-ver02-Himax Presentation Template 2007022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-3001-01-ver02-Himax Presentation Template 2007022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-3001-01-ver02-Himax Presentation Template 2007022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-3001-01-ver02-Himax Presentation Template 20070226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4-3001-01-ver02-Himax Presentation Template 20070226</Template>
  <TotalTime>101913</TotalTime>
  <Words>1230</Words>
  <Application>Microsoft Office PowerPoint</Application>
  <PresentationFormat>如螢幕大小 (4:3)</PresentationFormat>
  <Paragraphs>635</Paragraphs>
  <Slides>23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Arial Unicode MS</vt:lpstr>
      <vt:lpstr>SimSun</vt:lpstr>
      <vt:lpstr>新細明體</vt:lpstr>
      <vt:lpstr>Arial</vt:lpstr>
      <vt:lpstr>Calibri</vt:lpstr>
      <vt:lpstr>Cambria Math</vt:lpstr>
      <vt:lpstr>Times New Roman</vt:lpstr>
      <vt:lpstr>Wingdings</vt:lpstr>
      <vt:lpstr>4-3001-01-ver02-Himax Presentation Template 20070226</vt:lpstr>
      <vt:lpstr>方程式</vt:lpstr>
      <vt:lpstr>HxDS - User Manual &gt; Calculate SNR</vt:lpstr>
      <vt:lpstr>UI (1/3)</vt:lpstr>
      <vt:lpstr>UI (2/3)</vt:lpstr>
      <vt:lpstr>UI (3/3)</vt:lpstr>
      <vt:lpstr>Data Collection – Noise Un-Touched</vt:lpstr>
      <vt:lpstr>Data Collection – Noise Touched</vt:lpstr>
      <vt:lpstr>Data Collection</vt:lpstr>
      <vt:lpstr>Signal-to-noise Ratio – Noise (1/2)</vt:lpstr>
      <vt:lpstr>Signal-to-noise Ratio – Noise (2/2)</vt:lpstr>
      <vt:lpstr>Example: Raw Data(SD) Noise(1/3)</vt:lpstr>
      <vt:lpstr>Example: Raw Data(SD) Noise(2/3)</vt:lpstr>
      <vt:lpstr>Example: Raw Data(SD) Noise(3/3)</vt:lpstr>
      <vt:lpstr>Example: IIR(RMS) Noise(1/2)</vt:lpstr>
      <vt:lpstr>Example: IIR(RMS) Noise(2/2)</vt:lpstr>
      <vt:lpstr>Example: Average of Max Noise</vt:lpstr>
      <vt:lpstr>Example: Max Noise</vt:lpstr>
      <vt:lpstr>Signal-to-noise Ratio – Signal</vt:lpstr>
      <vt:lpstr>Example: Frame Signal(1/2)</vt:lpstr>
      <vt:lpstr>Example: Frame Signal(2/2)</vt:lpstr>
      <vt:lpstr>Example: Block Signal</vt:lpstr>
      <vt:lpstr>Signal-to-noise Ratio – SNR</vt:lpstr>
      <vt:lpstr>PowerPoint 簡報</vt:lpstr>
      <vt:lpstr>SNR Calculation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himax; Sandy</dc:creator>
  <cp:lastModifiedBy>Sandy Tsai(蔡宛樺)</cp:lastModifiedBy>
  <cp:revision>1917</cp:revision>
  <dcterms:created xsi:type="dcterms:W3CDTF">2008-04-18T12:30:09Z</dcterms:created>
  <dcterms:modified xsi:type="dcterms:W3CDTF">2019-10-04T06:52:37Z</dcterms:modified>
</cp:coreProperties>
</file>