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65" r:id="rId6"/>
    <p:sldId id="266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.ceciliani2@campus.unimib.it" initials="l" lastIdx="1" clrIdx="0">
    <p:extLst>
      <p:ext uri="{19B8F6BF-5375-455C-9EA6-DF929625EA0E}">
        <p15:presenceInfo xmlns:p15="http://schemas.microsoft.com/office/powerpoint/2012/main" userId="l.ceciliani2@campus.unimib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957B9-BB92-454B-ACF6-9FC72A000804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23737-4F9E-4EC9-A568-B093E00C9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05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7F36F5-6E9D-4779-83CE-1FAECC445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A27D80-A0C5-4627-9A12-62AD0F30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D707E5-ED6D-4107-8938-AE2B8C95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8FE6-2C40-4801-844C-E84FB6715462}" type="datetime1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C4D047-B9EB-41CF-8DCE-4605F6D5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963241-225E-48A1-A777-D4D8DF45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4CD72F-DFFE-4ADD-843C-F738DCEC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BDC9ED-977E-4074-A086-AEC5431E9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E4735A-64CC-4260-B285-448DFB3E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A3-9C73-4B2E-8568-E8E32609F38F}" type="datetime1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A5819B-236A-4AD2-885A-FAD21904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EB4C67-535F-4DD9-B652-19D60BC2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3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7E03FEB-8C62-4C2D-801E-E87586FA3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3FFF4B-07B8-4681-9BFB-58A1A1107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DAC8B-756C-41A3-9557-82993276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015-0B74-4A24-B349-40DCFBEF5F29}" type="datetime1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4D83F-A06C-4E78-BEA7-3CE93A5E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64EBDF-8E37-4F72-A78B-91A8BB7E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82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E3CBD-3335-4ACD-AAA4-5146BE35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53CBD-C482-46D5-9A0E-FC3FEF4D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20B99C-A3B1-4BAF-9989-C4B4157F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C72E-1865-4BFF-BB93-B5924698B9B9}" type="datetime1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BF758-0B35-4D01-984A-1DC54C7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5DFFDA-BE9E-41BD-91B9-BD8B9925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6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14125-B637-49D4-8CB2-C8DEDFA3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54C290-A73C-4B41-9E4E-03C4A2D3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DD3E14-4FEC-477C-84A8-1562AE3E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16EB-1F48-480A-B9B3-39CC902F8A28}" type="datetime1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00C07-A0C2-4FF9-B8FB-6A11C8BB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B7BE71-68C1-4335-975C-1BCEFEC8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FDB0A-9187-4478-B36C-34AC2A23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2F9E29-737A-42CD-8FCE-12E4BD0F4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10D7AC-63B1-4590-BCF0-BDF08321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58A85-8B92-4343-96E8-F2961C27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D030-0A32-4C14-9726-1E0F240FB4FE}" type="datetime1">
              <a:rPr lang="it-IT" smtClean="0"/>
              <a:t>11/02/2021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0418BB-26AA-4A65-916E-91A231C1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B77F87-9070-4E67-94FA-747CD566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D4B46-90D6-4DF7-BFA2-E1D72054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89382C-388D-4C17-BC85-94CAA16B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A870A7-8BF5-4916-9649-F55D6126A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34DD96D-6132-46FF-8234-534A0AE1B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2272DB-D66D-4C52-88CE-275145387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CD304C-BAF7-4444-8612-9FC00CD2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F0E-6988-47B3-B4AA-C4079A5B3390}" type="datetime1">
              <a:rPr lang="it-IT" smtClean="0"/>
              <a:t>11/02/2021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D7A8C4-CFA1-45DC-A5E8-ED638990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D30959F-F9B4-47E1-A406-6FD98D22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82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88E63-3E95-4DB0-83DB-31D91D5C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6C7300-4D2D-4AC3-A192-4755888F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7B-7010-4899-9E65-80E9930E276B}" type="datetime1">
              <a:rPr lang="it-IT" smtClean="0"/>
              <a:t>11/02/2021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95BADD-DC25-405E-AEF0-4B088DB1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245EED-0F60-4DF7-B77E-9113E7B7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61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5E3C6F-80ED-4B37-A4DD-36AA4572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BAD9-E2C9-4E19-AE73-A35A41D03DB2}" type="datetime1">
              <a:rPr lang="it-IT" smtClean="0"/>
              <a:t>11/02/2021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0EFEF3-8368-4426-A5A9-E792663E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B1797B-CFB8-4EBC-A5CC-FEE789CD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0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C5151-ED83-4892-B3EF-57708DE8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1214CE-9313-459C-8AB4-5F1159DD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FE1215-BBB0-4C63-9D44-B0B2ED9D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30D6FE-A32E-4283-BDA1-620DA6AE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F64E-935F-488E-9F00-76DE43CBF7EC}" type="datetime1">
              <a:rPr lang="it-IT" smtClean="0"/>
              <a:t>11/02/2021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E46ED7-6FB2-4E30-8EC2-7FB7A634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BD6EFC-F83F-4187-8023-1D5175DF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7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B34130-1635-4910-A81B-D632E2BC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F7AFED-B2F9-4A21-8748-127D660E3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62EAF1-24F3-4917-8140-C27B034B1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D04910-5C91-4D59-90B4-0CA56718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1C88-56D3-4F9B-84C1-27A5C3C3ECAB}" type="datetime1">
              <a:rPr lang="it-IT" smtClean="0"/>
              <a:t>11/02/2021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2513C1-538D-4670-9566-2C3A9B66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8AC5D9-FBDB-4AD5-95B2-45A8CBBE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5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22958E-F248-46C1-885B-1CB87583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296E78-81EF-48F2-8860-199A0CC6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BBBEE0-065E-4513-9C36-F730EE5EF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112C-3B32-4E11-9017-609309B8B5FF}" type="datetime1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EC04E0-6DF8-4CBE-AAB7-3013A7CF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9ED559-B412-4EF1-8F25-5166AAF2C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64FC-4D37-485F-9A6C-8689C16B2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08A43FA-EC3F-40A8-BE89-AEDFD25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38327"/>
            <a:ext cx="4210389" cy="26028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err="1"/>
              <a:t>Sviluppo</a:t>
            </a:r>
            <a:r>
              <a:rPr lang="en-US" sz="3600" b="1" dirty="0"/>
              <a:t> di shader con </a:t>
            </a:r>
            <a:r>
              <a:rPr lang="en-US" sz="3600" b="1" dirty="0" err="1"/>
              <a:t>tecnologia</a:t>
            </a:r>
            <a:r>
              <a:rPr lang="en-US" sz="3600" b="1" dirty="0"/>
              <a:t> HLSL </a:t>
            </a:r>
            <a:r>
              <a:rPr lang="en-US" sz="3600" b="1" dirty="0" err="1"/>
              <a:t>basata</a:t>
            </a:r>
            <a:r>
              <a:rPr lang="en-US" sz="3600" b="1" dirty="0"/>
              <a:t> </a:t>
            </a:r>
            <a:r>
              <a:rPr lang="en-US" sz="3600" b="1" dirty="0" err="1"/>
              <a:t>sul</a:t>
            </a:r>
            <a:r>
              <a:rPr lang="en-US" sz="3600" b="1" dirty="0"/>
              <a:t> </a:t>
            </a:r>
            <a:r>
              <a:rPr lang="en-US" sz="3600" b="1" dirty="0" err="1"/>
              <a:t>motore</a:t>
            </a:r>
            <a:r>
              <a:rPr lang="en-US" sz="3600" b="1" dirty="0"/>
              <a:t> </a:t>
            </a:r>
            <a:r>
              <a:rPr lang="en-US" sz="3600" b="1" dirty="0" err="1"/>
              <a:t>grafico</a:t>
            </a:r>
            <a:r>
              <a:rPr lang="en-US" sz="3600" b="1" dirty="0"/>
              <a:t> OGRE 3D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49EE53-2F3C-47DB-907D-25BB0DB59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3428761"/>
            <a:ext cx="3533864" cy="205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Studente</a:t>
            </a:r>
            <a:r>
              <a:rPr lang="en-US" sz="1600" dirty="0">
                <a:solidFill>
                  <a:schemeClr val="tx1"/>
                </a:solidFill>
              </a:rPr>
              <a:t>:	Ceciliani Ludovico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Matricola</a:t>
            </a:r>
            <a:r>
              <a:rPr lang="en-US" sz="1600" dirty="0">
                <a:solidFill>
                  <a:schemeClr val="tx1"/>
                </a:solidFill>
              </a:rPr>
              <a:t>:	830288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Relatore</a:t>
            </a:r>
            <a:r>
              <a:rPr lang="en-US" sz="1600" dirty="0">
                <a:solidFill>
                  <a:schemeClr val="tx1"/>
                </a:solidFill>
              </a:rPr>
              <a:t>:	Gianluigi </a:t>
            </a:r>
            <a:r>
              <a:rPr lang="en-US" sz="1600" dirty="0" err="1">
                <a:solidFill>
                  <a:schemeClr val="tx1"/>
                </a:solidFill>
              </a:rPr>
              <a:t>Ciocca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Tutor </a:t>
            </a:r>
            <a:r>
              <a:rPr lang="en-US" sz="1600" dirty="0" err="1">
                <a:solidFill>
                  <a:schemeClr val="tx1"/>
                </a:solidFill>
              </a:rPr>
              <a:t>aziendale</a:t>
            </a:r>
            <a:r>
              <a:rPr lang="en-US" sz="1600" dirty="0">
                <a:solidFill>
                  <a:schemeClr val="tx1"/>
                </a:solidFill>
              </a:rPr>
              <a:t> : Luca </a:t>
            </a:r>
            <a:r>
              <a:rPr lang="en-US" sz="1600" dirty="0" err="1">
                <a:solidFill>
                  <a:schemeClr val="tx1"/>
                </a:solidFill>
              </a:rPr>
              <a:t>Masone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Anno </a:t>
            </a:r>
            <a:r>
              <a:rPr lang="en-US" sz="1600" dirty="0" err="1">
                <a:solidFill>
                  <a:schemeClr val="tx1"/>
                </a:solidFill>
              </a:rPr>
              <a:t>Accademico</a:t>
            </a:r>
            <a:r>
              <a:rPr lang="en-US" sz="1600" dirty="0">
                <a:solidFill>
                  <a:schemeClr val="tx1"/>
                </a:solidFill>
              </a:rPr>
              <a:t> 2019-2020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CAAD2A2-6FDB-49B0-A70C-872AA2B417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5049" y="329822"/>
            <a:ext cx="2520845" cy="2611316"/>
          </a:xfrm>
          <a:prstGeom prst="rect">
            <a:avLst/>
          </a:prstGeom>
          <a:noFill/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7A779B-B799-4F86-988D-83316D50D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55" y="3155743"/>
            <a:ext cx="3147238" cy="3147238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05892C-101A-4333-BD9C-38C84D8E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DF64FC-4D37-485F-9A6C-8689C16B290B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09A7E0-D6CD-41D5-9CC5-A079FB8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8" y="465857"/>
            <a:ext cx="5922951" cy="137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Introduzione</a:t>
            </a:r>
            <a:r>
              <a: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4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problema</a:t>
            </a:r>
            <a:endParaRPr lang="en-US" sz="4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C87DA-F433-45D8-9B78-583EDF072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628" y="1571201"/>
            <a:ext cx="7897114" cy="42894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Questo progetto è stato realizzato per l’azienda </a:t>
            </a:r>
            <a:r>
              <a:rPr lang="it-IT" sz="20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CIMsystem</a:t>
            </a:r>
            <a:r>
              <a:rPr lang="it-IT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utilizzando il software </a:t>
            </a:r>
            <a:r>
              <a:rPr lang="it-IT" sz="20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Pyramis</a:t>
            </a:r>
            <a:r>
              <a:rPr lang="it-IT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Le tecnologie che si so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principalmente adoperate sono OGRE 3D e HLSL.</a:t>
            </a:r>
            <a:endParaRPr lang="it-IT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L’obiettivo del tirocinio è stato quello di migliorare la grafica dei modelli visualizzati all’interno della scena digitale.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Il risultato finale è stato ottenuto grazie ad uno shader per l’illuminazione e con le funzionalità del motore grafico		 per la generazione di ombre.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F62CB1-5634-435D-947F-070736D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DF64FC-4D37-485F-9A6C-8689C16B290B}" type="slidenum">
              <a:rPr lang="en-US" sz="1000"/>
              <a:pPr>
                <a:spcAft>
                  <a:spcPts val="600"/>
                </a:spcAft>
              </a:pPr>
              <a:t>2</a:t>
            </a:fld>
            <a:endParaRPr lang="en-US" sz="1000" dirty="0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0B722CC0-D171-4D00-92F5-6BFB5671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42" y="3314962"/>
            <a:ext cx="2385593" cy="11428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6CD5E7E-147C-4337-8C64-7DA14952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096" y="5275223"/>
            <a:ext cx="3747239" cy="94460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711C75E-46BD-479B-BFC7-8BD9AF198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10" y="978137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1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09A7E0-D6CD-41D5-9CC5-A079FB8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8" y="465857"/>
            <a:ext cx="5922951" cy="137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Situazione</a:t>
            </a:r>
            <a:r>
              <a: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iniziale</a:t>
            </a:r>
            <a:endParaRPr lang="en-US" sz="4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C87DA-F433-45D8-9B78-583EDF072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628" y="1098352"/>
            <a:ext cx="6808824" cy="42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Il modello iniziale utilizza un materiale. Questo fornisce all’oggetto un colore uniforme sulla superficie.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Inoltre, come si può osservare dall’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immagine, non è presente nessuna ombra sulla piattaforma principale.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ovviare questo problema si è calcolato il contributo di luce luminosa e prodotte le zone di ombra.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F62CB1-5634-435D-947F-070736D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DF64FC-4D37-485F-9A6C-8689C16B290B}" type="slidenum">
              <a:rPr lang="en-US" sz="1000"/>
              <a:pPr>
                <a:spcAft>
                  <a:spcPts val="600"/>
                </a:spcAft>
              </a:pPr>
              <a:t>3</a:t>
            </a:fld>
            <a:endParaRPr lang="en-US" sz="1000" dirty="0"/>
          </a:p>
        </p:txBody>
      </p:sp>
      <p:pic>
        <p:nvPicPr>
          <p:cNvPr id="6" name="Immagine 5" descr="Immagine che contiene pavimento, blu&#10;&#10;Descrizione generata automaticamente">
            <a:extLst>
              <a:ext uri="{FF2B5EF4-FFF2-40B4-BE49-F238E27FC236}">
                <a16:creationId xmlns:a16="http://schemas.microsoft.com/office/drawing/2014/main" id="{0CA40979-CF93-4B97-9970-E95E604F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84" y="1844912"/>
            <a:ext cx="3342488" cy="37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3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09A7E0-D6CD-41D5-9CC5-A079FB8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8" y="465857"/>
            <a:ext cx="5922951" cy="137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Tecn</a:t>
            </a:r>
            <a:r>
              <a:rPr 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ologie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adoperate</a:t>
            </a:r>
            <a:endParaRPr lang="en-US" sz="4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C87DA-F433-45D8-9B78-583EDF072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628" y="1325832"/>
            <a:ext cx="10406744" cy="43077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Il sistema </a:t>
            </a:r>
            <a:r>
              <a:rPr lang="it-IT" sz="22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Pyramis</a:t>
            </a:r>
            <a:r>
              <a:rPr lang="it-IT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viene utilizzato per la visualizzazione e la modifica in tempo reale di modelli realizzabili grazie alle stampanti 3D.</a:t>
            </a:r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Alla base del programma, si ha il motore grafico OGRE (Object-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Oriented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Graphics Rendering Engine). Esso è un motore di rendering open-source, compatibile con diverse strutture dati e librerie esterne.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L’altra tecnologia utilizzata è il linguaggio HLSL (High Level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Shading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Language) per la scrittura dello shader. Esso si basa su una sintassi simile a C e sfrutta le funzionalità delle DirectX. </a:t>
            </a:r>
            <a:endParaRPr lang="it-IT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F62CB1-5634-435D-947F-070736D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DF64FC-4D37-485F-9A6C-8689C16B290B}" type="slidenum">
              <a:rPr lang="en-US" sz="1000"/>
              <a:pPr>
                <a:spcAft>
                  <a:spcPts val="600"/>
                </a:spcAft>
              </a:pPr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914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09A7E0-D6CD-41D5-9CC5-A079FB8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8" y="465857"/>
            <a:ext cx="6686523" cy="137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Soluzione</a:t>
            </a:r>
            <a:r>
              <a: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4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l’illuminazione</a:t>
            </a:r>
            <a:endParaRPr lang="en-US" sz="4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C87DA-F433-45D8-9B78-583EDF072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628" y="1538071"/>
            <a:ext cx="6342361" cy="3603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shader prodotto permette di calcolare il contributo di luce locale dei modelli in scena.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Esso è suddiviso all’interno di due file: il </a:t>
            </a:r>
            <a:r>
              <a:rPr lang="it-IT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it-IT" sz="2200" dirty="0">
                <a:solidFill>
                  <a:schemeClr val="tx1"/>
                </a:solidFill>
              </a:rPr>
              <a:t> e l’</a:t>
            </a:r>
            <a:r>
              <a:rPr lang="it-IT" sz="2200" dirty="0" err="1">
                <a:solidFill>
                  <a:schemeClr val="tx1"/>
                </a:solidFill>
              </a:rPr>
              <a:t>hlsl</a:t>
            </a:r>
            <a:r>
              <a:rPr lang="it-IT" sz="22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</a:rPr>
              <a:t>Alla base dei calcoli, c’è il modello di luce speculare di </a:t>
            </a:r>
            <a:r>
              <a:rPr lang="it-IT" sz="2200" dirty="0" err="1">
                <a:solidFill>
                  <a:schemeClr val="tx1"/>
                </a:solidFill>
              </a:rPr>
              <a:t>Blinn-Phong</a:t>
            </a:r>
            <a:r>
              <a:rPr lang="it-IT" sz="2200" dirty="0">
                <a:solidFill>
                  <a:schemeClr val="tx1"/>
                </a:solidFill>
              </a:rPr>
              <a:t>. Esso utilizza la seguente formula per il calcolo della componente speculare: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F62CB1-5634-435D-947F-070736D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DF64FC-4D37-485F-9A6C-8689C16B290B}" type="slidenum">
              <a:rPr lang="en-US" sz="1000"/>
              <a:pPr>
                <a:spcAft>
                  <a:spcPts val="600"/>
                </a:spcAft>
              </a:pPr>
              <a:t>5</a:t>
            </a:fld>
            <a:endParaRPr lang="en-US" sz="1000" dirty="0"/>
          </a:p>
        </p:txBody>
      </p:sp>
      <p:pic>
        <p:nvPicPr>
          <p:cNvPr id="6" name="Immagine 5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8938F85D-EF37-4A8E-B193-E3C71C0B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5" y="1602429"/>
            <a:ext cx="3449981" cy="39365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7102D4-7B71-4AFB-9490-9039322786DB}"/>
                  </a:ext>
                </a:extLst>
              </p:cNvPr>
              <p:cNvSpPr txBox="1"/>
              <p:nvPr/>
            </p:nvSpPr>
            <p:spPr>
              <a:xfrm>
                <a:off x="1079537" y="5186638"/>
                <a:ext cx="6312704" cy="70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𝑠𝑝𝑒𝑐𝑢𝑙𝑎𝑟𝑒</m:t>
                          </m:r>
                        </m:sub>
                      </m:sSub>
                      <m:r>
                        <a:rPr lang="it-IT" sz="2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𝑠𝑝𝑒𝑐𝑢𝑙𝑎𝑟𝑒</m:t>
                          </m:r>
                        </m:sub>
                      </m:sSub>
                      <m:r>
                        <a:rPr lang="it-IT" sz="2200" i="1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it-I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𝑙𝑢𝑐𝑒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𝑠𝑝𝑒𝑐𝑢𝑙𝑎𝑟𝑒</m:t>
                          </m:r>
                        </m:sub>
                      </m:sSub>
                      <m:r>
                        <a:rPr lang="it-IT" sz="2200" i="1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it-IT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it-IT" sz="2200" i="1"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it-IT" sz="220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7102D4-7B71-4AFB-9490-903932278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37" y="5186638"/>
                <a:ext cx="6312704" cy="704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47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09A7E0-D6CD-41D5-9CC5-A079FB8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8" y="465857"/>
            <a:ext cx="6686523" cy="137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Soluzione</a:t>
            </a:r>
            <a:r>
              <a: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4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l’ombra</a:t>
            </a:r>
            <a:endParaRPr lang="en-US" sz="4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C87DA-F433-45D8-9B78-583EDF072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628" y="1384201"/>
            <a:ext cx="6620535" cy="50079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Per la generazione dell’ombra si sono utilizzate le funzioni del motore di rendering OGRE 3D.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tecnica scelta per produrre le ombre è la Modulative Texture-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based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Shadows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Essa viene inizializzata con l’istruzione:</a:t>
            </a:r>
          </a:p>
          <a:p>
            <a:pPr algn="ctr"/>
            <a:r>
              <a:rPr lang="it-IT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setShadowTechnique</a:t>
            </a:r>
            <a:r>
              <a:rPr lang="it-IT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(SHADOWTYPE_TEXTURE_MODULATIVE)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shadow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camera si è scelta la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Parallel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Split Shadow Mapping.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Grazie al motore grafico, si sono inoltre modificati alcuni parametri per migliorare l’effetto.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F62CB1-5634-435D-947F-070736D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DF64FC-4D37-485F-9A6C-8689C16B290B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D47FF5D-2F28-4DAD-BECD-985961633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81" y="1683320"/>
            <a:ext cx="3788461" cy="37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09A7E0-D6CD-41D5-9CC5-A079FB8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8" y="465857"/>
            <a:ext cx="6686523" cy="137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Risultato</a:t>
            </a:r>
            <a:r>
              <a: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finale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C87DA-F433-45D8-9B78-583EDF072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8778" y="1966265"/>
            <a:ext cx="486215" cy="44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(1)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F62CB1-5634-435D-947F-070736D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DF64FC-4D37-485F-9A6C-8689C16B290B}" type="slidenum">
              <a:rPr lang="en-US" sz="1000"/>
              <a:pPr>
                <a:spcAft>
                  <a:spcPts val="600"/>
                </a:spcAft>
              </a:pPr>
              <a:t>7</a:t>
            </a:fld>
            <a:endParaRPr lang="en-US" sz="1000" dirty="0"/>
          </a:p>
        </p:txBody>
      </p:sp>
      <p:pic>
        <p:nvPicPr>
          <p:cNvPr id="6" name="Immagine 5" descr="Immagine che contiene interni, filo, rete&#10;&#10;Descrizione generata automaticamente">
            <a:extLst>
              <a:ext uri="{FF2B5EF4-FFF2-40B4-BE49-F238E27FC236}">
                <a16:creationId xmlns:a16="http://schemas.microsoft.com/office/drawing/2014/main" id="{94306868-69BC-4D86-B211-E3826D4B1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16" y="2416155"/>
            <a:ext cx="3440945" cy="2127130"/>
          </a:xfrm>
          <a:prstGeom prst="rect">
            <a:avLst/>
          </a:prstGeom>
        </p:spPr>
      </p:pic>
      <p:pic>
        <p:nvPicPr>
          <p:cNvPr id="8" name="Immagine 7" descr="Immagine che contiene interni, filo, blu&#10;&#10;Descrizione generata automaticamente">
            <a:extLst>
              <a:ext uri="{FF2B5EF4-FFF2-40B4-BE49-F238E27FC236}">
                <a16:creationId xmlns:a16="http://schemas.microsoft.com/office/drawing/2014/main" id="{6A037976-78F3-46CC-BD46-EECA06055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98" y="993952"/>
            <a:ext cx="3440945" cy="2127130"/>
          </a:xfrm>
          <a:prstGeom prst="rect">
            <a:avLst/>
          </a:prstGeom>
        </p:spPr>
      </p:pic>
      <p:pic>
        <p:nvPicPr>
          <p:cNvPr id="10" name="Immagine 9" descr="Immagine che contiene interni, filo&#10;&#10;Descrizione generata automaticamente">
            <a:extLst>
              <a:ext uri="{FF2B5EF4-FFF2-40B4-BE49-F238E27FC236}">
                <a16:creationId xmlns:a16="http://schemas.microsoft.com/office/drawing/2014/main" id="{D9A5AA52-906A-43BC-BF92-83CEDAAB1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97" y="4115082"/>
            <a:ext cx="3450373" cy="212713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4A48337F-5F72-4655-B3F1-E481BF37BD2E}"/>
              </a:ext>
            </a:extLst>
          </p:cNvPr>
          <p:cNvSpPr/>
          <p:nvPr/>
        </p:nvSpPr>
        <p:spPr>
          <a:xfrm rot="20237411">
            <a:off x="4859834" y="2431444"/>
            <a:ext cx="2271664" cy="447814"/>
          </a:xfrm>
          <a:prstGeom prst="rightArrow">
            <a:avLst>
              <a:gd name="adj1" fmla="val 34738"/>
              <a:gd name="adj2" fmla="val 143612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DCF2CD4F-E0AF-4081-A1CA-7255D3A24AB9}"/>
              </a:ext>
            </a:extLst>
          </p:cNvPr>
          <p:cNvSpPr/>
          <p:nvPr/>
        </p:nvSpPr>
        <p:spPr>
          <a:xfrm rot="16200000" flipH="1">
            <a:off x="8429301" y="3744919"/>
            <a:ext cx="2127129" cy="1030669"/>
          </a:xfrm>
          <a:prstGeom prst="bentUpArrow">
            <a:avLst>
              <a:gd name="adj1" fmla="val 16768"/>
              <a:gd name="adj2" fmla="val 20884"/>
              <a:gd name="adj3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2D1C59-C7F1-4AF3-BE3A-4C60E583B850}"/>
              </a:ext>
            </a:extLst>
          </p:cNvPr>
          <p:cNvSpPr txBox="1"/>
          <p:nvPr/>
        </p:nvSpPr>
        <p:spPr>
          <a:xfrm>
            <a:off x="10583671" y="17662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(2)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CB3FBC-9CAC-46A0-8EC4-FBE8AE78BCE9}"/>
              </a:ext>
            </a:extLst>
          </p:cNvPr>
          <p:cNvSpPr txBox="1"/>
          <p:nvPr/>
        </p:nvSpPr>
        <p:spPr>
          <a:xfrm>
            <a:off x="8855070" y="4386558"/>
            <a:ext cx="54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50646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09A7E0-D6CD-41D5-9CC5-A079FB8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8" y="465857"/>
            <a:ext cx="6686523" cy="137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Limiti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tentativi</a:t>
            </a:r>
            <a:endParaRPr lang="en-US" sz="4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C87DA-F433-45D8-9B78-583EDF072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628" y="1384202"/>
            <a:ext cx="10406744" cy="48356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Con lo shader creato si può notare che in alcuni punti la superficie dell’oggetto non risulta liscia come in altre parti, rendendo abbastanza visibili i triangoli della mesh.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Anche la </a:t>
            </a:r>
            <a:r>
              <a:rPr lang="it-IT" sz="22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renderizzazione</a:t>
            </a:r>
            <a:r>
              <a:rPr lang="it-IT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delle ombre non è ottimale, visto che porta a distinguere gli oggetti in scena come </a:t>
            </a:r>
            <a:r>
              <a:rPr lang="it-IT" sz="22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caster</a:t>
            </a:r>
            <a:r>
              <a:rPr lang="it-IT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oppure </a:t>
            </a:r>
            <a:r>
              <a:rPr lang="it-IT" sz="22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receiver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 i tentativi effettuati si ha lo Shadow Mapping attraverso uno shader per migliorare le ombre.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 altro effetto che si è provato a creare, è stata la riflessione sulla piattaforma dei modelli soprastanti. </a:t>
            </a:r>
            <a:endParaRPr lang="it-IT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F62CB1-5634-435D-947F-070736D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DF64FC-4D37-485F-9A6C-8689C16B290B}" type="slidenum">
              <a:rPr lang="en-US" sz="1000"/>
              <a:pPr>
                <a:spcAft>
                  <a:spcPts val="600"/>
                </a:spcAft>
              </a:pPr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223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09A7E0-D6CD-41D5-9CC5-A079FB8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344" y="512991"/>
            <a:ext cx="9039312" cy="53804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Grazie</a:t>
            </a:r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</a:t>
            </a:r>
            <a:r>
              <a:rPr lang="en-US" sz="8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l’attenzione</a:t>
            </a:r>
            <a:endParaRPr lang="en-US" sz="80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F62CB1-5634-435D-947F-070736D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DF64FC-4D37-485F-9A6C-8689C16B290B}" type="slidenum">
              <a:rPr lang="en-US" sz="1000"/>
              <a:pPr>
                <a:spcAft>
                  <a:spcPts val="600"/>
                </a:spcAft>
              </a:pPr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396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510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Sviluppo di shader con tecnologia HLSL basata sul motore grafico OGRE 3D</vt:lpstr>
      <vt:lpstr>Introduzione al problema</vt:lpstr>
      <vt:lpstr>Situazione iniziale</vt:lpstr>
      <vt:lpstr>Tecnologie adoperate</vt:lpstr>
      <vt:lpstr>Soluzione per l’illuminazione</vt:lpstr>
      <vt:lpstr>Soluzione per l’ombra</vt:lpstr>
      <vt:lpstr>Risultato finale</vt:lpstr>
      <vt:lpstr>Limiti e tentativi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l.ceciliani2@campus.unimib.it</dc:creator>
  <cp:lastModifiedBy>l.ceciliani2@campus.unimib.it</cp:lastModifiedBy>
  <cp:revision>39</cp:revision>
  <dcterms:created xsi:type="dcterms:W3CDTF">2021-02-02T15:02:42Z</dcterms:created>
  <dcterms:modified xsi:type="dcterms:W3CDTF">2021-02-11T16:25:56Z</dcterms:modified>
</cp:coreProperties>
</file>