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256" r:id="rId3"/>
    <p:sldId id="300" r:id="rId4"/>
    <p:sldId id="297" r:id="rId5"/>
    <p:sldId id="305" r:id="rId6"/>
    <p:sldId id="306" r:id="rId7"/>
    <p:sldId id="301" r:id="rId8"/>
    <p:sldId id="304" r:id="rId9"/>
    <p:sldId id="302" r:id="rId10"/>
    <p:sldId id="298" r:id="rId11"/>
    <p:sldId id="299" r:id="rId12"/>
    <p:sldId id="303" r:id="rId13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8858BA9-B39A-414B-91E2-C6992A577B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74A284-052C-4314-BD01-6E2B3EC8B4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BD90E-096F-4B97-93F0-FE56AC629155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D2FE75-B50F-4D6A-8566-1E26BB285E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40F496-CED6-475A-8A50-969A8726E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1805F-255F-45E7-8E5C-D3DE2507D9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2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B08F6-A763-4ECC-B1F1-39E9678FD059}" type="datetimeFigureOut">
              <a:rPr lang="ru-RU" smtClean="0"/>
              <a:t>05.03.2022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35945-36D0-4FB2-87A3-DB123570D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832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1560575" y="0"/>
            <a:ext cx="10628376" cy="1691639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ctrTitle"/>
          </p:nvPr>
        </p:nvSpPr>
        <p:spPr bwMode="auto">
          <a:xfrm>
            <a:off x="704443" y="257555"/>
            <a:ext cx="1078311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body" idx="1"/>
          </p:nvPr>
        </p:nvSpPr>
        <p:spPr bwMode="auto">
          <a:xfrm>
            <a:off x="609600" y="1577340"/>
            <a:ext cx="10972800" cy="452628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6" name="Скругленный прямоугольник 8"/>
          <p:cNvSpPr/>
          <p:nvPr userDrawn="1"/>
        </p:nvSpPr>
        <p:spPr bwMode="auto">
          <a:xfrm>
            <a:off x="5618214" y="1143000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558" y="911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Скругленный прямоугольник 7"/>
          <p:cNvSpPr/>
          <p:nvPr userDrawn="1"/>
        </p:nvSpPr>
        <p:spPr bwMode="auto">
          <a:xfrm>
            <a:off x="1930400" y="812618"/>
            <a:ext cx="2489200" cy="5334000"/>
          </a:xfrm>
          <a:prstGeom prst="roundRect">
            <a:avLst>
              <a:gd name="adj" fmla="val 1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656758" y="530677"/>
            <a:ext cx="2991442" cy="57966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03912" y="711770"/>
            <a:ext cx="4135483" cy="5644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54282" y="1226799"/>
            <a:ext cx="8126494" cy="46285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6"/>
          <p:cNvPicPr>
            <a:picLocks noChangeAspect="1"/>
          </p:cNvPicPr>
          <p:nvPr userDrawn="1"/>
        </p:nvPicPr>
        <p:blipFill>
          <a:blip r:embed="rId3"/>
          <a:srcRect l="20281" t="33333" r="20790" b="33333"/>
          <a:stretch/>
        </p:blipFill>
        <p:spPr bwMode="auto">
          <a:xfrm>
            <a:off x="685800" y="685800"/>
            <a:ext cx="1676400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422656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sp>
        <p:nvSpPr>
          <p:cNvPr id="7" name="bg object 16"/>
          <p:cNvSpPr/>
          <p:nvPr userDrawn="1"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" name="bg object 16"/>
          <p:cNvSpPr/>
          <p:nvPr userDrawn="1"/>
        </p:nvSpPr>
        <p:spPr bwMode="auto">
          <a:xfrm rot="10800000">
            <a:off x="3048" y="0"/>
            <a:ext cx="12188952" cy="6858000"/>
          </a:xfrm>
          <a:prstGeom prst="rect">
            <a:avLst/>
          </a:prstGeom>
          <a:blipFill>
            <a:blip r:embed="rId2">
              <a:alphaModFix amt="30000"/>
            </a:blip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2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ru-RU"/>
              <a:t>‹#›</a:t>
            </a:fld>
            <a:endParaRPr lang="ru-RU"/>
          </a:p>
        </p:txBody>
      </p:sp>
      <p:pic>
        <p:nvPicPr>
          <p:cNvPr id="7" name="Рисунок 12"/>
          <p:cNvPicPr>
            <a:picLocks noChangeAspect="1"/>
          </p:cNvPicPr>
          <p:nvPr userDrawn="1"/>
        </p:nvPicPr>
        <p:blipFill>
          <a:blip r:embed="rId2"/>
          <a:srcRect l="29244" t="29959" r="23998" b="14575"/>
          <a:stretch/>
        </p:blipFill>
        <p:spPr bwMode="auto">
          <a:xfrm rot="427144" flipH="1">
            <a:off x="525582" y="-542919"/>
            <a:ext cx="12670191" cy="84673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3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5644443" y="310447"/>
            <a:ext cx="6858001" cy="6237110"/>
          </a:xfrm>
          <a:prstGeom prst="rect">
            <a:avLst/>
          </a:prstGeom>
        </p:spPr>
      </p:pic>
      <p:sp>
        <p:nvSpPr>
          <p:cNvPr id="5" name="Номер слайда 5"/>
          <p:cNvSpPr>
            <a:spLocks noAdjustHandles="1"/>
          </p:cNvSpPr>
          <p:nvPr userDrawn="1"/>
        </p:nvSpPr>
        <p:spPr bwMode="auto">
          <a:xfrm>
            <a:off x="921036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>
              <a:defRPr sz="1200" b="0" i="0">
                <a:solidFill>
                  <a:schemeClr val="tx1">
                    <a:tint val="75000"/>
                  </a:schemeClr>
                </a:solidFill>
                <a:latin typeface="SB Sans Display Regular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FE8ADF-25A3-4B39-A1EB-43B990C73963}" type="slidenum">
              <a:rPr lang="ru-RU" b="0" i="0">
                <a:solidFill>
                  <a:schemeClr val="bg1"/>
                </a:solidFill>
                <a:latin typeface="SB Sans Display Light"/>
                <a:cs typeface="SB Sans Display Light"/>
              </a:rPr>
              <a:t>‹#›</a:t>
            </a:fld>
            <a:endParaRPr lang="ru-RU" b="0" i="0">
              <a:solidFill>
                <a:schemeClr val="bg1"/>
              </a:solidFill>
              <a:latin typeface="SB Sans Display Light"/>
              <a:cs typeface="SB Sans Display Light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02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Заголовок 7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sldNum="0" hdr="0" dt="0"/>
  <p:txStyles>
    <p:titleStyle>
      <a:lvl1pPr>
        <a:defRPr sz="6000" b="0" i="0">
          <a:latin typeface="SB Sans Display Light"/>
          <a:ea typeface="+mj-ea"/>
          <a:cs typeface="SB Sans Display Light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galaxy-zoo-the-galaxy-challeng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1628800"/>
            <a:ext cx="10810800" cy="5112568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ctr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ru-RU" sz="4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br>
              <a:rPr lang="ru-RU" sz="44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morphologies of distant galaxies</a:t>
            </a:r>
            <a:r>
              <a:rPr lang="ru-RU" sz="3600" b="1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36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dirty="0"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2800" b="0" i="0" u="none" strike="noStrike" cap="none" spc="0" dirty="0">
              <a:ln>
                <a:noFill/>
              </a:ln>
              <a:solidFill>
                <a:srgbClr val="333F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800" dirty="0">
                <a:solidFill>
                  <a:srgbClr val="333F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Киселев Александр Константинович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2"/>
            <a:ext cx="10728324" cy="80209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4B5CB2B-C20A-4281-BA84-62BDF59F6065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Дж. Вандер Плас.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сложных задач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https://pytorch.org/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https://scikit-learn.org/</a:t>
            </a: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https://numpy.org/</a:t>
            </a: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https://pandas.pydata.org/</a:t>
            </a: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https://partner.sberbank-school.ru/</a:t>
            </a:r>
          </a:p>
          <a:p>
            <a:pPr marL="342900" indent="-34290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https://habr.com/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dirty="0">
              <a:latin typeface="SB Sans Text Light"/>
              <a:cs typeface="SB Sans Text Light"/>
            </a:endParaRPr>
          </a:p>
          <a:p>
            <a:pPr marL="0" indent="0" defTabSz="360000">
              <a:lnSpc>
                <a:spcPct val="20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628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3A517-B56F-4D94-AFDF-DD84D0E7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365291"/>
            <a:ext cx="10942905" cy="6160053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12090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C3C83-052D-4CE8-88F9-2EDB209B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687445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и ее проблематика:</a:t>
            </a:r>
            <a:endParaRPr lang="ru-RU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24C06-811B-4165-B388-2367DE963D2B}"/>
              </a:ext>
            </a:extLst>
          </p:cNvPr>
          <p:cNvSpPr txBox="1"/>
          <p:nvPr/>
        </p:nvSpPr>
        <p:spPr>
          <a:xfrm>
            <a:off x="745355" y="1772816"/>
            <a:ext cx="5012678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Возникновение Вселенной – один из важнейших фундаментальных вопросов человечества.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 распределение галактик во Вселенной позволяет лучше понять процессы, лежащие в основе их формирования.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млрд. галактик в видимой части Вселенной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19E5A4-6F24-4C7B-A8F5-208974EDC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42" y="1756516"/>
            <a:ext cx="4876800" cy="3383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B60A60-FD7F-4335-A897-A3A273469F4A}"/>
              </a:ext>
            </a:extLst>
          </p:cNvPr>
          <p:cNvSpPr txBox="1"/>
          <p:nvPr/>
        </p:nvSpPr>
        <p:spPr>
          <a:xfrm>
            <a:off x="6489942" y="5343024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1. Галактика Водоворот и её компаньон NGC 5195</a:t>
            </a:r>
          </a:p>
        </p:txBody>
      </p:sp>
    </p:spTree>
    <p:extLst>
      <p:ext uri="{BB962C8B-B14F-4D97-AF65-F5344CB8AC3E}">
        <p14:creationId xmlns:p14="http://schemas.microsoft.com/office/powerpoint/2010/main" val="16149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70932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Вводные данные 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FE2045C-9082-494B-9EA3-F442CFB25546}"/>
              </a:ext>
            </a:extLst>
          </p:cNvPr>
          <p:cNvSpPr>
            <a:spLocks/>
          </p:cNvSpPr>
          <p:nvPr/>
        </p:nvSpPr>
        <p:spPr bwMode="auto">
          <a:xfrm>
            <a:off x="836676" y="1462905"/>
            <a:ext cx="5257800" cy="4392546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основана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соревновании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Zoo - The Galaxy Challenge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https://www.kaggle.com/c/galaxy-zoo-the-galaxy-challenge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Совместный проект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Galaxy Zoo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Winton Capital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Вводные данные: </a:t>
            </a: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Тренировочный набор – 61 578 изображений;</a:t>
            </a: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Тестовый набор – 79 975 изображений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изображений – 424 х 424 х 3;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37 признакам.</a:t>
            </a:r>
          </a:p>
          <a:p>
            <a:pPr defTabSz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36000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3DC1D-D66A-46E1-8800-2A367B6D1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79" y="1027596"/>
            <a:ext cx="4062462" cy="4729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DD8D9-227E-450C-889B-9DCDBFDC546A}"/>
              </a:ext>
            </a:extLst>
          </p:cNvPr>
          <p:cNvSpPr txBox="1"/>
          <p:nvPr/>
        </p:nvSpPr>
        <p:spPr>
          <a:xfrm>
            <a:off x="8771242" y="5756915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</a:t>
            </a:r>
          </a:p>
        </p:txBody>
      </p:sp>
    </p:spTree>
    <p:extLst>
      <p:ext uri="{BB962C8B-B14F-4D97-AF65-F5344CB8AC3E}">
        <p14:creationId xmlns:p14="http://schemas.microsoft.com/office/powerpoint/2010/main" val="39871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71AECA-9243-430A-B216-0CDB10F6A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1957" r="2071" b="10402"/>
          <a:stretch/>
        </p:blipFill>
        <p:spPr>
          <a:xfrm>
            <a:off x="2279743" y="620688"/>
            <a:ext cx="7632514" cy="5184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C739A-0B53-4CA0-8F61-3EB0ED2E1175}"/>
              </a:ext>
            </a:extLst>
          </p:cNvPr>
          <p:cNvSpPr txBox="1"/>
          <p:nvPr/>
        </p:nvSpPr>
        <p:spPr>
          <a:xfrm>
            <a:off x="4655840" y="6068035"/>
            <a:ext cx="3244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3. Классификационное дерево</a:t>
            </a:r>
          </a:p>
        </p:txBody>
      </p:sp>
    </p:spTree>
    <p:extLst>
      <p:ext uri="{BB962C8B-B14F-4D97-AF65-F5344CB8AC3E}">
        <p14:creationId xmlns:p14="http://schemas.microsoft.com/office/powerpoint/2010/main" val="91971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0CCCE-0AD6-4126-8FBF-BAE5C742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831461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Тренировочные данные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5017CC-D2AF-4AED-AAC0-27D8519F7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9" y="1844824"/>
            <a:ext cx="11173450" cy="2693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62BAC-6F43-4B46-BDDC-18369FB0BD74}"/>
              </a:ext>
            </a:extLst>
          </p:cNvPr>
          <p:cNvSpPr txBox="1"/>
          <p:nvPr/>
        </p:nvSpPr>
        <p:spPr>
          <a:xfrm>
            <a:off x="3929845" y="4725144"/>
            <a:ext cx="4120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4. Решение для тренировочной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356811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EC70A1-7AEA-4379-9216-B008AFFC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08" y="182333"/>
            <a:ext cx="3884177" cy="576694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C94A10-FD7E-4F31-93C9-9C9C44D39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415" y="163283"/>
            <a:ext cx="4182894" cy="59300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6F59B6-7471-40FE-9DD7-60320BDB6893}"/>
              </a:ext>
            </a:extLst>
          </p:cNvPr>
          <p:cNvSpPr txBox="1"/>
          <p:nvPr/>
        </p:nvSpPr>
        <p:spPr>
          <a:xfrm>
            <a:off x="1883415" y="6179547"/>
            <a:ext cx="4400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 5. Распределение вероятностей по классам.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3836C-757B-43AE-ADF0-53D3BE07765D}"/>
              </a:ext>
            </a:extLst>
          </p:cNvPr>
          <p:cNvSpPr txBox="1"/>
          <p:nvPr/>
        </p:nvSpPr>
        <p:spPr>
          <a:xfrm>
            <a:off x="7141641" y="6179547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6. Описание классов </a:t>
            </a:r>
          </a:p>
        </p:txBody>
      </p:sp>
    </p:spTree>
    <p:extLst>
      <p:ext uri="{BB962C8B-B14F-4D97-AF65-F5344CB8AC3E}">
        <p14:creationId xmlns:p14="http://schemas.microsoft.com/office/powerpoint/2010/main" val="282015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45F7A-9F7C-41B0-8E69-E9F21674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75945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размера изображений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04BC83-FF9E-460A-A7D7-3BA010A42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4" y="1346849"/>
            <a:ext cx="4709610" cy="50131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5B007D-193D-4D16-840E-2A19FD586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1346849"/>
            <a:ext cx="4709609" cy="5078646"/>
          </a:xfrm>
          <a:prstGeom prst="rect">
            <a:avLst/>
          </a:prstGeom>
        </p:spPr>
      </p:pic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C64B1C47-36A4-4E09-8939-783D61D356F2}"/>
              </a:ext>
            </a:extLst>
          </p:cNvPr>
          <p:cNvSpPr/>
          <p:nvPr/>
        </p:nvSpPr>
        <p:spPr>
          <a:xfrm>
            <a:off x="5519936" y="3573016"/>
            <a:ext cx="739355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54790-139A-4565-8D5E-5EE6831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1"/>
            <a:ext cx="10728324" cy="687445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37C77-A483-4D1C-B8D2-47D09BC1073F}"/>
              </a:ext>
            </a:extLst>
          </p:cNvPr>
          <p:cNvSpPr txBox="1"/>
          <p:nvPr/>
        </p:nvSpPr>
        <p:spPr>
          <a:xfrm>
            <a:off x="693418" y="1412776"/>
            <a:ext cx="1044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варианта свёрточной нейронной сети.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Оптимизатор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функция потерь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BCELoss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обучающих эпох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22F407-A41D-433E-A083-B20E862C3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237341"/>
            <a:ext cx="4255368" cy="425536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236A17-7C3B-48DA-BB7F-E5B656F7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2196978"/>
            <a:ext cx="4318388" cy="431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1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 bwMode="auto">
          <a:xfrm>
            <a:off x="0" y="0"/>
            <a:ext cx="12188952" cy="116738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F93A8E-D1D1-41EB-A500-46223BFB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3" y="365292"/>
            <a:ext cx="10728324" cy="802092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20" name="Text Placeholder 3"/>
          <p:cNvSpPr>
            <a:spLocks/>
          </p:cNvSpPr>
          <p:nvPr/>
        </p:nvSpPr>
        <p:spPr bwMode="auto">
          <a:xfrm>
            <a:off x="685800" y="15326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00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ru-RU" dirty="0">
              <a:latin typeface="SB Sans Text Light"/>
              <a:cs typeface="SB Sans Text 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3C78131-749E-4CC6-A080-4235AD358BC7}"/>
              </a:ext>
            </a:extLst>
          </p:cNvPr>
          <p:cNvSpPr>
            <a:spLocks/>
          </p:cNvSpPr>
          <p:nvPr/>
        </p:nvSpPr>
        <p:spPr bwMode="auto">
          <a:xfrm>
            <a:off x="838200" y="1685074"/>
            <a:ext cx="10820400" cy="4250711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53600-4E36-41E5-AEC7-4AA210DB59E3}"/>
              </a:ext>
            </a:extLst>
          </p:cNvPr>
          <p:cNvSpPr txBox="1"/>
          <p:nvPr/>
        </p:nvSpPr>
        <p:spPr>
          <a:xfrm>
            <a:off x="670850" y="1532674"/>
            <a:ext cx="1066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– 0.10215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-е место в общем зачете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 достигнут с использованием одной нейросети. При увеличении количества эпох возможно было бы получить большую точность.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результаты в соревновании достигнуты путем объединения результатов нескольких моделей, с использованием аугментации и других методов работы с изображениями.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Лучший результат показали оптимизаторы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678994-5E1D-4EDC-977D-36D631F5B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3" y="1532673"/>
            <a:ext cx="2859899" cy="101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3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316</Words>
  <Application>Microsoft Office PowerPoint</Application>
  <DocSecurity>0</DocSecurity>
  <PresentationFormat>Широкоэкранный</PresentationFormat>
  <Paragraphs>48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Times New Roman</vt:lpstr>
      <vt:lpstr>Wingdings</vt:lpstr>
      <vt:lpstr>Тема Office</vt:lpstr>
      <vt:lpstr>Office Theme</vt:lpstr>
      <vt:lpstr>Презентация PowerPoint</vt:lpstr>
      <vt:lpstr>Актуальность темы и ее проблематика:</vt:lpstr>
      <vt:lpstr>Вводные данные </vt:lpstr>
      <vt:lpstr>Презентация PowerPoint</vt:lpstr>
      <vt:lpstr>Тренировочные данные</vt:lpstr>
      <vt:lpstr>Презентация PowerPoint</vt:lpstr>
      <vt:lpstr>Уменьшение размера изображений </vt:lpstr>
      <vt:lpstr>Модель</vt:lpstr>
      <vt:lpstr>Выводы</vt:lpstr>
      <vt:lpstr>Список использованных источников</vt:lpstr>
      <vt:lpstr>Спасибо за внимание!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светлый маг</dc:title>
  <dc:subject/>
  <dc:creator>JVMoroz</dc:creator>
  <cp:keywords/>
  <dc:description/>
  <cp:lastModifiedBy>Александр Киселёв</cp:lastModifiedBy>
  <cp:revision>502</cp:revision>
  <dcterms:created xsi:type="dcterms:W3CDTF">2020-09-16T07:07:55Z</dcterms:created>
  <dcterms:modified xsi:type="dcterms:W3CDTF">2022-03-05T17:34:45Z</dcterms:modified>
  <cp:category/>
  <dc:identifier/>
  <cp:contentStatus/>
  <dc:language/>
  <cp:version/>
</cp:coreProperties>
</file>