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73" r:id="rId9"/>
    <p:sldId id="261" r:id="rId10"/>
    <p:sldId id="265" r:id="rId11"/>
    <p:sldId id="263" r:id="rId12"/>
    <p:sldId id="264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>
        <p:scale>
          <a:sx n="75" d="100"/>
          <a:sy n="75" d="100"/>
        </p:scale>
        <p:origin x="432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36F7DDE-F578-444F-B8AE-69714983E30F}" type="datetimeFigureOut">
              <a:rPr lang="ar-SY" smtClean="0"/>
              <a:t>05/03/1444</a:t>
            </a:fld>
            <a:endParaRPr lang="ar-SY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D9309-CE12-419A-8909-102051403CA4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56978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1CC8-7290-4309-888C-87F216FD5BA5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539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3639-577B-419B-8E89-5B2AE47E1C39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4892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DE4D-F3A8-4BF1-AA07-28251061DDD5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22613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0578-5A08-43A8-ACC3-D0347F182DFC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22627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EA18-E6B9-4184-ACE7-28D1DB1C5400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74666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43AE-151E-47A2-8789-A948057F24C5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846495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47C9-5670-4362-A5B9-4516D84D64C7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8996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66A4-9929-4BAB-AFF4-AE0761F8C8BD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03971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C94C-7973-4495-BD3A-91B64C540ABF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1084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62FB-C82D-45D4-98D4-4FD6BD5A2BB4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03208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A66F-C9B4-41C0-9FE9-69ACBCE45D7F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50620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60E1-6CCA-4EEA-8031-C39B3127D62C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423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FE31-C34C-428A-B378-20906AF39F72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6485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6F46-EFBC-4489-B581-B908F1FC421F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80400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334C-EC26-4ABB-9DE0-EC50F66AD8EF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03081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479C-BD31-461D-80FB-614755D7687F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4145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FF11C65-95E3-4815-96FE-A7522EB6DE1E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387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EBD469-01D7-439C-8362-5654DE293BE4}" type="datetime8">
              <a:rPr lang="ar-SY" smtClean="0"/>
              <a:t>30 أيلول، 22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7E90A1-4A8F-4A90-B545-22D1941AAB21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56458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420915" y="486228"/>
            <a:ext cx="11335656" cy="1436913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Diamonds Project</a:t>
            </a:r>
            <a:br>
              <a:rPr lang="en-US" i="1" dirty="0" smtClean="0"/>
            </a:br>
            <a:r>
              <a:rPr lang="en-US" i="1" dirty="0" smtClean="0"/>
              <a:t>SHAI</a:t>
            </a:r>
            <a:r>
              <a:rPr lang="en-GB" i="1" dirty="0" smtClean="0"/>
              <a:t> COMPANY TRAINING</a:t>
            </a:r>
            <a:endParaRPr lang="ar-SY" i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3906" y1="50156" x2="83906" y2="50156"/>
                        <a14:foregroundMark x1="71406" y1="19844" x2="71406" y2="19844"/>
                        <a14:foregroundMark x1="33438" y1="11563" x2="33438" y2="11563"/>
                        <a14:foregroundMark x1="31406" y1="14219" x2="31406" y2="14219"/>
                        <a14:foregroundMark x1="34375" y1="16094" x2="34375" y2="16094"/>
                        <a14:foregroundMark x1="35000" y1="13906" x2="35000" y2="13906"/>
                        <a14:foregroundMark x1="32500" y1="75156" x2="32500" y2="75156"/>
                        <a14:foregroundMark x1="56406" y1="86719" x2="56406" y2="86719"/>
                        <a14:foregroundMark x1="53125" y1="88438" x2="53125" y2="88438"/>
                        <a14:foregroundMark x1="55313" y1="50938" x2="55313" y2="50938"/>
                        <a14:foregroundMark x1="17031" y1="47188" x2="17031" y2="47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93" y="1603828"/>
            <a:ext cx="3969657" cy="3969657"/>
          </a:xfrm>
          <a:prstGeom prst="rect">
            <a:avLst/>
          </a:prstGeom>
        </p:spPr>
      </p:pic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751011" y="5573485"/>
            <a:ext cx="8676222" cy="1117600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MORHAF HAMWI</a:t>
            </a:r>
            <a:endParaRPr lang="ar-S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21" y="4997341"/>
            <a:ext cx="4489714" cy="1693744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21" y="4997340"/>
            <a:ext cx="4489716" cy="16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3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3001" y="116114"/>
            <a:ext cx="9905998" cy="1145880"/>
          </a:xfrm>
        </p:spPr>
        <p:txBody>
          <a:bodyPr/>
          <a:lstStyle/>
          <a:p>
            <a:pPr algn="r"/>
            <a:r>
              <a:rPr lang="ar-SY" dirty="0" smtClean="0"/>
              <a:t>الخطوة الثالثة:</a:t>
            </a:r>
            <a:endParaRPr lang="ar-SY" dirty="0"/>
          </a:p>
        </p:txBody>
      </p:sp>
      <p:pic>
        <p:nvPicPr>
          <p:cNvPr id="3" name="عنصر نائب للمحتوى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66" t="26758" r="49063" b="16204"/>
          <a:stretch/>
        </p:blipFill>
        <p:spPr>
          <a:xfrm>
            <a:off x="838200" y="1581312"/>
            <a:ext cx="5328157" cy="4013723"/>
          </a:xfrm>
          <a:prstGeom prst="rect">
            <a:avLst/>
          </a:prstGeom>
        </p:spPr>
      </p:pic>
      <p:sp>
        <p:nvSpPr>
          <p:cNvPr id="4" name="عنوان 1"/>
          <p:cNvSpPr txBox="1">
            <a:spLocks/>
          </p:cNvSpPr>
          <p:nvPr/>
        </p:nvSpPr>
        <p:spPr>
          <a:xfrm>
            <a:off x="950685" y="365125"/>
            <a:ext cx="7264401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Prepare the Data</a:t>
            </a:r>
          </a:p>
          <a:p>
            <a:pPr algn="l"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Looking for correlations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3"/>
          <a:srcRect l="7275" t="28521" r="57252" b="23662"/>
          <a:stretch/>
        </p:blipFill>
        <p:spPr>
          <a:xfrm>
            <a:off x="6792518" y="1581312"/>
            <a:ext cx="5296116" cy="4013723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736600" y="5645309"/>
            <a:ext cx="5359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dirty="0" smtClean="0"/>
              <a:t>بعد تحويل القيم النصية الى رقمية</a:t>
            </a:r>
            <a:endParaRPr lang="ar-SY" dirty="0"/>
          </a:p>
        </p:txBody>
      </p:sp>
      <p:sp>
        <p:nvSpPr>
          <p:cNvPr id="8" name="مربع نص 7"/>
          <p:cNvSpPr txBox="1"/>
          <p:nvPr/>
        </p:nvSpPr>
        <p:spPr>
          <a:xfrm>
            <a:off x="6506028" y="5645309"/>
            <a:ext cx="5359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dirty="0" smtClean="0"/>
              <a:t>قبل تحويل القيم النصية الى رقمية</a:t>
            </a:r>
            <a:endParaRPr lang="ar-SY" dirty="0"/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12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8/14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3" name="عنصر نائب لرقم الشريحة 9"/>
          <p:cNvSpPr txBox="1">
            <a:spLocks/>
          </p:cNvSpPr>
          <p:nvPr/>
        </p:nvSpPr>
        <p:spPr>
          <a:xfrm>
            <a:off x="1935843" y="6296930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73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صر نائب للمحتوى 4"/>
          <p:cNvSpPr>
            <a:spLocks noGrp="1"/>
          </p:cNvSpPr>
          <p:nvPr>
            <p:ph idx="1"/>
          </p:nvPr>
        </p:nvSpPr>
        <p:spPr>
          <a:xfrm>
            <a:off x="1141413" y="1611086"/>
            <a:ext cx="9905998" cy="3124201"/>
          </a:xfrm>
        </p:spPr>
        <p:txBody>
          <a:bodyPr>
            <a:normAutofit/>
          </a:bodyPr>
          <a:lstStyle/>
          <a:p>
            <a:r>
              <a:rPr lang="ar-SY" dirty="0" smtClean="0"/>
              <a:t>بعد ان أصبحت البيانات جاهزة لدينا للتدريب نقوم بعزل القيمة المراد تنبؤها عن باقي الخصائص:</a:t>
            </a:r>
          </a:p>
          <a:p>
            <a:pPr algn="l" rtl="0"/>
            <a:r>
              <a:rPr lang="en-GB" dirty="0" err="1"/>
              <a:t>X_train</a:t>
            </a:r>
            <a:r>
              <a:rPr lang="en-GB" dirty="0"/>
              <a:t>=</a:t>
            </a:r>
            <a:r>
              <a:rPr lang="en-GB" dirty="0" err="1"/>
              <a:t>objected_data.drop</a:t>
            </a:r>
            <a:r>
              <a:rPr lang="en-GB" dirty="0"/>
              <a:t>('</a:t>
            </a:r>
            <a:r>
              <a:rPr lang="en-GB" dirty="0" err="1"/>
              <a:t>price',axis</a:t>
            </a:r>
            <a:r>
              <a:rPr lang="en-GB" dirty="0"/>
              <a:t>=1)</a:t>
            </a:r>
          </a:p>
          <a:p>
            <a:pPr algn="l" rtl="0"/>
            <a:r>
              <a:rPr lang="en-GB" dirty="0" err="1"/>
              <a:t>X_test</a:t>
            </a:r>
            <a:r>
              <a:rPr lang="en-GB" dirty="0"/>
              <a:t>=</a:t>
            </a:r>
            <a:r>
              <a:rPr lang="en-GB" dirty="0" err="1"/>
              <a:t>objected_test</a:t>
            </a:r>
            <a:endParaRPr lang="en-GB" dirty="0"/>
          </a:p>
          <a:p>
            <a:pPr algn="l" rtl="0"/>
            <a:r>
              <a:rPr lang="en-GB" dirty="0" err="1"/>
              <a:t>y_train</a:t>
            </a:r>
            <a:r>
              <a:rPr lang="en-GB" dirty="0"/>
              <a:t>=</a:t>
            </a:r>
            <a:r>
              <a:rPr lang="en-GB" dirty="0" err="1"/>
              <a:t>objected_data</a:t>
            </a:r>
            <a:r>
              <a:rPr lang="en-GB" dirty="0"/>
              <a:t>['price']</a:t>
            </a:r>
            <a:endParaRPr lang="ar-SY" dirty="0" smtClean="0"/>
          </a:p>
        </p:txBody>
      </p:sp>
      <p:sp>
        <p:nvSpPr>
          <p:cNvPr id="8" name="عنوان 1"/>
          <p:cNvSpPr txBox="1">
            <a:spLocks/>
          </p:cNvSpPr>
          <p:nvPr/>
        </p:nvSpPr>
        <p:spPr>
          <a:xfrm>
            <a:off x="950685" y="365125"/>
            <a:ext cx="9223829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ar-SY" dirty="0"/>
          </a:p>
        </p:txBody>
      </p:sp>
      <p:sp>
        <p:nvSpPr>
          <p:cNvPr id="10" name="عنصر نائب للمحتوى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ar-SY" dirty="0"/>
          </a:p>
        </p:txBody>
      </p:sp>
      <p:sp>
        <p:nvSpPr>
          <p:cNvPr id="11" name="عنوان 1"/>
          <p:cNvSpPr txBox="1">
            <a:spLocks/>
          </p:cNvSpPr>
          <p:nvPr/>
        </p:nvSpPr>
        <p:spPr>
          <a:xfrm>
            <a:off x="1103085" y="517525"/>
            <a:ext cx="9223829" cy="10935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Select And Train Model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4" name="عنوان 1"/>
          <p:cNvSpPr txBox="1">
            <a:spLocks/>
          </p:cNvSpPr>
          <p:nvPr/>
        </p:nvSpPr>
        <p:spPr>
          <a:xfrm>
            <a:off x="1141413" y="545419"/>
            <a:ext cx="9905998" cy="885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Y" dirty="0" smtClean="0"/>
              <a:t>الخطوة الرابعة:</a:t>
            </a:r>
            <a:endParaRPr lang="ar-SY" dirty="0"/>
          </a:p>
        </p:txBody>
      </p:sp>
      <p:pic>
        <p:nvPicPr>
          <p:cNvPr id="16" name="صورة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18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9/14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9" name="عنصر نائب لرقم الشريحة 9"/>
          <p:cNvSpPr txBox="1">
            <a:spLocks/>
          </p:cNvSpPr>
          <p:nvPr/>
        </p:nvSpPr>
        <p:spPr>
          <a:xfrm>
            <a:off x="1934255" y="6296930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22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1413" y="545419"/>
            <a:ext cx="9905998" cy="885371"/>
          </a:xfrm>
        </p:spPr>
        <p:txBody>
          <a:bodyPr/>
          <a:lstStyle/>
          <a:p>
            <a:pPr algn="r"/>
            <a:r>
              <a:rPr lang="ar-SY" dirty="0" smtClean="0"/>
              <a:t>الخطوة الرابعة:</a:t>
            </a:r>
            <a:endParaRPr lang="ar-SY" dirty="0"/>
          </a:p>
        </p:txBody>
      </p:sp>
      <p:sp>
        <p:nvSpPr>
          <p:cNvPr id="6" name="عنصر نائب للمحتوى 2"/>
          <p:cNvSpPr>
            <a:spLocks noGrp="1"/>
          </p:cNvSpPr>
          <p:nvPr>
            <p:ph idx="1"/>
          </p:nvPr>
        </p:nvSpPr>
        <p:spPr>
          <a:xfrm>
            <a:off x="1141413" y="1611084"/>
            <a:ext cx="9905998" cy="312420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ar-SY" dirty="0" smtClean="0"/>
              <a:t>نقوم باستخدام عملية </a:t>
            </a:r>
            <a:r>
              <a:rPr lang="en-GB" dirty="0" smtClean="0"/>
              <a:t>Cross validation score</a:t>
            </a:r>
            <a:r>
              <a:rPr lang="ar-SY" dirty="0" smtClean="0"/>
              <a:t> للتحقق من دقة نتائجنا حيث تقوم هذه الأداة بتقسيم قاعدة البيانات لمجموعة من قواعد البيانات الأصغر مما يعطينا نتائج ادق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from </a:t>
            </a:r>
            <a:r>
              <a:rPr lang="en-GB" dirty="0" err="1"/>
              <a:t>sklearn.model_selection</a:t>
            </a:r>
            <a:r>
              <a:rPr lang="en-GB" dirty="0"/>
              <a:t> import </a:t>
            </a:r>
            <a:r>
              <a:rPr lang="en-GB" dirty="0" err="1" smtClean="0"/>
              <a:t>cross_val_score</a:t>
            </a:r>
            <a:endParaRPr lang="en-GB" dirty="0" smtClean="0"/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GB" dirty="0" err="1"/>
              <a:t>lin_scores</a:t>
            </a:r>
            <a:r>
              <a:rPr lang="en-GB" dirty="0"/>
              <a:t> = </a:t>
            </a:r>
            <a:r>
              <a:rPr lang="en-GB" dirty="0" err="1"/>
              <a:t>cross_val_score</a:t>
            </a:r>
            <a:r>
              <a:rPr lang="en-GB" dirty="0"/>
              <a:t>(</a:t>
            </a:r>
            <a:r>
              <a:rPr lang="en-GB" dirty="0" err="1"/>
              <a:t>lin_reg</a:t>
            </a:r>
            <a:r>
              <a:rPr lang="en-GB" dirty="0"/>
              <a:t>, </a:t>
            </a:r>
            <a:r>
              <a:rPr lang="en-GB" dirty="0" err="1"/>
              <a:t>X_train</a:t>
            </a:r>
            <a:r>
              <a:rPr lang="en-GB" dirty="0"/>
              <a:t>, </a:t>
            </a:r>
            <a:r>
              <a:rPr lang="en-GB" dirty="0" err="1"/>
              <a:t>y_train,scoring</a:t>
            </a:r>
            <a:r>
              <a:rPr lang="en-GB" dirty="0"/>
              <a:t>="</a:t>
            </a:r>
            <a:r>
              <a:rPr lang="en-GB" dirty="0" err="1"/>
              <a:t>neg_mean_squared_error</a:t>
            </a:r>
            <a:r>
              <a:rPr lang="en-GB" dirty="0"/>
              <a:t>", cv=10</a:t>
            </a:r>
            <a:r>
              <a:rPr lang="en-GB" dirty="0" smtClean="0"/>
              <a:t>) =&gt; </a:t>
            </a:r>
            <a:r>
              <a:rPr lang="ar-SY" dirty="0" smtClean="0"/>
              <a:t>تقسيم الى عشر مجموعات</a:t>
            </a:r>
            <a:endParaRPr lang="en-GB" dirty="0"/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GB" dirty="0" err="1"/>
              <a:t>lin_rmse_scores</a:t>
            </a:r>
            <a:r>
              <a:rPr lang="en-GB" dirty="0"/>
              <a:t> = </a:t>
            </a:r>
            <a:r>
              <a:rPr lang="en-GB" dirty="0" err="1"/>
              <a:t>np.sqrt</a:t>
            </a:r>
            <a:r>
              <a:rPr lang="en-GB" dirty="0"/>
              <a:t>(-</a:t>
            </a:r>
            <a:r>
              <a:rPr lang="en-GB" dirty="0" err="1"/>
              <a:t>lin_scores</a:t>
            </a:r>
            <a:r>
              <a:rPr lang="en-GB" dirty="0"/>
              <a:t>)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GB" dirty="0" err="1"/>
              <a:t>display_scores</a:t>
            </a:r>
            <a:r>
              <a:rPr lang="en-GB" dirty="0"/>
              <a:t>(</a:t>
            </a:r>
            <a:r>
              <a:rPr lang="en-GB" dirty="0" err="1"/>
              <a:t>lin_rmse_scores</a:t>
            </a:r>
            <a:r>
              <a:rPr lang="en-GB" dirty="0"/>
              <a:t>)</a:t>
            </a:r>
            <a:r>
              <a:rPr lang="ar-SY" dirty="0" smtClean="0"/>
              <a:t> </a:t>
            </a:r>
            <a:endParaRPr lang="ar-SY" dirty="0"/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950685" y="365125"/>
            <a:ext cx="9223829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Select And Train Model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12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10/14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3" name="عنصر نائب لرقم الشريحة 9"/>
          <p:cNvSpPr txBox="1">
            <a:spLocks/>
          </p:cNvSpPr>
          <p:nvPr/>
        </p:nvSpPr>
        <p:spPr>
          <a:xfrm>
            <a:off x="1934255" y="6296931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8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41413" y="1611084"/>
            <a:ext cx="9905998" cy="3124201"/>
          </a:xfrm>
        </p:spPr>
        <p:txBody>
          <a:bodyPr>
            <a:normAutofit fontScale="92500" lnSpcReduction="20000"/>
          </a:bodyPr>
          <a:lstStyle/>
          <a:p>
            <a:r>
              <a:rPr lang="ar-SY" dirty="0" smtClean="0"/>
              <a:t>احدى الطرق هي استخدام أداة </a:t>
            </a:r>
            <a:r>
              <a:rPr lang="en-GB" dirty="0" err="1" smtClean="0"/>
              <a:t>GridSearch</a:t>
            </a:r>
            <a:r>
              <a:rPr lang="ar-SY" dirty="0" smtClean="0"/>
              <a:t> </a:t>
            </a:r>
            <a:r>
              <a:rPr lang="ar-SY" dirty="0" err="1" smtClean="0"/>
              <a:t>لايجاد</a:t>
            </a:r>
            <a:r>
              <a:rPr lang="ar-SY" dirty="0" smtClean="0"/>
              <a:t> أفضل محددات أداء لخوارزمية تعلم الآلة.</a:t>
            </a:r>
          </a:p>
          <a:p>
            <a:pPr algn="l" rtl="0"/>
            <a:r>
              <a:rPr lang="en-GB" dirty="0"/>
              <a:t>from </a:t>
            </a:r>
            <a:r>
              <a:rPr lang="en-GB" dirty="0" err="1"/>
              <a:t>sklearn.model_selection</a:t>
            </a:r>
            <a:r>
              <a:rPr lang="en-GB" dirty="0"/>
              <a:t> import </a:t>
            </a:r>
            <a:r>
              <a:rPr lang="en-GB" dirty="0" err="1"/>
              <a:t>GridSearchCV</a:t>
            </a:r>
            <a:endParaRPr lang="en-GB" dirty="0"/>
          </a:p>
          <a:p>
            <a:pPr algn="l" rtl="0"/>
            <a:r>
              <a:rPr lang="en-GB" dirty="0" err="1"/>
              <a:t>param_grid</a:t>
            </a:r>
            <a:r>
              <a:rPr lang="en-GB" dirty="0"/>
              <a:t> = [{'</a:t>
            </a:r>
            <a:r>
              <a:rPr lang="en-GB" dirty="0" err="1"/>
              <a:t>n_estimators</a:t>
            </a:r>
            <a:r>
              <a:rPr lang="en-GB" dirty="0"/>
              <a:t>': [3,10,20,30,40,45,50], '</a:t>
            </a:r>
            <a:r>
              <a:rPr lang="en-GB" dirty="0" err="1"/>
              <a:t>max_features</a:t>
            </a:r>
            <a:r>
              <a:rPr lang="en-GB" dirty="0"/>
              <a:t>': [3,5,6,7,8]},{'bootstrap': [False], '</a:t>
            </a:r>
            <a:r>
              <a:rPr lang="en-GB" dirty="0" err="1"/>
              <a:t>n_estimators</a:t>
            </a:r>
            <a:r>
              <a:rPr lang="en-GB" dirty="0"/>
              <a:t>': [3, 10], '</a:t>
            </a:r>
            <a:r>
              <a:rPr lang="en-GB" dirty="0" err="1"/>
              <a:t>max_features</a:t>
            </a:r>
            <a:r>
              <a:rPr lang="en-GB" dirty="0"/>
              <a:t>': [2, 3, 4]},]</a:t>
            </a:r>
          </a:p>
          <a:p>
            <a:pPr algn="l" rtl="0"/>
            <a:r>
              <a:rPr lang="en-GB" dirty="0" err="1"/>
              <a:t>forest_reg</a:t>
            </a:r>
            <a:r>
              <a:rPr lang="en-GB" dirty="0"/>
              <a:t> = </a:t>
            </a:r>
            <a:r>
              <a:rPr lang="en-GB" dirty="0" err="1"/>
              <a:t>RandomForestRegressor</a:t>
            </a:r>
            <a:r>
              <a:rPr lang="en-GB" dirty="0"/>
              <a:t>()</a:t>
            </a:r>
          </a:p>
          <a:p>
            <a:pPr algn="l" rtl="0"/>
            <a:r>
              <a:rPr lang="en-GB" dirty="0" err="1"/>
              <a:t>grid_search</a:t>
            </a:r>
            <a:r>
              <a:rPr lang="en-GB" dirty="0"/>
              <a:t> = </a:t>
            </a:r>
            <a:r>
              <a:rPr lang="en-GB" dirty="0" err="1"/>
              <a:t>GridSearchCV</a:t>
            </a:r>
            <a:r>
              <a:rPr lang="en-GB" dirty="0"/>
              <a:t>(</a:t>
            </a:r>
            <a:r>
              <a:rPr lang="en-GB" dirty="0" err="1"/>
              <a:t>forest_reg</a:t>
            </a:r>
            <a:r>
              <a:rPr lang="en-GB" dirty="0"/>
              <a:t>, </a:t>
            </a:r>
            <a:r>
              <a:rPr lang="en-GB" dirty="0" err="1"/>
              <a:t>param_grid</a:t>
            </a:r>
            <a:r>
              <a:rPr lang="en-GB" dirty="0"/>
              <a:t>, cv=5,scoring='neg_mean_squared_error',</a:t>
            </a:r>
            <a:r>
              <a:rPr lang="en-GB" dirty="0" err="1"/>
              <a:t>return_train_score</a:t>
            </a:r>
            <a:r>
              <a:rPr lang="en-GB" dirty="0"/>
              <a:t>=True)</a:t>
            </a:r>
          </a:p>
          <a:p>
            <a:pPr algn="l" rtl="0"/>
            <a:r>
              <a:rPr lang="en-GB" dirty="0" err="1"/>
              <a:t>grid_search.fit</a:t>
            </a:r>
            <a:r>
              <a:rPr lang="en-GB" dirty="0"/>
              <a:t>(</a:t>
            </a:r>
            <a:r>
              <a:rPr lang="en-GB" dirty="0" err="1"/>
              <a:t>X_train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)</a:t>
            </a:r>
          </a:p>
          <a:p>
            <a:pPr algn="l" rtl="0"/>
            <a:r>
              <a:rPr lang="en-GB" dirty="0" err="1"/>
              <a:t>grid_search.best_params</a:t>
            </a:r>
            <a:r>
              <a:rPr lang="en-GB" dirty="0"/>
              <a:t>_</a:t>
            </a:r>
            <a:endParaRPr lang="ar-SY" dirty="0"/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950685" y="365125"/>
            <a:ext cx="9223829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Fine-Tune Your Model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141413" y="567190"/>
            <a:ext cx="9905998" cy="84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Y" dirty="0" smtClean="0"/>
              <a:t>الخطوة الخامسة: </a:t>
            </a:r>
            <a:endParaRPr lang="ar-SY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9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11/14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0" name="عنصر نائب لرقم الشريحة 9"/>
          <p:cNvSpPr txBox="1">
            <a:spLocks/>
          </p:cNvSpPr>
          <p:nvPr/>
        </p:nvSpPr>
        <p:spPr>
          <a:xfrm>
            <a:off x="1934255" y="6296930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02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41413" y="639762"/>
            <a:ext cx="9905998" cy="3856038"/>
          </a:xfrm>
        </p:spPr>
        <p:txBody>
          <a:bodyPr>
            <a:normAutofit/>
          </a:bodyPr>
          <a:lstStyle/>
          <a:p>
            <a:r>
              <a:rPr lang="ar-SY" dirty="0" smtClean="0"/>
              <a:t>بعد إيجاد افضل </a:t>
            </a:r>
            <a:r>
              <a:rPr lang="ar-SY" dirty="0" err="1" smtClean="0"/>
              <a:t>بارمترات</a:t>
            </a:r>
            <a:r>
              <a:rPr lang="ar-SY" dirty="0" smtClean="0"/>
              <a:t> (محددات) الخوارزمية المستخدمة نعيد تدريب </a:t>
            </a:r>
            <a:r>
              <a:rPr lang="ar-SY" dirty="0" err="1" smtClean="0"/>
              <a:t>المودل</a:t>
            </a:r>
            <a:r>
              <a:rPr lang="ar-SY" dirty="0" smtClean="0"/>
              <a:t> باستخدام هذه المحددات ونقوم بحساب </a:t>
            </a:r>
            <a:r>
              <a:rPr lang="en-GB" dirty="0" smtClean="0"/>
              <a:t>RMSE</a:t>
            </a:r>
            <a:r>
              <a:rPr lang="ar-SY" dirty="0" smtClean="0"/>
              <a:t> مرة أخرى.</a:t>
            </a:r>
          </a:p>
          <a:p>
            <a:pPr algn="l" rtl="0"/>
            <a:r>
              <a:rPr lang="en-GB" dirty="0" err="1"/>
              <a:t>final_model</a:t>
            </a:r>
            <a:r>
              <a:rPr lang="en-GB" dirty="0"/>
              <a:t>=</a:t>
            </a:r>
            <a:r>
              <a:rPr lang="en-GB" dirty="0" err="1"/>
              <a:t>grid_search.best_estimator</a:t>
            </a:r>
            <a:r>
              <a:rPr lang="en-GB" dirty="0"/>
              <a:t>_</a:t>
            </a:r>
          </a:p>
          <a:p>
            <a:pPr algn="l" rtl="0"/>
            <a:r>
              <a:rPr lang="en-GB" dirty="0" err="1"/>
              <a:t>final_predictions</a:t>
            </a:r>
            <a:r>
              <a:rPr lang="en-GB" dirty="0"/>
              <a:t> = </a:t>
            </a:r>
            <a:r>
              <a:rPr lang="en-GB" dirty="0" err="1"/>
              <a:t>final_model.predict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)</a:t>
            </a:r>
            <a:endParaRPr lang="ar-SY" dirty="0"/>
          </a:p>
          <a:p>
            <a:endParaRPr lang="ar-SY" dirty="0" smtClean="0"/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950685" y="365125"/>
            <a:ext cx="9223829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Fine-Tune Your Model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141413" y="567190"/>
            <a:ext cx="9905998" cy="84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Y" smtClean="0"/>
              <a:t>الخطوة الخامسة: </a:t>
            </a:r>
            <a:endParaRPr lang="ar-SY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9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12/14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0" name="عنصر نائب لرقم الشريحة 9"/>
          <p:cNvSpPr txBox="1">
            <a:spLocks/>
          </p:cNvSpPr>
          <p:nvPr/>
        </p:nvSpPr>
        <p:spPr>
          <a:xfrm>
            <a:off x="1934255" y="6296931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88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1413" y="567190"/>
            <a:ext cx="9905998" cy="841829"/>
          </a:xfrm>
        </p:spPr>
        <p:txBody>
          <a:bodyPr/>
          <a:lstStyle/>
          <a:p>
            <a:pPr algn="r"/>
            <a:r>
              <a:rPr lang="ar-SY" dirty="0" smtClean="0"/>
              <a:t>الخطوة الخامسة: </a:t>
            </a:r>
            <a:endParaRPr lang="ar-SY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41413" y="1673321"/>
            <a:ext cx="9905998" cy="3124201"/>
          </a:xfrm>
        </p:spPr>
        <p:txBody>
          <a:bodyPr>
            <a:normAutofit/>
          </a:bodyPr>
          <a:lstStyle/>
          <a:p>
            <a:r>
              <a:rPr lang="ar-SY" dirty="0" smtClean="0"/>
              <a:t>قمنا بتجريب خوارزمية </a:t>
            </a:r>
            <a:r>
              <a:rPr lang="en-GB" dirty="0" smtClean="0"/>
              <a:t>XGB</a:t>
            </a:r>
            <a:r>
              <a:rPr lang="ar-SY" dirty="0" smtClean="0"/>
              <a:t> وكانت نتائجها أفضل من سابقاتها :</a:t>
            </a:r>
          </a:p>
          <a:p>
            <a:pPr algn="l" rtl="0"/>
            <a:r>
              <a:rPr lang="en-GB" dirty="0"/>
              <a:t>scores = </a:t>
            </a:r>
            <a:r>
              <a:rPr lang="en-GB" dirty="0" err="1"/>
              <a:t>cross_val_score</a:t>
            </a:r>
            <a:r>
              <a:rPr lang="en-GB" dirty="0"/>
              <a:t>(</a:t>
            </a:r>
            <a:r>
              <a:rPr lang="en-GB" dirty="0" err="1"/>
              <a:t>XGB_reg</a:t>
            </a:r>
            <a:r>
              <a:rPr lang="en-GB" dirty="0"/>
              <a:t>, </a:t>
            </a:r>
            <a:r>
              <a:rPr lang="en-GB" dirty="0" err="1"/>
              <a:t>X_train,y_train,scoring</a:t>
            </a:r>
            <a:r>
              <a:rPr lang="en-GB" dirty="0"/>
              <a:t>="</a:t>
            </a:r>
            <a:r>
              <a:rPr lang="en-GB" dirty="0" err="1"/>
              <a:t>neg_mean_squared_error</a:t>
            </a:r>
            <a:r>
              <a:rPr lang="en-GB" dirty="0"/>
              <a:t>", cv=10)</a:t>
            </a:r>
          </a:p>
          <a:p>
            <a:pPr algn="l" rtl="0"/>
            <a:r>
              <a:rPr lang="en-GB" dirty="0" err="1"/>
              <a:t>XGB_rmse_scores</a:t>
            </a:r>
            <a:r>
              <a:rPr lang="en-GB" dirty="0"/>
              <a:t> = </a:t>
            </a:r>
            <a:r>
              <a:rPr lang="en-GB" dirty="0" err="1"/>
              <a:t>np.sqrt</a:t>
            </a:r>
            <a:r>
              <a:rPr lang="en-GB" dirty="0"/>
              <a:t>(-scores)</a:t>
            </a:r>
          </a:p>
          <a:p>
            <a:pPr algn="l" rtl="0"/>
            <a:r>
              <a:rPr lang="en-GB" dirty="0" err="1"/>
              <a:t>display_scores</a:t>
            </a:r>
            <a:r>
              <a:rPr lang="en-GB" dirty="0"/>
              <a:t>(</a:t>
            </a:r>
            <a:r>
              <a:rPr lang="en-GB" dirty="0" err="1"/>
              <a:t>XGB_rmse_scores</a:t>
            </a:r>
            <a:r>
              <a:rPr lang="en-GB" dirty="0" smtClean="0"/>
              <a:t>)</a:t>
            </a:r>
          </a:p>
          <a:p>
            <a:pPr algn="l" rtl="0"/>
            <a:endParaRPr lang="en-GB" dirty="0"/>
          </a:p>
          <a:p>
            <a:pPr algn="l" rtl="0"/>
            <a:endParaRPr lang="ar-SY" dirty="0" smtClean="0"/>
          </a:p>
          <a:p>
            <a:endParaRPr lang="ar-SY" dirty="0" smtClean="0"/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950685" y="365125"/>
            <a:ext cx="9223829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Fine-Tune Your Model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7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13/14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8" name="عنصر نائب لرقم الشريحة 9"/>
          <p:cNvSpPr txBox="1">
            <a:spLocks/>
          </p:cNvSpPr>
          <p:nvPr/>
        </p:nvSpPr>
        <p:spPr>
          <a:xfrm>
            <a:off x="1934255" y="6296930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3"/>
          <a:srcRect l="9981" t="42014" r="36042" b="43923"/>
          <a:stretch/>
        </p:blipFill>
        <p:spPr>
          <a:xfrm>
            <a:off x="2582860" y="3757475"/>
            <a:ext cx="7023101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6343"/>
          </a:xfrm>
        </p:spPr>
        <p:txBody>
          <a:bodyPr/>
          <a:lstStyle/>
          <a:p>
            <a:pPr algn="r"/>
            <a:r>
              <a:rPr lang="ar-SY" dirty="0" smtClean="0"/>
              <a:t>الخطوة السادسة:</a:t>
            </a:r>
            <a:endParaRPr lang="ar-SY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32141" y="687614"/>
            <a:ext cx="9905998" cy="2302329"/>
          </a:xfrm>
        </p:spPr>
        <p:txBody>
          <a:bodyPr/>
          <a:lstStyle/>
          <a:p>
            <a:r>
              <a:rPr lang="ar-SY" dirty="0" smtClean="0"/>
              <a:t>قمنا بجمع التنبؤات الناتجة عن </a:t>
            </a:r>
            <a:r>
              <a:rPr lang="ar-SY" dirty="0" err="1" smtClean="0"/>
              <a:t>المودل</a:t>
            </a:r>
            <a:r>
              <a:rPr lang="ar-SY" dirty="0"/>
              <a:t> </a:t>
            </a:r>
            <a:r>
              <a:rPr lang="ar-SY" dirty="0" smtClean="0"/>
              <a:t>النهائي الذي قمنا بعمله وحفظها في ملف واحد ورفعناه الى منصة التحدي في موقع </a:t>
            </a:r>
            <a:r>
              <a:rPr lang="en-GB" dirty="0" err="1" smtClean="0"/>
              <a:t>Kaggle</a:t>
            </a:r>
            <a:r>
              <a:rPr lang="ar-SY" dirty="0" smtClean="0"/>
              <a:t>. </a:t>
            </a:r>
            <a:endParaRPr lang="ar-SY" dirty="0"/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950685" y="365125"/>
            <a:ext cx="9223829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Submit Predictions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2"/>
          <a:srcRect l="20216" t="20189" r="3817" b="22073"/>
          <a:stretch/>
        </p:blipFill>
        <p:spPr>
          <a:xfrm>
            <a:off x="2367869" y="2516260"/>
            <a:ext cx="7453086" cy="3184799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8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14/14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9" name="عنصر نائب لرقم الشريحة 9"/>
          <p:cNvSpPr txBox="1">
            <a:spLocks/>
          </p:cNvSpPr>
          <p:nvPr/>
        </p:nvSpPr>
        <p:spPr>
          <a:xfrm>
            <a:off x="1934255" y="6296930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78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 txBox="1">
            <a:spLocks/>
          </p:cNvSpPr>
          <p:nvPr/>
        </p:nvSpPr>
        <p:spPr>
          <a:xfrm>
            <a:off x="1727198" y="2600325"/>
            <a:ext cx="9223829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600" cap="all" dirty="0" smtClean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Thank you</a:t>
            </a:r>
            <a:endParaRPr lang="ar-SY" sz="66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8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14/14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9" name="عنصر نائب لرقم الشريحة 9"/>
          <p:cNvSpPr txBox="1">
            <a:spLocks/>
          </p:cNvSpPr>
          <p:nvPr/>
        </p:nvSpPr>
        <p:spPr>
          <a:xfrm>
            <a:off x="1727198" y="6296930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52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43001" y="1733323"/>
            <a:ext cx="9905998" cy="3124201"/>
          </a:xfrm>
        </p:spPr>
        <p:txBody>
          <a:bodyPr/>
          <a:lstStyle/>
          <a:p>
            <a:r>
              <a:rPr lang="ar-SY" dirty="0" smtClean="0"/>
              <a:t>نقوم بقراءة تفاصيل المشروع بشكل مفصل (</a:t>
            </a:r>
            <a:r>
              <a:rPr lang="en-GB" dirty="0" smtClean="0"/>
              <a:t>description</a:t>
            </a:r>
            <a:r>
              <a:rPr lang="ar-SY" dirty="0" smtClean="0"/>
              <a:t>) لفهم الغاية من المشروع والخصائص المطلوب التعامل معها و ومعرفة الهدف المراد تحقيقه من المشروع.</a:t>
            </a:r>
          </a:p>
          <a:p>
            <a:r>
              <a:rPr lang="ar-SY" dirty="0" smtClean="0"/>
              <a:t>تحميل البيانات الخاصة بالمشروع للبدء بمعالجتها للقيام باستخراج المخططات التوضيحية لفهم الترابط بين الخواص</a:t>
            </a:r>
            <a:r>
              <a:rPr lang="en-GB" dirty="0" smtClean="0"/>
              <a:t>.</a:t>
            </a:r>
            <a:endParaRPr lang="ar-SY" dirty="0" smtClean="0"/>
          </a:p>
          <a:p>
            <a:endParaRPr lang="ar-SY" dirty="0"/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950685" y="365125"/>
            <a:ext cx="5537201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Look at the big picture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143001" y="487362"/>
            <a:ext cx="9905998" cy="1001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Y" dirty="0" smtClean="0"/>
              <a:t>الخطوة الأولى:</a:t>
            </a:r>
            <a:endParaRPr lang="ar-SY" dirty="0"/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12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2/14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3" name="عنصر نائب لرقم الشريحة 9"/>
          <p:cNvSpPr txBox="1">
            <a:spLocks/>
          </p:cNvSpPr>
          <p:nvPr/>
        </p:nvSpPr>
        <p:spPr>
          <a:xfrm>
            <a:off x="1935843" y="6296931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50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3001" y="487362"/>
            <a:ext cx="9905998" cy="1001486"/>
          </a:xfrm>
        </p:spPr>
        <p:txBody>
          <a:bodyPr/>
          <a:lstStyle/>
          <a:p>
            <a:pPr algn="r"/>
            <a:r>
              <a:rPr lang="ar-SY" dirty="0" smtClean="0"/>
              <a:t>الخطو الأولى:</a:t>
            </a:r>
            <a:endParaRPr lang="ar-SY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9068"/>
          </a:xfrm>
        </p:spPr>
        <p:txBody>
          <a:bodyPr>
            <a:normAutofit/>
          </a:bodyPr>
          <a:lstStyle/>
          <a:p>
            <a:r>
              <a:rPr lang="ar-SY" dirty="0" smtClean="0"/>
              <a:t>البيانات تحتوي على أسعار وخصائص 54000 ألماسة.</a:t>
            </a:r>
          </a:p>
          <a:p>
            <a:r>
              <a:rPr lang="ar-SY" dirty="0" smtClean="0"/>
              <a:t>تتراوح أسعار الألماس من 326$ الى 18823$</a:t>
            </a:r>
          </a:p>
          <a:p>
            <a:r>
              <a:rPr lang="ar-SY" dirty="0" smtClean="0"/>
              <a:t>قياس القيراط </a:t>
            </a:r>
            <a:r>
              <a:rPr lang="ar-SY" dirty="0" err="1" smtClean="0"/>
              <a:t>للالماس</a:t>
            </a:r>
            <a:r>
              <a:rPr lang="ar-SY" dirty="0" smtClean="0"/>
              <a:t> ضمن المجال (0.2—5.01) قيراط</a:t>
            </a:r>
          </a:p>
          <a:p>
            <a:r>
              <a:rPr lang="ar-SY" dirty="0" smtClean="0"/>
              <a:t>جودة القطع للألماس (قيم نصية) (عادي – جيد – جيد جداً – ممتاز - مثالي)</a:t>
            </a:r>
          </a:p>
          <a:p>
            <a:r>
              <a:rPr lang="ar-SY" dirty="0" smtClean="0"/>
              <a:t>لون الألماس (قيم نصية) من </a:t>
            </a:r>
            <a:r>
              <a:rPr lang="en-GB" dirty="0" smtClean="0"/>
              <a:t>J</a:t>
            </a:r>
            <a:r>
              <a:rPr lang="ar-SY" dirty="0" smtClean="0"/>
              <a:t> الأسوأ الى </a:t>
            </a:r>
            <a:r>
              <a:rPr lang="en-GB" dirty="0" smtClean="0"/>
              <a:t>D</a:t>
            </a:r>
            <a:r>
              <a:rPr lang="ar-SY" dirty="0" smtClean="0"/>
              <a:t> الأفضل</a:t>
            </a:r>
          </a:p>
          <a:p>
            <a:r>
              <a:rPr lang="ar-SY" dirty="0" smtClean="0"/>
              <a:t>مقياس صفاء الالماسة (مدى </a:t>
            </a:r>
            <a:r>
              <a:rPr lang="ar-SY" dirty="0" smtClean="0"/>
              <a:t>شفافية </a:t>
            </a:r>
            <a:r>
              <a:rPr lang="ar-SY" dirty="0" smtClean="0"/>
              <a:t>الألماسة) (قيم نصية) من </a:t>
            </a:r>
            <a:r>
              <a:rPr lang="en-GB" dirty="0" smtClean="0"/>
              <a:t>l1</a:t>
            </a:r>
            <a:r>
              <a:rPr lang="ar-SY" dirty="0" smtClean="0"/>
              <a:t> الأسوأ الى </a:t>
            </a:r>
            <a:r>
              <a:rPr lang="en-GB" dirty="0" smtClean="0"/>
              <a:t>lf</a:t>
            </a:r>
            <a:r>
              <a:rPr lang="ar-SY" dirty="0" smtClean="0"/>
              <a:t> الأفضل</a:t>
            </a:r>
          </a:p>
          <a:p>
            <a:r>
              <a:rPr lang="en-GB" dirty="0" smtClean="0"/>
              <a:t>X</a:t>
            </a:r>
            <a:r>
              <a:rPr lang="ar-SY" dirty="0" smtClean="0"/>
              <a:t> الطول (0—10.74) مم</a:t>
            </a:r>
          </a:p>
          <a:p>
            <a:r>
              <a:rPr lang="en-GB" dirty="0" smtClean="0"/>
              <a:t>Y</a:t>
            </a:r>
            <a:r>
              <a:rPr lang="ar-SY" dirty="0" smtClean="0"/>
              <a:t> العرض (0-58.9) مم</a:t>
            </a:r>
          </a:p>
          <a:p>
            <a:r>
              <a:rPr lang="en-GB" dirty="0" smtClean="0"/>
              <a:t>Z</a:t>
            </a:r>
            <a:r>
              <a:rPr lang="ar-SY" dirty="0" smtClean="0"/>
              <a:t> العمق (الارتفاع) (</a:t>
            </a:r>
            <a:r>
              <a:rPr lang="ar-SY" dirty="0" smtClean="0"/>
              <a:t>0—31.8)مم</a:t>
            </a:r>
            <a:endParaRPr lang="ar-SY" dirty="0" smtClean="0"/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950685" y="365125"/>
            <a:ext cx="5537201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Look at the big picture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8" name="عنصر نائب لرقم الشريحة 9"/>
          <p:cNvSpPr txBox="1">
            <a:spLocks/>
          </p:cNvSpPr>
          <p:nvPr/>
        </p:nvSpPr>
        <p:spPr>
          <a:xfrm>
            <a:off x="10951027" y="6296931"/>
            <a:ext cx="850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3/14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9" name="عنصر نائب لرقم الشريحة 9"/>
          <p:cNvSpPr txBox="1">
            <a:spLocks/>
          </p:cNvSpPr>
          <p:nvPr/>
        </p:nvSpPr>
        <p:spPr>
          <a:xfrm>
            <a:off x="1935843" y="6296930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70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12384" y="1611086"/>
            <a:ext cx="9905998" cy="3124201"/>
          </a:xfrm>
        </p:spPr>
        <p:txBody>
          <a:bodyPr>
            <a:normAutofit/>
          </a:bodyPr>
          <a:lstStyle/>
          <a:p>
            <a:r>
              <a:rPr lang="ar-SY" dirty="0" smtClean="0"/>
              <a:t>بعد تحميل البيانات نقوم باستدعاء المكتبات اللازمة للعمل و علينا التأكد من عدم وجود خلايا فارغة </a:t>
            </a:r>
            <a:r>
              <a:rPr lang="en-GB" dirty="0" smtClean="0"/>
              <a:t>Null</a:t>
            </a:r>
            <a:r>
              <a:rPr lang="ar-SY" dirty="0" smtClean="0"/>
              <a:t> والعمل على ملء هذه الخلايا في حال وجودها.</a:t>
            </a:r>
          </a:p>
          <a:p>
            <a:r>
              <a:rPr lang="en-GB" dirty="0"/>
              <a:t>traindata.info</a:t>
            </a:r>
            <a:r>
              <a:rPr lang="en-GB" dirty="0" smtClean="0"/>
              <a:t>()</a:t>
            </a:r>
            <a:r>
              <a:rPr lang="ar-SY" dirty="0" smtClean="0"/>
              <a:t>			عدد سطور قاعدة بيانات التدريب 43040</a:t>
            </a:r>
            <a:endParaRPr lang="ar-SY" dirty="0" smtClean="0"/>
          </a:p>
          <a:p>
            <a:r>
              <a:rPr lang="ar-SY" dirty="0" smtClean="0"/>
              <a:t>نأخذ نظرة على القيم الإحصائية للخصائص: الأرباع و اعلى وادنى قيمة لكل </a:t>
            </a:r>
            <a:r>
              <a:rPr lang="ar-SY" dirty="0" err="1" smtClean="0"/>
              <a:t>خاصية..الخ</a:t>
            </a:r>
            <a:endParaRPr lang="ar-SY" dirty="0" smtClean="0"/>
          </a:p>
          <a:p>
            <a:r>
              <a:rPr lang="en-GB" dirty="0" err="1"/>
              <a:t>traindata.describe</a:t>
            </a:r>
            <a:r>
              <a:rPr lang="en-GB" dirty="0" smtClean="0"/>
              <a:t>()</a:t>
            </a:r>
            <a:r>
              <a:rPr lang="ar-SY" dirty="0" smtClean="0"/>
              <a:t>		لاحظنا وجود قيم صفرية 0 لكل من </a:t>
            </a:r>
            <a:r>
              <a:rPr lang="en-GB" dirty="0" err="1" smtClean="0"/>
              <a:t>x,y,z</a:t>
            </a:r>
            <a:r>
              <a:rPr lang="ar-SY" dirty="0" smtClean="0"/>
              <a:t> وهو أمر غير منطقي</a:t>
            </a:r>
          </a:p>
          <a:p>
            <a:r>
              <a:rPr lang="ar-SY" dirty="0" smtClean="0"/>
              <a:t>نقوم قمنا بكتابة كود ووجدنا ان مجوع الأصفار </a:t>
            </a:r>
            <a:r>
              <a:rPr lang="ar-SY" dirty="0" err="1" smtClean="0"/>
              <a:t>للابعاد</a:t>
            </a:r>
            <a:r>
              <a:rPr lang="ar-SY" dirty="0" smtClean="0"/>
              <a:t> </a:t>
            </a:r>
            <a:r>
              <a:rPr lang="en-GB" dirty="0" err="1" smtClean="0"/>
              <a:t>x,y,z</a:t>
            </a:r>
            <a:r>
              <a:rPr lang="ar-SY" dirty="0" smtClean="0"/>
              <a:t> هو 17 سطر يحتوي على بعد صفر</a:t>
            </a:r>
            <a:endParaRPr lang="ar-SY" dirty="0" smtClean="0"/>
          </a:p>
          <a:p>
            <a:r>
              <a:rPr lang="ar-SY" dirty="0"/>
              <a:t>ثم نقوم </a:t>
            </a:r>
            <a:r>
              <a:rPr lang="ar-SY" dirty="0" err="1"/>
              <a:t>بالبدأ</a:t>
            </a:r>
            <a:r>
              <a:rPr lang="ar-SY" dirty="0"/>
              <a:t> بعمل المخططات البيانية</a:t>
            </a:r>
            <a:r>
              <a:rPr lang="ar-SY" dirty="0" smtClean="0"/>
              <a:t>.</a:t>
            </a:r>
            <a:endParaRPr lang="ar-SY" dirty="0"/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950685" y="365125"/>
            <a:ext cx="7264401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Discover and Visualize the Data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1249516" y="365125"/>
            <a:ext cx="9905998" cy="108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Y" smtClean="0"/>
              <a:t>الخطوة الثانية:</a:t>
            </a:r>
            <a:endParaRPr lang="ar-SY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10" name="عنصر نائب لرقم الشريحة 9"/>
          <p:cNvSpPr txBox="1">
            <a:spLocks/>
          </p:cNvSpPr>
          <p:nvPr/>
        </p:nvSpPr>
        <p:spPr>
          <a:xfrm>
            <a:off x="10951027" y="6296931"/>
            <a:ext cx="850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4/14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1" name="عنصر نائب لرقم الشريحة 9"/>
          <p:cNvSpPr txBox="1">
            <a:spLocks/>
          </p:cNvSpPr>
          <p:nvPr/>
        </p:nvSpPr>
        <p:spPr>
          <a:xfrm>
            <a:off x="1905226" y="6296930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86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49516" y="365125"/>
            <a:ext cx="9905998" cy="1086304"/>
          </a:xfrm>
        </p:spPr>
        <p:txBody>
          <a:bodyPr/>
          <a:lstStyle/>
          <a:p>
            <a:pPr algn="r"/>
            <a:r>
              <a:rPr lang="ar-SY" dirty="0"/>
              <a:t>الخطوة الثانية: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2"/>
          <a:srcRect l="8056" t="29316" r="41410" b="13542"/>
          <a:stretch/>
        </p:blipFill>
        <p:spPr>
          <a:xfrm>
            <a:off x="2547257" y="1825625"/>
            <a:ext cx="7310517" cy="4647746"/>
          </a:xfrm>
          <a:prstGeom prst="rect">
            <a:avLst/>
          </a:prstGeom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950685" y="365125"/>
            <a:ext cx="7264401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Discover and Visualize the Data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12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5/14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3" name="عنصر نائب لرقم الشريحة 9"/>
          <p:cNvSpPr txBox="1">
            <a:spLocks/>
          </p:cNvSpPr>
          <p:nvPr/>
        </p:nvSpPr>
        <p:spPr>
          <a:xfrm>
            <a:off x="2042358" y="6296931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4"/>
          <a:srcRect l="4821" t="11620" r="44533" b="5245"/>
          <a:stretch/>
        </p:blipFill>
        <p:spPr>
          <a:xfrm>
            <a:off x="3092831" y="1166168"/>
            <a:ext cx="5954971" cy="54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49516" y="365125"/>
            <a:ext cx="9905998" cy="1086304"/>
          </a:xfrm>
        </p:spPr>
        <p:txBody>
          <a:bodyPr/>
          <a:lstStyle/>
          <a:p>
            <a:pPr algn="r"/>
            <a:r>
              <a:rPr lang="ar-SY" dirty="0"/>
              <a:t>الخطوة الثانية:</a:t>
            </a:r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950685" y="365125"/>
            <a:ext cx="7264401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Discover and Visualize the Data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12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5/14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3" name="عنصر نائب لرقم الشريحة 9"/>
          <p:cNvSpPr txBox="1">
            <a:spLocks/>
          </p:cNvSpPr>
          <p:nvPr/>
        </p:nvSpPr>
        <p:spPr>
          <a:xfrm>
            <a:off x="2042358" y="6296931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3"/>
          <a:srcRect l="9060" t="43204" r="59148" b="19098"/>
          <a:stretch/>
        </p:blipFill>
        <p:spPr>
          <a:xfrm>
            <a:off x="1249516" y="1611086"/>
            <a:ext cx="4136572" cy="2757714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4"/>
          <a:srcRect l="9507" t="36855" r="58812" b="25843"/>
          <a:stretch/>
        </p:blipFill>
        <p:spPr>
          <a:xfrm>
            <a:off x="1343858" y="1611086"/>
            <a:ext cx="4122058" cy="2728686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5"/>
          <a:srcRect l="10027" t="35268" r="56173" b="26835"/>
          <a:stretch/>
        </p:blipFill>
        <p:spPr>
          <a:xfrm>
            <a:off x="6930836" y="1611086"/>
            <a:ext cx="4397829" cy="2772229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 rotWithShape="1">
          <a:blip r:embed="rId6"/>
          <a:srcRect l="9284" t="36657" r="57585" b="25576"/>
          <a:stretch/>
        </p:blipFill>
        <p:spPr>
          <a:xfrm>
            <a:off x="6930836" y="1615803"/>
            <a:ext cx="4310744" cy="2762794"/>
          </a:xfrm>
          <a:prstGeom prst="rect">
            <a:avLst/>
          </a:prstGeom>
        </p:spPr>
      </p:pic>
      <p:sp>
        <p:nvSpPr>
          <p:cNvPr id="14" name="شكل بيضاوي 13"/>
          <p:cNvSpPr/>
          <p:nvPr/>
        </p:nvSpPr>
        <p:spPr>
          <a:xfrm>
            <a:off x="7677149" y="1934725"/>
            <a:ext cx="180975" cy="180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5" name="شكل بيضاوي 14"/>
          <p:cNvSpPr/>
          <p:nvPr/>
        </p:nvSpPr>
        <p:spPr>
          <a:xfrm>
            <a:off x="2124074" y="2747056"/>
            <a:ext cx="180975" cy="180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6" name="شكل بيضاوي 15"/>
          <p:cNvSpPr/>
          <p:nvPr/>
        </p:nvSpPr>
        <p:spPr>
          <a:xfrm>
            <a:off x="3733799" y="1811896"/>
            <a:ext cx="180975" cy="180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7" name="شكل بيضاوي 16"/>
          <p:cNvSpPr/>
          <p:nvPr/>
        </p:nvSpPr>
        <p:spPr>
          <a:xfrm>
            <a:off x="2305049" y="3670300"/>
            <a:ext cx="565151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8" name="شكل بيضاوي 17"/>
          <p:cNvSpPr/>
          <p:nvPr/>
        </p:nvSpPr>
        <p:spPr>
          <a:xfrm>
            <a:off x="1973677" y="1891497"/>
            <a:ext cx="565151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9" name="شكل بيضاوي 18"/>
          <p:cNvSpPr/>
          <p:nvPr/>
        </p:nvSpPr>
        <p:spPr>
          <a:xfrm>
            <a:off x="9537700" y="1858614"/>
            <a:ext cx="248895" cy="268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0" name="شكل بيضاوي 19"/>
          <p:cNvSpPr/>
          <p:nvPr/>
        </p:nvSpPr>
        <p:spPr>
          <a:xfrm>
            <a:off x="7518741" y="3685494"/>
            <a:ext cx="248895" cy="268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21" name="شكل بيضاوي 20"/>
          <p:cNvSpPr/>
          <p:nvPr/>
        </p:nvSpPr>
        <p:spPr>
          <a:xfrm>
            <a:off x="8215086" y="3685494"/>
            <a:ext cx="248895" cy="268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411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لمحتوى 2"/>
          <p:cNvSpPr>
            <a:spLocks noGrp="1"/>
          </p:cNvSpPr>
          <p:nvPr>
            <p:ph idx="1"/>
          </p:nvPr>
        </p:nvSpPr>
        <p:spPr>
          <a:xfrm>
            <a:off x="950685" y="832794"/>
            <a:ext cx="10515600" cy="4879975"/>
          </a:xfrm>
        </p:spPr>
        <p:txBody>
          <a:bodyPr>
            <a:normAutofit/>
          </a:bodyPr>
          <a:lstStyle/>
          <a:p>
            <a:r>
              <a:rPr lang="ar-SY" dirty="0" smtClean="0"/>
              <a:t>من المخططات البيانية نلاحظ وجود بعض القيم المتطرفة </a:t>
            </a:r>
            <a:r>
              <a:rPr lang="en-US" dirty="0" smtClean="0"/>
              <a:t>Outliers</a:t>
            </a:r>
            <a:r>
              <a:rPr lang="ar-SY" dirty="0" smtClean="0"/>
              <a:t> وهذه النقاط المتطرفة ستؤثر على أداء ودقة نتائج تطبيق </a:t>
            </a:r>
            <a:r>
              <a:rPr lang="ar-SY" dirty="0" err="1" smtClean="0"/>
              <a:t>خوازرميات</a:t>
            </a:r>
            <a:r>
              <a:rPr lang="ar-SY" dirty="0" smtClean="0"/>
              <a:t> تعلم الآلة لذلك سنقوم بالتخلص منها:</a:t>
            </a:r>
          </a:p>
          <a:p>
            <a:pPr algn="l" rtl="0"/>
            <a:r>
              <a:rPr lang="en-GB" dirty="0" err="1"/>
              <a:t>traindata</a:t>
            </a:r>
            <a:r>
              <a:rPr lang="en-GB" dirty="0"/>
              <a:t>=</a:t>
            </a:r>
            <a:r>
              <a:rPr lang="en-GB" dirty="0" err="1"/>
              <a:t>traindata</a:t>
            </a:r>
            <a:r>
              <a:rPr lang="en-GB" dirty="0"/>
              <a:t>[(</a:t>
            </a:r>
            <a:r>
              <a:rPr lang="en-GB" dirty="0" err="1"/>
              <a:t>traindata</a:t>
            </a:r>
            <a:r>
              <a:rPr lang="en-GB" dirty="0"/>
              <a:t>['depth']&lt;70)&amp;(</a:t>
            </a:r>
            <a:r>
              <a:rPr lang="en-GB" dirty="0" err="1"/>
              <a:t>traindata</a:t>
            </a:r>
            <a:r>
              <a:rPr lang="en-GB" dirty="0"/>
              <a:t>['depth']&gt;45)]</a:t>
            </a:r>
          </a:p>
          <a:p>
            <a:pPr algn="l" rtl="0"/>
            <a:r>
              <a:rPr lang="en-GB" dirty="0" err="1"/>
              <a:t>traindata</a:t>
            </a:r>
            <a:r>
              <a:rPr lang="en-GB" dirty="0"/>
              <a:t>=</a:t>
            </a:r>
            <a:r>
              <a:rPr lang="en-GB" dirty="0" err="1"/>
              <a:t>traindata</a:t>
            </a:r>
            <a:r>
              <a:rPr lang="en-GB" dirty="0"/>
              <a:t>[(</a:t>
            </a:r>
            <a:r>
              <a:rPr lang="en-GB" dirty="0" err="1"/>
              <a:t>traindata</a:t>
            </a:r>
            <a:r>
              <a:rPr lang="en-GB" dirty="0"/>
              <a:t>['table']&lt;73)&amp;(</a:t>
            </a:r>
            <a:r>
              <a:rPr lang="en-GB" dirty="0" err="1"/>
              <a:t>traindata</a:t>
            </a:r>
            <a:r>
              <a:rPr lang="en-GB" dirty="0"/>
              <a:t>['table']&gt;48)]</a:t>
            </a:r>
          </a:p>
          <a:p>
            <a:pPr algn="l" rtl="0"/>
            <a:r>
              <a:rPr lang="en-GB" dirty="0" err="1"/>
              <a:t>traindata</a:t>
            </a:r>
            <a:r>
              <a:rPr lang="en-GB" dirty="0"/>
              <a:t>=</a:t>
            </a:r>
            <a:r>
              <a:rPr lang="en-GB" dirty="0" err="1"/>
              <a:t>traindata</a:t>
            </a:r>
            <a:r>
              <a:rPr lang="en-GB" dirty="0"/>
              <a:t>[(</a:t>
            </a:r>
            <a:r>
              <a:rPr lang="en-GB" dirty="0" err="1"/>
              <a:t>traindata</a:t>
            </a:r>
            <a:r>
              <a:rPr lang="en-GB" dirty="0"/>
              <a:t>['x']&lt;30)]</a:t>
            </a:r>
          </a:p>
          <a:p>
            <a:pPr algn="l" rtl="0"/>
            <a:r>
              <a:rPr lang="en-GB" dirty="0" err="1"/>
              <a:t>traindata</a:t>
            </a:r>
            <a:r>
              <a:rPr lang="en-GB" dirty="0"/>
              <a:t>=</a:t>
            </a:r>
            <a:r>
              <a:rPr lang="en-GB" dirty="0" err="1"/>
              <a:t>traindata</a:t>
            </a:r>
            <a:r>
              <a:rPr lang="en-GB" dirty="0"/>
              <a:t>[(</a:t>
            </a:r>
            <a:r>
              <a:rPr lang="en-GB" dirty="0" err="1"/>
              <a:t>traindata</a:t>
            </a:r>
            <a:r>
              <a:rPr lang="en-GB" dirty="0"/>
              <a:t>['y']&lt;30)]</a:t>
            </a:r>
          </a:p>
          <a:p>
            <a:pPr algn="l" rtl="0"/>
            <a:r>
              <a:rPr lang="en-GB" dirty="0" err="1"/>
              <a:t>traindata</a:t>
            </a:r>
            <a:r>
              <a:rPr lang="en-GB" dirty="0"/>
              <a:t>=</a:t>
            </a:r>
            <a:r>
              <a:rPr lang="en-GB" dirty="0" err="1"/>
              <a:t>traindata</a:t>
            </a:r>
            <a:r>
              <a:rPr lang="en-GB" dirty="0"/>
              <a:t>[(</a:t>
            </a:r>
            <a:r>
              <a:rPr lang="en-GB" dirty="0" err="1"/>
              <a:t>traindata</a:t>
            </a:r>
            <a:r>
              <a:rPr lang="en-GB" dirty="0"/>
              <a:t>['z']&lt;30)&amp;(</a:t>
            </a:r>
            <a:r>
              <a:rPr lang="en-GB" dirty="0" err="1"/>
              <a:t>traindata</a:t>
            </a:r>
            <a:r>
              <a:rPr lang="en-GB" dirty="0"/>
              <a:t>['z']&gt;2)]</a:t>
            </a:r>
          </a:p>
          <a:p>
            <a:pPr algn="l" rtl="0"/>
            <a:r>
              <a:rPr lang="en-GB" dirty="0" err="1"/>
              <a:t>traindata.shape</a:t>
            </a:r>
            <a:endParaRPr lang="ar-SY" dirty="0"/>
          </a:p>
        </p:txBody>
      </p:sp>
      <p:sp>
        <p:nvSpPr>
          <p:cNvPr id="5" name="عنوان 1"/>
          <p:cNvSpPr txBox="1">
            <a:spLocks/>
          </p:cNvSpPr>
          <p:nvPr/>
        </p:nvSpPr>
        <p:spPr>
          <a:xfrm>
            <a:off x="950685" y="365125"/>
            <a:ext cx="7264401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Prepare the Data</a:t>
            </a:r>
          </a:p>
          <a:p>
            <a:pPr algn="l"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cleaning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1143001" y="116114"/>
            <a:ext cx="9905998" cy="114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Y" dirty="0" smtClean="0"/>
              <a:t>الخطوة الثالثة:</a:t>
            </a:r>
            <a:endParaRPr lang="ar-SY" dirty="0"/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12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6/14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3" name="عنصر نائب لرقم الشريحة 9"/>
          <p:cNvSpPr txBox="1">
            <a:spLocks/>
          </p:cNvSpPr>
          <p:nvPr/>
        </p:nvSpPr>
        <p:spPr>
          <a:xfrm>
            <a:off x="1935843" y="6296930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02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1"/>
          <p:cNvSpPr txBox="1">
            <a:spLocks/>
          </p:cNvSpPr>
          <p:nvPr/>
        </p:nvSpPr>
        <p:spPr>
          <a:xfrm>
            <a:off x="950685" y="365125"/>
            <a:ext cx="7264401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Prepare the Data</a:t>
            </a:r>
          </a:p>
          <a:p>
            <a:pPr algn="l"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cleaning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7" name="عنوان 1"/>
          <p:cNvSpPr txBox="1">
            <a:spLocks/>
          </p:cNvSpPr>
          <p:nvPr/>
        </p:nvSpPr>
        <p:spPr>
          <a:xfrm>
            <a:off x="1143001" y="116114"/>
            <a:ext cx="9905998" cy="114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Y" dirty="0" smtClean="0"/>
              <a:t>الخطوة الثالثة:</a:t>
            </a:r>
            <a:endParaRPr lang="ar-SY" dirty="0"/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12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6/14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3" name="عنصر نائب لرقم الشريحة 9"/>
          <p:cNvSpPr txBox="1">
            <a:spLocks/>
          </p:cNvSpPr>
          <p:nvPr/>
        </p:nvSpPr>
        <p:spPr>
          <a:xfrm>
            <a:off x="1935843" y="6296930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3"/>
          <a:srcRect l="9060" t="43204" r="59148" b="19098"/>
          <a:stretch/>
        </p:blipFill>
        <p:spPr>
          <a:xfrm>
            <a:off x="1236816" y="2275356"/>
            <a:ext cx="4136572" cy="2757714"/>
          </a:xfrm>
          <a:prstGeom prst="rect">
            <a:avLst/>
          </a:prstGeom>
        </p:spPr>
      </p:pic>
      <p:pic>
        <p:nvPicPr>
          <p:cNvPr id="2" name="صورة 1"/>
          <p:cNvPicPr>
            <a:picLocks noChangeAspect="1"/>
          </p:cNvPicPr>
          <p:nvPr/>
        </p:nvPicPr>
        <p:blipFill rotWithShape="1">
          <a:blip r:embed="rId4"/>
          <a:srcRect l="9883" t="34201" r="58882" b="28125"/>
          <a:stretch/>
        </p:blipFill>
        <p:spPr>
          <a:xfrm>
            <a:off x="6502399" y="2277170"/>
            <a:ext cx="4064001" cy="2755900"/>
          </a:xfrm>
          <a:prstGeom prst="rect">
            <a:avLst/>
          </a:prstGeom>
        </p:spPr>
      </p:pic>
      <p:sp>
        <p:nvSpPr>
          <p:cNvPr id="3" name="مربع نص 2"/>
          <p:cNvSpPr txBox="1"/>
          <p:nvPr/>
        </p:nvSpPr>
        <p:spPr>
          <a:xfrm>
            <a:off x="7131049" y="5270165"/>
            <a:ext cx="2806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dirty="0" smtClean="0"/>
              <a:t>بعد إزالة القيم المتطرفة</a:t>
            </a:r>
            <a:endParaRPr lang="ar-SY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1901752" y="5257158"/>
            <a:ext cx="2806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dirty="0" smtClean="0"/>
              <a:t>قبل إزالة القيم المتطرفة</a:t>
            </a:r>
            <a:endParaRPr lang="ar-SY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5"/>
          <a:srcRect l="9492" t="34375" r="57321" b="28299"/>
          <a:stretch/>
        </p:blipFill>
        <p:spPr>
          <a:xfrm>
            <a:off x="6462485" y="2275356"/>
            <a:ext cx="4318001" cy="2730500"/>
          </a:xfrm>
          <a:prstGeom prst="rect">
            <a:avLst/>
          </a:prstGeom>
        </p:spPr>
      </p:pic>
      <p:pic>
        <p:nvPicPr>
          <p:cNvPr id="14" name="صورة 13"/>
          <p:cNvPicPr>
            <a:picLocks noChangeAspect="1"/>
          </p:cNvPicPr>
          <p:nvPr/>
        </p:nvPicPr>
        <p:blipFill rotWithShape="1">
          <a:blip r:embed="rId6"/>
          <a:srcRect l="10027" t="35268" r="56173" b="26835"/>
          <a:stretch/>
        </p:blipFill>
        <p:spPr>
          <a:xfrm>
            <a:off x="975559" y="2268519"/>
            <a:ext cx="4397829" cy="27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لمحتوى 4"/>
          <p:cNvSpPr>
            <a:spLocks noGrp="1"/>
          </p:cNvSpPr>
          <p:nvPr>
            <p:ph idx="1"/>
          </p:nvPr>
        </p:nvSpPr>
        <p:spPr>
          <a:xfrm>
            <a:off x="1143001" y="1611086"/>
            <a:ext cx="9905998" cy="3889828"/>
          </a:xfrm>
        </p:spPr>
        <p:txBody>
          <a:bodyPr>
            <a:normAutofit fontScale="92500" lnSpcReduction="20000"/>
          </a:bodyPr>
          <a:lstStyle/>
          <a:p>
            <a:r>
              <a:rPr lang="ar-SY" dirty="0" smtClean="0"/>
              <a:t>بعد الانتهاء من التعامل مع القيم المتطرفة نعود للخصائص (</a:t>
            </a:r>
            <a:r>
              <a:rPr lang="en-GB" dirty="0" smtClean="0"/>
              <a:t>feature</a:t>
            </a:r>
            <a:r>
              <a:rPr lang="ar-SY" dirty="0" smtClean="0"/>
              <a:t>)النصية حيث لا يمكن تطبيق خوارزميات تعلم الآلة إلا على القيم الرقمية.</a:t>
            </a:r>
          </a:p>
          <a:p>
            <a:r>
              <a:rPr lang="ar-SY" dirty="0" smtClean="0"/>
              <a:t>نقوم باستخدام احدى طرق تحويل القيم النصية الى رقمية </a:t>
            </a:r>
            <a:r>
              <a:rPr lang="en-GB" dirty="0" smtClean="0"/>
              <a:t>encoders</a:t>
            </a:r>
            <a:r>
              <a:rPr lang="ar-SY" dirty="0" smtClean="0"/>
              <a:t> .</a:t>
            </a:r>
          </a:p>
          <a:p>
            <a:r>
              <a:rPr lang="ar-SY" dirty="0" smtClean="0"/>
              <a:t>قمنا باستخدام </a:t>
            </a:r>
            <a:r>
              <a:rPr lang="en-GB" dirty="0" err="1" smtClean="0"/>
              <a:t>LabelEncoder</a:t>
            </a:r>
            <a:endParaRPr lang="en-GB" dirty="0" smtClean="0"/>
          </a:p>
          <a:p>
            <a:pPr algn="l" rtl="0"/>
            <a:r>
              <a:rPr lang="en-GB" dirty="0"/>
              <a:t>from </a:t>
            </a:r>
            <a:r>
              <a:rPr lang="en-GB" dirty="0" err="1"/>
              <a:t>sklearn.preprocessing</a:t>
            </a:r>
            <a:r>
              <a:rPr lang="en-GB" dirty="0"/>
              <a:t> import </a:t>
            </a:r>
            <a:r>
              <a:rPr lang="en-GB" dirty="0" err="1"/>
              <a:t>LabelEncoder</a:t>
            </a:r>
            <a:endParaRPr lang="en-GB" dirty="0"/>
          </a:p>
          <a:p>
            <a:pPr algn="l" rtl="0"/>
            <a:r>
              <a:rPr lang="en-GB" dirty="0" err="1"/>
              <a:t>objected_data</a:t>
            </a:r>
            <a:r>
              <a:rPr lang="en-GB" dirty="0"/>
              <a:t>=</a:t>
            </a:r>
            <a:r>
              <a:rPr lang="en-GB" dirty="0" err="1"/>
              <a:t>traindata.copy</a:t>
            </a:r>
            <a:r>
              <a:rPr lang="en-GB" dirty="0"/>
              <a:t>()</a:t>
            </a:r>
          </a:p>
          <a:p>
            <a:pPr algn="l" rtl="0"/>
            <a:r>
              <a:rPr lang="en-GB" dirty="0" err="1"/>
              <a:t>label_data</a:t>
            </a:r>
            <a:r>
              <a:rPr lang="en-GB" dirty="0"/>
              <a:t>=</a:t>
            </a:r>
            <a:r>
              <a:rPr lang="en-GB" dirty="0" err="1"/>
              <a:t>objected_data</a:t>
            </a:r>
            <a:r>
              <a:rPr lang="en-GB" dirty="0"/>
              <a:t>[['cut','clarity','</a:t>
            </a:r>
            <a:r>
              <a:rPr lang="en-GB" dirty="0" err="1"/>
              <a:t>color</a:t>
            </a:r>
            <a:r>
              <a:rPr lang="en-GB" dirty="0"/>
              <a:t>']]</a:t>
            </a:r>
          </a:p>
          <a:p>
            <a:pPr algn="l" rtl="0"/>
            <a:r>
              <a:rPr lang="en-GB" dirty="0" err="1"/>
              <a:t>label_endcoder</a:t>
            </a:r>
            <a:r>
              <a:rPr lang="en-GB" dirty="0"/>
              <a:t>=</a:t>
            </a:r>
            <a:r>
              <a:rPr lang="en-GB" dirty="0" err="1"/>
              <a:t>LabelEncoder</a:t>
            </a:r>
            <a:r>
              <a:rPr lang="en-GB" dirty="0"/>
              <a:t>()</a:t>
            </a:r>
          </a:p>
          <a:p>
            <a:pPr algn="l" rtl="0"/>
            <a:r>
              <a:rPr lang="en-GB" dirty="0"/>
              <a:t>for col in </a:t>
            </a:r>
            <a:r>
              <a:rPr lang="en-GB" dirty="0" err="1"/>
              <a:t>label_data</a:t>
            </a:r>
            <a:r>
              <a:rPr lang="en-GB" dirty="0"/>
              <a:t>:</a:t>
            </a:r>
          </a:p>
          <a:p>
            <a:pPr algn="l" rtl="0"/>
            <a:r>
              <a:rPr lang="en-GB" dirty="0"/>
              <a:t>    </a:t>
            </a:r>
            <a:r>
              <a:rPr lang="en-GB" dirty="0" err="1"/>
              <a:t>objected_data</a:t>
            </a:r>
            <a:r>
              <a:rPr lang="en-GB" dirty="0"/>
              <a:t>[col]=</a:t>
            </a:r>
            <a:r>
              <a:rPr lang="en-GB" dirty="0" err="1"/>
              <a:t>label_endcoder.fit_transform</a:t>
            </a:r>
            <a:r>
              <a:rPr lang="en-GB" dirty="0"/>
              <a:t>(</a:t>
            </a:r>
            <a:r>
              <a:rPr lang="en-GB" dirty="0" err="1"/>
              <a:t>objected_data</a:t>
            </a:r>
            <a:r>
              <a:rPr lang="en-GB" dirty="0"/>
              <a:t>[col])</a:t>
            </a:r>
          </a:p>
          <a:p>
            <a:pPr algn="l" rtl="0"/>
            <a:r>
              <a:rPr lang="en-GB" dirty="0" err="1"/>
              <a:t>objected_data.head</a:t>
            </a:r>
            <a:r>
              <a:rPr lang="en-GB" dirty="0"/>
              <a:t>()</a:t>
            </a:r>
            <a:endParaRPr lang="ar-SY" dirty="0" smtClean="0"/>
          </a:p>
        </p:txBody>
      </p:sp>
      <p:sp>
        <p:nvSpPr>
          <p:cNvPr id="4" name="عنوان 1"/>
          <p:cNvSpPr txBox="1">
            <a:spLocks/>
          </p:cNvSpPr>
          <p:nvPr/>
        </p:nvSpPr>
        <p:spPr>
          <a:xfrm>
            <a:off x="950685" y="365125"/>
            <a:ext cx="7264401" cy="1245961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Prepare the Data</a:t>
            </a:r>
          </a:p>
          <a:p>
            <a:pPr algn="l" defTabSz="457200"/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Handling </a:t>
            </a:r>
            <a:r>
              <a:rPr lang="en-GB" sz="3200" cap="all" dirty="0" smtClean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Categorical </a:t>
            </a:r>
            <a:r>
              <a:rPr lang="en-GB" sz="320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Attributes</a:t>
            </a:r>
            <a:endParaRPr lang="ar-SY" sz="3200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عنوان 1"/>
          <p:cNvSpPr txBox="1">
            <a:spLocks/>
          </p:cNvSpPr>
          <p:nvPr/>
        </p:nvSpPr>
        <p:spPr>
          <a:xfrm>
            <a:off x="1143001" y="116114"/>
            <a:ext cx="9905998" cy="114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SY" dirty="0" smtClean="0"/>
              <a:t>الخطوة الثالثة:</a:t>
            </a:r>
            <a:endParaRPr lang="ar-SY" dirty="0"/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660"/>
            <a:ext cx="2728686" cy="1029396"/>
          </a:xfrm>
          <a:prstGeom prst="rect">
            <a:avLst/>
          </a:prstGeom>
        </p:spPr>
      </p:pic>
      <p:sp>
        <p:nvSpPr>
          <p:cNvPr id="11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xfrm>
            <a:off x="10951027" y="6296931"/>
            <a:ext cx="850674" cy="365125"/>
          </a:xfrm>
        </p:spPr>
        <p:txBody>
          <a:bodyPr/>
          <a:lstStyle/>
          <a:p>
            <a:r>
              <a:rPr lang="en-GB" sz="1800" dirty="0" smtClean="0">
                <a:latin typeface="Calibri" panose="020F0502020204030204" pitchFamily="34" charset="0"/>
                <a:cs typeface="+mj-cs"/>
              </a:rPr>
              <a:t>7/14</a:t>
            </a:r>
            <a:endParaRPr lang="ar-SY" sz="1800" dirty="0">
              <a:latin typeface="Calibri" panose="020F0502020204030204" pitchFamily="34" charset="0"/>
              <a:cs typeface="+mj-cs"/>
            </a:endParaRPr>
          </a:p>
        </p:txBody>
      </p:sp>
      <p:sp>
        <p:nvSpPr>
          <p:cNvPr id="12" name="عنصر نائب لرقم الشريحة 9"/>
          <p:cNvSpPr txBox="1">
            <a:spLocks/>
          </p:cNvSpPr>
          <p:nvPr/>
        </p:nvSpPr>
        <p:spPr>
          <a:xfrm>
            <a:off x="1935843" y="6296930"/>
            <a:ext cx="832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Y"/>
            </a:defPPr>
            <a:lvl1pPr marL="0" algn="r" defTabSz="914400" rtl="1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spc="300" dirty="0" smtClean="0">
                <a:latin typeface="Calibri" panose="020F0502020204030204" pitchFamily="34" charset="0"/>
                <a:cs typeface="+mj-cs"/>
              </a:rPr>
              <a:t>Diamond Price Prediction</a:t>
            </a:r>
            <a:endParaRPr lang="ar-SY" sz="2000" spc="300" dirty="0">
              <a:latin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72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شبكة">
  <a:themeElements>
    <a:clrScheme name="شبكة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شبكة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شبكة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شبكة</Template>
  <TotalTime>454</TotalTime>
  <Words>748</Words>
  <Application>Microsoft Office PowerPoint</Application>
  <PresentationFormat>شاشة عريضة</PresentationFormat>
  <Paragraphs>132</Paragraphs>
  <Slides>17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Tahoma</vt:lpstr>
      <vt:lpstr>Times New Roman</vt:lpstr>
      <vt:lpstr>شبكة</vt:lpstr>
      <vt:lpstr>Diamonds Project SHAI COMPANY TRAINING</vt:lpstr>
      <vt:lpstr>عرض تقديمي في PowerPoint</vt:lpstr>
      <vt:lpstr>الخطو الأولى:</vt:lpstr>
      <vt:lpstr>عرض تقديمي في PowerPoint</vt:lpstr>
      <vt:lpstr>الخطوة الثانية:</vt:lpstr>
      <vt:lpstr>الخطوة الثانية:</vt:lpstr>
      <vt:lpstr>عرض تقديمي في PowerPoint</vt:lpstr>
      <vt:lpstr>عرض تقديمي في PowerPoint</vt:lpstr>
      <vt:lpstr>عرض تقديمي في PowerPoint</vt:lpstr>
      <vt:lpstr>الخطوة الثالثة:</vt:lpstr>
      <vt:lpstr>عرض تقديمي في PowerPoint</vt:lpstr>
      <vt:lpstr>الخطوة الرابعة:</vt:lpstr>
      <vt:lpstr>عرض تقديمي في PowerPoint</vt:lpstr>
      <vt:lpstr>عرض تقديمي في PowerPoint</vt:lpstr>
      <vt:lpstr>الخطوة الخامسة: </vt:lpstr>
      <vt:lpstr>الخطوة السادسة:</vt:lpstr>
      <vt:lpstr>عرض تقديمي في PowerPoint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Diamonds Project</dc:title>
  <dc:creator>Morhaf</dc:creator>
  <cp:lastModifiedBy>Morhaf</cp:lastModifiedBy>
  <cp:revision>63</cp:revision>
  <dcterms:created xsi:type="dcterms:W3CDTF">2022-09-20T14:31:59Z</dcterms:created>
  <dcterms:modified xsi:type="dcterms:W3CDTF">2022-09-30T12:48:56Z</dcterms:modified>
</cp:coreProperties>
</file>