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3D4891-BA5B-DA63-AE05-DABF7610474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261414-59F3-F1E0-63A3-83549AB9E7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53DBC67-9BB8-9A57-232E-542B5EE66869}"/>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DCB75DA0-A27F-A88A-2D92-F0B512914D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2C3A1F-06A9-D0DD-D963-711A7972D777}"/>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218911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BC3C29-9692-8B17-A2C6-AD8D305DE5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54A721-035F-87F6-37FF-90923052BC2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F4AEDC-F432-B977-28B5-18A2D2CC2C49}"/>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5B223F9F-7426-9BD8-F73C-4CC80607F1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4938C9-B64F-3F0F-6F9C-C2C0BE8DC9F3}"/>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89750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75F09C-928E-5C69-19CB-A589EABE049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47E71F-D8FC-2832-F36A-434DF72DDD0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868453-5A98-71CF-CBD6-8DA9DCE77A14}"/>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922BD313-81D0-EAB7-8D42-932ED9882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0E5A4C-F551-4BF9-553B-9894D18BE40B}"/>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41107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1BE1BD-924F-25BB-3E37-5B2B1B693B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3E2A80-22CC-238F-CE69-DB89EB82C74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8753E9-1460-A7B0-18BB-E3C488E5D0EC}"/>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1ACD35E7-E984-F353-1A1F-BCA3BBB423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881608-189A-22E1-F7E0-3C20B51AA5FC}"/>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235687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7500B-504F-FF1E-AFE9-3A3CF757FEB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C820D6-1FC6-72C6-EBBE-4C2F7DC7D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D95F4E8-4BA6-3F30-BF56-B8F94FAB5F94}"/>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D2583472-3043-9F12-8AE5-29A78BBF1F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5A94C6-208C-C36A-7ABC-9DA1DB3554E5}"/>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195704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A713F7-6C20-608C-8488-8E59E23408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DC310C-D2A7-5675-3E66-4066EB5D0BF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8E5CD94-8BE9-A0E0-0B58-8FACD7D64DC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88A767B-2CF6-9858-92E2-C805E479E5C5}"/>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1626E35E-DEB6-864B-82CA-1617FF1C96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8085C6B-A1F2-14F3-C28F-750155E1AFBE}"/>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417296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1AB58B-A069-A881-5036-98B4EF63453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F6C03D-B534-F5FB-0F37-BD942235F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3BA4DF0-B1E6-0FF8-7E3E-11461CCA58B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731D9B-9D1E-2DAD-FA8C-633324A87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E761A6B-720D-C0CE-BD27-3419AD40F63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B77B69-4F34-91BA-EAFE-D641A60035BD}"/>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8" name="フッター プレースホルダー 7">
            <a:extLst>
              <a:ext uri="{FF2B5EF4-FFF2-40B4-BE49-F238E27FC236}">
                <a16:creationId xmlns:a16="http://schemas.microsoft.com/office/drawing/2014/main" id="{5AE00D27-E058-A708-4784-625B18222F0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2937F81-220F-6DD4-3325-D0788F7A9EFF}"/>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2672336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E91F38-8B7C-70B6-588E-E60EF6C8E08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5CB91E1-5907-849E-CE1D-23A29376A991}"/>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4" name="フッター プレースホルダー 3">
            <a:extLst>
              <a:ext uri="{FF2B5EF4-FFF2-40B4-BE49-F238E27FC236}">
                <a16:creationId xmlns:a16="http://schemas.microsoft.com/office/drawing/2014/main" id="{F3797410-E94F-2F81-0C97-DB39F76D8F3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F74853E-DD82-D0BE-3BD3-30F51146DDC0}"/>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21975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55160E3-7048-235B-4C12-57C58A6A6254}"/>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3" name="フッター プレースホルダー 2">
            <a:extLst>
              <a:ext uri="{FF2B5EF4-FFF2-40B4-BE49-F238E27FC236}">
                <a16:creationId xmlns:a16="http://schemas.microsoft.com/office/drawing/2014/main" id="{381F3F71-FF1B-FAA3-6DCE-D9A60F1C51B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57468A7-2F56-FA44-EF8E-63D28859572D}"/>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26683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F56B8-C2C8-EB5B-D449-BEF6D99AE7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3BCDF1-26DB-9B5F-21BB-6AFF1405E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C3841B-571D-0926-D4BB-10D7FE90A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0A8C09-4146-BE5F-5A41-E0822149A266}"/>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FA7DC573-0F76-9C10-0A4A-60900B331C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0AB83B-75B2-8074-2B8E-2D5BDE2E6E67}"/>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210953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DEDBB-743C-AE91-0840-424BBA5EFC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FD53BD-E011-B815-39D9-DCFDC0177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AF4A18C-F388-67F5-C829-4E6C71CEA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9493CF-02C8-58D0-C97C-BF2C0FCEC609}"/>
              </a:ext>
            </a:extLst>
          </p:cNvPr>
          <p:cNvSpPr>
            <a:spLocks noGrp="1"/>
          </p:cNvSpPr>
          <p:nvPr>
            <p:ph type="dt" sz="half" idx="10"/>
          </p:nvPr>
        </p:nvSpPr>
        <p:spPr/>
        <p:txBody>
          <a:bodyPr/>
          <a:lstStyle/>
          <a:p>
            <a:fld id="{320E6391-E8FF-4397-BE00-492BFFEF20DD}"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E47F888E-E458-7241-CF9F-B9DCD558F9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87603D8-AAD7-5FE2-766F-70392A450047}"/>
              </a:ext>
            </a:extLst>
          </p:cNvPr>
          <p:cNvSpPr>
            <a:spLocks noGrp="1"/>
          </p:cNvSpPr>
          <p:nvPr>
            <p:ph type="sldNum" sz="quarter" idx="12"/>
          </p:nvPr>
        </p:nvSpPr>
        <p:spPr/>
        <p:txBody>
          <a:body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210596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13717F3-7E9D-0426-A2F6-37CE4847B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24502F-82B8-3F92-AA3D-F7BA93B35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593DC8-4102-9504-D75C-AB06E603F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E6391-E8FF-4397-BE00-492BFFEF20DD}"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861F2D30-04C6-9C12-A15D-D9B9F095C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1BEE308-0EE6-877F-DEE8-0FFDD51463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F89A0-0D51-4B8F-8000-BBADEA0A2FEA}" type="slidenum">
              <a:rPr kumimoji="1" lang="ja-JP" altLang="en-US" smtClean="0"/>
              <a:t>‹#›</a:t>
            </a:fld>
            <a:endParaRPr kumimoji="1" lang="ja-JP" altLang="en-US"/>
          </a:p>
        </p:txBody>
      </p:sp>
    </p:spTree>
    <p:extLst>
      <p:ext uri="{BB962C8B-B14F-4D97-AF65-F5344CB8AC3E}">
        <p14:creationId xmlns:p14="http://schemas.microsoft.com/office/powerpoint/2010/main" val="416706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s2123111.myportfolio.com/1661e0994857c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6C321D4-A79F-5C8F-12E5-ED50405754DA}"/>
              </a:ext>
            </a:extLst>
          </p:cNvPr>
          <p:cNvSpPr txBox="1"/>
          <p:nvPr/>
        </p:nvSpPr>
        <p:spPr>
          <a:xfrm>
            <a:off x="665018" y="532015"/>
            <a:ext cx="3940233" cy="646331"/>
          </a:xfrm>
          <a:prstGeom prst="rect">
            <a:avLst/>
          </a:prstGeom>
          <a:noFill/>
        </p:spPr>
        <p:txBody>
          <a:bodyPr wrap="square" rtlCol="0">
            <a:spAutoFit/>
          </a:bodyPr>
          <a:lstStyle/>
          <a:p>
            <a:r>
              <a:rPr lang="ja-JP" altLang="en-US" sz="3600" b="1" dirty="0"/>
              <a:t>壁よけ</a:t>
            </a:r>
            <a:endParaRPr kumimoji="1" lang="ja-JP" altLang="en-US" sz="3600" b="1" dirty="0"/>
          </a:p>
        </p:txBody>
      </p:sp>
      <p:cxnSp>
        <p:nvCxnSpPr>
          <p:cNvPr id="6" name="直線コネクタ 5">
            <a:extLst>
              <a:ext uri="{FF2B5EF4-FFF2-40B4-BE49-F238E27FC236}">
                <a16:creationId xmlns:a16="http://schemas.microsoft.com/office/drawing/2014/main" id="{684FFD6F-0E9D-ACB7-712C-6DF9727B8714}"/>
              </a:ext>
            </a:extLst>
          </p:cNvPr>
          <p:cNvCxnSpPr/>
          <p:nvPr/>
        </p:nvCxnSpPr>
        <p:spPr>
          <a:xfrm>
            <a:off x="798022" y="1178346"/>
            <a:ext cx="4605251" cy="0"/>
          </a:xfrm>
          <a:prstGeom prst="line">
            <a:avLst/>
          </a:prstGeom>
          <a:ln w="38100"/>
        </p:spPr>
        <p:style>
          <a:lnRef idx="1">
            <a:schemeClr val="dk1"/>
          </a:lnRef>
          <a:fillRef idx="0">
            <a:schemeClr val="dk1"/>
          </a:fillRef>
          <a:effectRef idx="0">
            <a:schemeClr val="dk1"/>
          </a:effectRef>
          <a:fontRef idx="minor">
            <a:schemeClr val="tx1"/>
          </a:fontRef>
        </p:style>
      </p:cxnSp>
      <p:pic>
        <p:nvPicPr>
          <p:cNvPr id="8" name="図 7" descr="時計, 挿絵, 記号 が含まれている画像&#10;&#10;自動的に生成された説明">
            <a:extLst>
              <a:ext uri="{FF2B5EF4-FFF2-40B4-BE49-F238E27FC236}">
                <a16:creationId xmlns:a16="http://schemas.microsoft.com/office/drawing/2014/main" id="{490735F1-E156-68B8-7AEE-0D8809E2E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223" y="666050"/>
            <a:ext cx="378261" cy="378261"/>
          </a:xfrm>
          <a:prstGeom prst="rect">
            <a:avLst/>
          </a:prstGeom>
        </p:spPr>
      </p:pic>
      <p:sp>
        <p:nvSpPr>
          <p:cNvPr id="9" name="テキスト ボックス 8">
            <a:extLst>
              <a:ext uri="{FF2B5EF4-FFF2-40B4-BE49-F238E27FC236}">
                <a16:creationId xmlns:a16="http://schemas.microsoft.com/office/drawing/2014/main" id="{DE711212-1CEF-1AD2-3D94-985CF9035F2C}"/>
              </a:ext>
            </a:extLst>
          </p:cNvPr>
          <p:cNvSpPr txBox="1"/>
          <p:nvPr/>
        </p:nvSpPr>
        <p:spPr>
          <a:xfrm>
            <a:off x="4000484" y="855180"/>
            <a:ext cx="3092334" cy="246221"/>
          </a:xfrm>
          <a:prstGeom prst="rect">
            <a:avLst/>
          </a:prstGeom>
          <a:noFill/>
        </p:spPr>
        <p:txBody>
          <a:bodyPr wrap="square" rtlCol="0">
            <a:spAutoFit/>
          </a:bodyPr>
          <a:lstStyle/>
          <a:p>
            <a:r>
              <a:rPr kumimoji="1" lang="ja-JP" altLang="en-US" sz="1000" b="1" dirty="0">
                <a:latin typeface="+mn-ea"/>
              </a:rPr>
              <a:t>制作時期：</a:t>
            </a:r>
            <a:r>
              <a:rPr kumimoji="1" lang="en-US" altLang="ja-JP" sz="1000" b="1" dirty="0">
                <a:latin typeface="+mn-ea"/>
              </a:rPr>
              <a:t>2024</a:t>
            </a:r>
            <a:r>
              <a:rPr kumimoji="1" lang="ja-JP" altLang="en-US" sz="1000" b="1" dirty="0">
                <a:latin typeface="+mn-ea"/>
              </a:rPr>
              <a:t>年</a:t>
            </a:r>
            <a:r>
              <a:rPr lang="en-US" altLang="ja-JP" sz="1000" b="1" dirty="0">
                <a:latin typeface="+mn-ea"/>
              </a:rPr>
              <a:t>1</a:t>
            </a:r>
            <a:r>
              <a:rPr kumimoji="1" lang="ja-JP" altLang="en-US" sz="1000" b="1" dirty="0">
                <a:latin typeface="+mn-ea"/>
              </a:rPr>
              <a:t>月</a:t>
            </a:r>
          </a:p>
        </p:txBody>
      </p:sp>
      <p:pic>
        <p:nvPicPr>
          <p:cNvPr id="11" name="図 10">
            <a:extLst>
              <a:ext uri="{FF2B5EF4-FFF2-40B4-BE49-F238E27FC236}">
                <a16:creationId xmlns:a16="http://schemas.microsoft.com/office/drawing/2014/main" id="{6A2CC6A5-E9F1-3BB2-A9B0-E60268E8F8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9595" y="1313684"/>
            <a:ext cx="4262103" cy="2392831"/>
          </a:xfrm>
          <a:prstGeom prst="rect">
            <a:avLst/>
          </a:prstGeom>
        </p:spPr>
      </p:pic>
      <p:sp>
        <p:nvSpPr>
          <p:cNvPr id="15" name="テキスト ボックス 14">
            <a:extLst>
              <a:ext uri="{FF2B5EF4-FFF2-40B4-BE49-F238E27FC236}">
                <a16:creationId xmlns:a16="http://schemas.microsoft.com/office/drawing/2014/main" id="{8768D590-B1D2-735A-E5DD-E606C09E2956}"/>
              </a:ext>
            </a:extLst>
          </p:cNvPr>
          <p:cNvSpPr txBox="1"/>
          <p:nvPr/>
        </p:nvSpPr>
        <p:spPr>
          <a:xfrm>
            <a:off x="177338" y="121233"/>
            <a:ext cx="3940233" cy="276999"/>
          </a:xfrm>
          <a:prstGeom prst="rect">
            <a:avLst/>
          </a:prstGeom>
          <a:noFill/>
        </p:spPr>
        <p:txBody>
          <a:bodyPr wrap="square" rtlCol="0">
            <a:spAutoFit/>
          </a:bodyPr>
          <a:lstStyle/>
          <a:p>
            <a:r>
              <a:rPr kumimoji="1" lang="ja-JP" altLang="en-US" sz="1200" b="1" dirty="0"/>
              <a:t>インタラクティブプロジェクションマッピング作品</a:t>
            </a:r>
          </a:p>
        </p:txBody>
      </p:sp>
      <p:sp>
        <p:nvSpPr>
          <p:cNvPr id="19" name="テキスト ボックス 18">
            <a:extLst>
              <a:ext uri="{FF2B5EF4-FFF2-40B4-BE49-F238E27FC236}">
                <a16:creationId xmlns:a16="http://schemas.microsoft.com/office/drawing/2014/main" id="{A90A134B-F80B-27C7-D6ED-91DE5A2E93FA}"/>
              </a:ext>
            </a:extLst>
          </p:cNvPr>
          <p:cNvSpPr txBox="1"/>
          <p:nvPr/>
        </p:nvSpPr>
        <p:spPr>
          <a:xfrm>
            <a:off x="827077" y="5012759"/>
            <a:ext cx="4547137" cy="276999"/>
          </a:xfrm>
          <a:prstGeom prst="rect">
            <a:avLst/>
          </a:prstGeom>
          <a:noFill/>
        </p:spPr>
        <p:txBody>
          <a:bodyPr wrap="square" rtlCol="0">
            <a:spAutoFit/>
          </a:bodyPr>
          <a:lstStyle/>
          <a:p>
            <a:r>
              <a:rPr lang="ja-JP" altLang="en-US" sz="1200" dirty="0">
                <a:latin typeface="+mn-ea"/>
              </a:rPr>
              <a:t>目的</a:t>
            </a:r>
            <a:endParaRPr kumimoji="1" lang="ja-JP" altLang="en-US" sz="1200" dirty="0">
              <a:latin typeface="+mn-ea"/>
            </a:endParaRPr>
          </a:p>
        </p:txBody>
      </p:sp>
      <p:sp>
        <p:nvSpPr>
          <p:cNvPr id="33" name="テキスト ボックス 32">
            <a:extLst>
              <a:ext uri="{FF2B5EF4-FFF2-40B4-BE49-F238E27FC236}">
                <a16:creationId xmlns:a16="http://schemas.microsoft.com/office/drawing/2014/main" id="{2033E39C-3ED0-2EC4-0B61-723A9C4707F7}"/>
              </a:ext>
            </a:extLst>
          </p:cNvPr>
          <p:cNvSpPr txBox="1"/>
          <p:nvPr/>
        </p:nvSpPr>
        <p:spPr>
          <a:xfrm>
            <a:off x="902757" y="3695028"/>
            <a:ext cx="4328936" cy="1184940"/>
          </a:xfrm>
          <a:prstGeom prst="rect">
            <a:avLst/>
          </a:prstGeom>
          <a:noFill/>
        </p:spPr>
        <p:txBody>
          <a:bodyPr wrap="square">
            <a:spAutoFit/>
          </a:bodyPr>
          <a:lstStyle/>
          <a:p>
            <a:r>
              <a:rPr lang="ja-JP" altLang="en-US" sz="1100" dirty="0"/>
              <a:t>▼動画とデータはこちらからご覧いただけます</a:t>
            </a:r>
            <a:endParaRPr lang="en-US" altLang="ja-JP" sz="1100" dirty="0"/>
          </a:p>
          <a:p>
            <a:r>
              <a:rPr lang="en-US" altLang="ja-JP" sz="900" dirty="0">
                <a:hlinkClick r:id="rId4"/>
              </a:rPr>
              <a:t>https://s2123111.myportfolio.com/1661e0994857cb</a:t>
            </a:r>
            <a:endParaRPr lang="en-US" altLang="ja-JP" sz="900" dirty="0"/>
          </a:p>
          <a:p>
            <a:endParaRPr lang="en-US" altLang="ja-JP" sz="900" dirty="0"/>
          </a:p>
          <a:p>
            <a:r>
              <a:rPr lang="ja-JP" altLang="en-US" sz="1050" dirty="0"/>
              <a:t>奥から手前に壁が向かってくる奥行きのある映像の投影と、</a:t>
            </a:r>
            <a:r>
              <a:rPr lang="en-US" altLang="ja-JP" sz="1050" dirty="0"/>
              <a:t>Kinect</a:t>
            </a:r>
            <a:r>
              <a:rPr lang="ja-JP" altLang="en-US" sz="1050" dirty="0"/>
              <a:t>を用いて指定の動作により、その壁が跳ね返る、すり抜けるといった動的変化を仮想的に実現ことで壁をすり抜ける感覚を表現したインタラクティブプロジェクションマッピング作品。</a:t>
            </a:r>
            <a:endParaRPr lang="en-US" altLang="ja-JP" sz="1050" dirty="0"/>
          </a:p>
        </p:txBody>
      </p:sp>
      <p:sp>
        <p:nvSpPr>
          <p:cNvPr id="2" name="テキスト ボックス 1">
            <a:extLst>
              <a:ext uri="{FF2B5EF4-FFF2-40B4-BE49-F238E27FC236}">
                <a16:creationId xmlns:a16="http://schemas.microsoft.com/office/drawing/2014/main" id="{5148EBB7-2564-AF07-CFB8-CACB5E56791E}"/>
              </a:ext>
            </a:extLst>
          </p:cNvPr>
          <p:cNvSpPr txBox="1"/>
          <p:nvPr/>
        </p:nvSpPr>
        <p:spPr>
          <a:xfrm>
            <a:off x="10751254" y="6464533"/>
            <a:ext cx="3940233" cy="276999"/>
          </a:xfrm>
          <a:prstGeom prst="rect">
            <a:avLst/>
          </a:prstGeom>
          <a:noFill/>
        </p:spPr>
        <p:txBody>
          <a:bodyPr wrap="square" rtlCol="0">
            <a:spAutoFit/>
          </a:bodyPr>
          <a:lstStyle/>
          <a:p>
            <a:r>
              <a:rPr lang="ja-JP" altLang="en-US" sz="1200" b="1" dirty="0"/>
              <a:t>作成者：森　孝行</a:t>
            </a:r>
            <a:endParaRPr kumimoji="1" lang="ja-JP" altLang="en-US" sz="1200" b="1" dirty="0"/>
          </a:p>
        </p:txBody>
      </p:sp>
      <p:sp>
        <p:nvSpPr>
          <p:cNvPr id="3" name="テキスト ボックス 2">
            <a:extLst>
              <a:ext uri="{FF2B5EF4-FFF2-40B4-BE49-F238E27FC236}">
                <a16:creationId xmlns:a16="http://schemas.microsoft.com/office/drawing/2014/main" id="{3EEF2F06-5302-CA83-1451-6FC678FB120F}"/>
              </a:ext>
            </a:extLst>
          </p:cNvPr>
          <p:cNvSpPr txBox="1"/>
          <p:nvPr/>
        </p:nvSpPr>
        <p:spPr>
          <a:xfrm>
            <a:off x="902757" y="5292289"/>
            <a:ext cx="4328936" cy="1061829"/>
          </a:xfrm>
          <a:prstGeom prst="rect">
            <a:avLst/>
          </a:prstGeom>
          <a:noFill/>
        </p:spPr>
        <p:txBody>
          <a:bodyPr wrap="square">
            <a:spAutoFit/>
          </a:bodyPr>
          <a:lstStyle/>
          <a:p>
            <a:r>
              <a:rPr lang="ja-JP" altLang="en-US" sz="1050" dirty="0"/>
              <a:t>プロジェクションマッピングは、プロジェクターを用いて現実空間に投影する現実の環境を拡張する効果があり、日常的な現実空間におけるプロジェクションマッピングによる拡張現実感と、その映像に対して、身体を利用したインタラクション性を持たせることによって、目の前の映像があたかも現実空間の一部であるかのように感じる臨場感の実現を目指した。</a:t>
            </a:r>
            <a:endParaRPr lang="en-US" altLang="ja-JP" sz="1050" dirty="0"/>
          </a:p>
        </p:txBody>
      </p:sp>
      <p:sp>
        <p:nvSpPr>
          <p:cNvPr id="5" name="テキスト ボックス 4">
            <a:extLst>
              <a:ext uri="{FF2B5EF4-FFF2-40B4-BE49-F238E27FC236}">
                <a16:creationId xmlns:a16="http://schemas.microsoft.com/office/drawing/2014/main" id="{609A444B-37C0-A25D-C622-9EE9CF284FBF}"/>
              </a:ext>
            </a:extLst>
          </p:cNvPr>
          <p:cNvSpPr txBox="1"/>
          <p:nvPr/>
        </p:nvSpPr>
        <p:spPr>
          <a:xfrm>
            <a:off x="6301049" y="389051"/>
            <a:ext cx="4547137" cy="276999"/>
          </a:xfrm>
          <a:prstGeom prst="rect">
            <a:avLst/>
          </a:prstGeom>
          <a:noFill/>
        </p:spPr>
        <p:txBody>
          <a:bodyPr wrap="square" rtlCol="0">
            <a:spAutoFit/>
          </a:bodyPr>
          <a:lstStyle/>
          <a:p>
            <a:r>
              <a:rPr kumimoji="1" lang="ja-JP" altLang="en-US" sz="1200" dirty="0">
                <a:latin typeface="+mn-ea"/>
              </a:rPr>
              <a:t>制作フロー</a:t>
            </a:r>
          </a:p>
        </p:txBody>
      </p:sp>
      <p:sp>
        <p:nvSpPr>
          <p:cNvPr id="7" name="テキスト ボックス 6">
            <a:extLst>
              <a:ext uri="{FF2B5EF4-FFF2-40B4-BE49-F238E27FC236}">
                <a16:creationId xmlns:a16="http://schemas.microsoft.com/office/drawing/2014/main" id="{D0D1D4BA-AA59-02B1-867B-CDCB310CEE4F}"/>
              </a:ext>
            </a:extLst>
          </p:cNvPr>
          <p:cNvSpPr txBox="1"/>
          <p:nvPr/>
        </p:nvSpPr>
        <p:spPr>
          <a:xfrm>
            <a:off x="6376729" y="668581"/>
            <a:ext cx="4765616" cy="1546577"/>
          </a:xfrm>
          <a:prstGeom prst="rect">
            <a:avLst/>
          </a:prstGeom>
          <a:noFill/>
        </p:spPr>
        <p:txBody>
          <a:bodyPr wrap="square">
            <a:spAutoFit/>
          </a:bodyPr>
          <a:lstStyle/>
          <a:p>
            <a:r>
              <a:rPr lang="ja-JP" altLang="en-US" sz="1050" dirty="0"/>
              <a:t>リアルタイムレンダリングでシステムを動かすことが出来るという利点を踏まえて、</a:t>
            </a:r>
            <a:r>
              <a:rPr lang="en-US" altLang="ja-JP" sz="1050" dirty="0" err="1"/>
              <a:t>TouchDesigner</a:t>
            </a:r>
            <a:r>
              <a:rPr lang="ja-JP" altLang="en-US" sz="1050" dirty="0"/>
              <a:t>を用いて作品の制作を行った。</a:t>
            </a:r>
            <a:endParaRPr lang="en-US" altLang="ja-JP" sz="1050" dirty="0"/>
          </a:p>
          <a:p>
            <a:endParaRPr lang="en-US" altLang="ja-JP" sz="1050" dirty="0"/>
          </a:p>
          <a:p>
            <a:r>
              <a:rPr lang="ja-JP" altLang="en-US" sz="1050" dirty="0"/>
              <a:t>まず、土台となるオブジェクトの上に、奥から手前に水平方向に向かってくる、空白のある壁オブジェクトを配置した。そして</a:t>
            </a:r>
            <a:r>
              <a:rPr lang="en-US" altLang="ja-JP" sz="1050" dirty="0"/>
              <a:t>Kinect </a:t>
            </a:r>
            <a:r>
              <a:rPr lang="ja-JP" altLang="en-US" sz="1050" dirty="0"/>
              <a:t>で鑑賞者の首、両手足、腹部の位置を取得し、各部位に球状の</a:t>
            </a:r>
            <a:r>
              <a:rPr lang="en-US" altLang="ja-JP" sz="1050" dirty="0"/>
              <a:t>3D</a:t>
            </a:r>
            <a:r>
              <a:rPr lang="ja-JP" altLang="en-US" sz="1050" dirty="0"/>
              <a:t>オブジェクトを投影時に見えない位置に配置し、連動させた。</a:t>
            </a:r>
            <a:endParaRPr lang="en-US" altLang="ja-JP" sz="1050" dirty="0"/>
          </a:p>
          <a:p>
            <a:endParaRPr lang="en-US" altLang="ja-JP" sz="1050" dirty="0"/>
          </a:p>
          <a:p>
            <a:endParaRPr lang="en-US" altLang="ja-JP" sz="1050" dirty="0"/>
          </a:p>
        </p:txBody>
      </p:sp>
      <p:pic>
        <p:nvPicPr>
          <p:cNvPr id="10" name="図 9" descr="座る, 男 が含まれている画像&#10;&#10;自動的に生成された説明">
            <a:extLst>
              <a:ext uri="{FF2B5EF4-FFF2-40B4-BE49-F238E27FC236}">
                <a16:creationId xmlns:a16="http://schemas.microsoft.com/office/drawing/2014/main" id="{EB9A4E56-BA0E-9388-D86C-8915CB5BE3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6407" y="1932301"/>
            <a:ext cx="2188210" cy="1229995"/>
          </a:xfrm>
          <a:prstGeom prst="rect">
            <a:avLst/>
          </a:prstGeom>
        </p:spPr>
      </p:pic>
      <p:pic>
        <p:nvPicPr>
          <p:cNvPr id="12" name="図 11" descr="図形 が含まれている画像&#10;&#10;自動的に生成された説明">
            <a:extLst>
              <a:ext uri="{FF2B5EF4-FFF2-40B4-BE49-F238E27FC236}">
                <a16:creationId xmlns:a16="http://schemas.microsoft.com/office/drawing/2014/main" id="{CD8DE241-731E-5D49-3C7D-1F9538138C5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54135" y="1932301"/>
            <a:ext cx="2188210" cy="1234440"/>
          </a:xfrm>
          <a:prstGeom prst="rect">
            <a:avLst/>
          </a:prstGeom>
        </p:spPr>
      </p:pic>
      <p:sp>
        <p:nvSpPr>
          <p:cNvPr id="14" name="テキスト ボックス 13">
            <a:extLst>
              <a:ext uri="{FF2B5EF4-FFF2-40B4-BE49-F238E27FC236}">
                <a16:creationId xmlns:a16="http://schemas.microsoft.com/office/drawing/2014/main" id="{127C21E2-8A96-98A1-B540-3699777E1941}"/>
              </a:ext>
            </a:extLst>
          </p:cNvPr>
          <p:cNvSpPr txBox="1"/>
          <p:nvPr/>
        </p:nvSpPr>
        <p:spPr>
          <a:xfrm>
            <a:off x="6960304" y="3182364"/>
            <a:ext cx="7581900" cy="246221"/>
          </a:xfrm>
          <a:prstGeom prst="rect">
            <a:avLst/>
          </a:prstGeom>
          <a:noFill/>
        </p:spPr>
        <p:txBody>
          <a:bodyPr wrap="square">
            <a:spAutoFit/>
          </a:bodyPr>
          <a:lstStyle/>
          <a:p>
            <a:r>
              <a:rPr lang="ja-JP" altLang="en-US" sz="1000" dirty="0"/>
              <a:t>投影する映像</a:t>
            </a:r>
          </a:p>
        </p:txBody>
      </p:sp>
      <p:sp>
        <p:nvSpPr>
          <p:cNvPr id="17" name="テキスト ボックス 16">
            <a:extLst>
              <a:ext uri="{FF2B5EF4-FFF2-40B4-BE49-F238E27FC236}">
                <a16:creationId xmlns:a16="http://schemas.microsoft.com/office/drawing/2014/main" id="{9643C430-9635-0B41-A600-592ED468F326}"/>
              </a:ext>
            </a:extLst>
          </p:cNvPr>
          <p:cNvSpPr txBox="1"/>
          <p:nvPr/>
        </p:nvSpPr>
        <p:spPr>
          <a:xfrm>
            <a:off x="9227949" y="3182365"/>
            <a:ext cx="7581900" cy="246221"/>
          </a:xfrm>
          <a:prstGeom prst="rect">
            <a:avLst/>
          </a:prstGeom>
          <a:noFill/>
        </p:spPr>
        <p:txBody>
          <a:bodyPr wrap="square">
            <a:spAutoFit/>
          </a:bodyPr>
          <a:lstStyle/>
          <a:p>
            <a:r>
              <a:rPr lang="en-US" altLang="ja-JP" sz="1000" dirty="0"/>
              <a:t>Kinect</a:t>
            </a:r>
            <a:r>
              <a:rPr lang="ja-JP" altLang="en-US" sz="1000" dirty="0"/>
              <a:t>による身体位置の反映</a:t>
            </a:r>
          </a:p>
        </p:txBody>
      </p:sp>
      <p:sp>
        <p:nvSpPr>
          <p:cNvPr id="20" name="テキスト ボックス 19">
            <a:extLst>
              <a:ext uri="{FF2B5EF4-FFF2-40B4-BE49-F238E27FC236}">
                <a16:creationId xmlns:a16="http://schemas.microsoft.com/office/drawing/2014/main" id="{E0A1C468-8B71-E4F5-6D62-ACF9B1E7C3DF}"/>
              </a:ext>
            </a:extLst>
          </p:cNvPr>
          <p:cNvSpPr txBox="1"/>
          <p:nvPr/>
        </p:nvSpPr>
        <p:spPr>
          <a:xfrm>
            <a:off x="6376729" y="3478878"/>
            <a:ext cx="4912514" cy="900246"/>
          </a:xfrm>
          <a:prstGeom prst="rect">
            <a:avLst/>
          </a:prstGeom>
          <a:noFill/>
        </p:spPr>
        <p:txBody>
          <a:bodyPr wrap="square">
            <a:spAutoFit/>
          </a:bodyPr>
          <a:lstStyle/>
          <a:p>
            <a:r>
              <a:rPr lang="ja-JP" altLang="en-US" sz="1050" dirty="0"/>
              <a:t>さらに、壁の空白部分と各部位の</a:t>
            </a:r>
            <a:r>
              <a:rPr lang="en-US" altLang="ja-JP" sz="1050" dirty="0"/>
              <a:t>3D</a:t>
            </a:r>
            <a:r>
              <a:rPr lang="ja-JP" altLang="en-US" sz="1050" dirty="0"/>
              <a:t>オブジェクトとの位置関係をもとに衝突判定を出させる。壁と視点位置にある身体オブジェクトが重なったときに、壁の空白部分の範囲内に各部位が全て入った場合には壁が視点の位置を通り抜け、各部位のどれか一つでも空白部分の範囲外に出た場合には壁が反射するように設計した。</a:t>
            </a:r>
            <a:endParaRPr lang="en-US" altLang="ja-JP" sz="1050" dirty="0"/>
          </a:p>
        </p:txBody>
      </p:sp>
      <p:sp>
        <p:nvSpPr>
          <p:cNvPr id="32" name="テキスト ボックス 31">
            <a:extLst>
              <a:ext uri="{FF2B5EF4-FFF2-40B4-BE49-F238E27FC236}">
                <a16:creationId xmlns:a16="http://schemas.microsoft.com/office/drawing/2014/main" id="{452ABC12-4238-35AA-40D2-5BB33D4220AD}"/>
              </a:ext>
            </a:extLst>
          </p:cNvPr>
          <p:cNvSpPr txBox="1"/>
          <p:nvPr/>
        </p:nvSpPr>
        <p:spPr>
          <a:xfrm>
            <a:off x="8835234" y="4711733"/>
            <a:ext cx="2387171" cy="1546577"/>
          </a:xfrm>
          <a:prstGeom prst="rect">
            <a:avLst/>
          </a:prstGeom>
          <a:noFill/>
        </p:spPr>
        <p:txBody>
          <a:bodyPr wrap="square">
            <a:spAutoFit/>
          </a:bodyPr>
          <a:lstStyle/>
          <a:p>
            <a:r>
              <a:rPr lang="ja-JP" altLang="en-US" sz="1050" dirty="0"/>
              <a:t>実際に壁面に向けて投影を行い、鑑賞者に楽しんでもらった結果、</a:t>
            </a:r>
            <a:r>
              <a:rPr lang="en-US" altLang="ja-JP" sz="1050" dirty="0"/>
              <a:t>Kinect</a:t>
            </a:r>
            <a:r>
              <a:rPr lang="ja-JP" altLang="en-US" sz="1050" dirty="0"/>
              <a:t>により壁の空白の位置に鑑賞者が重なると壁がすり抜け、それ以外の位置に鑑賞者が重なると壁が反射するインタラクション性を実現できた。今後の課題として壁の種類の追加、演出の強化に取り組んでいきたい。</a:t>
            </a:r>
            <a:endParaRPr lang="en-US" altLang="ja-JP" sz="1050" dirty="0"/>
          </a:p>
        </p:txBody>
      </p:sp>
      <p:sp>
        <p:nvSpPr>
          <p:cNvPr id="34" name="テキスト ボックス 33">
            <a:extLst>
              <a:ext uri="{FF2B5EF4-FFF2-40B4-BE49-F238E27FC236}">
                <a16:creationId xmlns:a16="http://schemas.microsoft.com/office/drawing/2014/main" id="{6B7F08FF-22E3-D378-1051-5F01206152EE}"/>
              </a:ext>
            </a:extLst>
          </p:cNvPr>
          <p:cNvSpPr txBox="1"/>
          <p:nvPr/>
        </p:nvSpPr>
        <p:spPr>
          <a:xfrm>
            <a:off x="6301049" y="4399193"/>
            <a:ext cx="4547137" cy="276999"/>
          </a:xfrm>
          <a:prstGeom prst="rect">
            <a:avLst/>
          </a:prstGeom>
          <a:noFill/>
        </p:spPr>
        <p:txBody>
          <a:bodyPr wrap="square" rtlCol="0">
            <a:spAutoFit/>
          </a:bodyPr>
          <a:lstStyle/>
          <a:p>
            <a:r>
              <a:rPr lang="ja-JP" altLang="en-US" sz="1200" dirty="0">
                <a:latin typeface="+mn-ea"/>
              </a:rPr>
              <a:t>投影結果</a:t>
            </a:r>
            <a:endParaRPr kumimoji="1" lang="ja-JP" altLang="en-US" sz="1200" dirty="0">
              <a:latin typeface="+mn-ea"/>
            </a:endParaRPr>
          </a:p>
        </p:txBody>
      </p:sp>
      <p:pic>
        <p:nvPicPr>
          <p:cNvPr id="40" name="図 39" descr="屋内, 天井, 建物, 座る が含まれている画像&#10;&#10;自動的に生成された説明">
            <a:extLst>
              <a:ext uri="{FF2B5EF4-FFF2-40B4-BE49-F238E27FC236}">
                <a16:creationId xmlns:a16="http://schemas.microsoft.com/office/drawing/2014/main" id="{A682BF74-0C0C-20DA-6988-04C4E76B65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6729" y="4766027"/>
            <a:ext cx="2387172" cy="1342784"/>
          </a:xfrm>
          <a:prstGeom prst="rect">
            <a:avLst/>
          </a:prstGeom>
        </p:spPr>
      </p:pic>
    </p:spTree>
    <p:extLst>
      <p:ext uri="{BB962C8B-B14F-4D97-AF65-F5344CB8AC3E}">
        <p14:creationId xmlns:p14="http://schemas.microsoft.com/office/powerpoint/2010/main" val="26277860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412</Words>
  <Application>Microsoft Office PowerPoint</Application>
  <PresentationFormat>ワイド画面</PresentationFormat>
  <Paragraphs>19</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森　孝行</dc:creator>
  <cp:lastModifiedBy>森　孝行</cp:lastModifiedBy>
  <cp:revision>9</cp:revision>
  <dcterms:created xsi:type="dcterms:W3CDTF">2023-11-29T12:17:11Z</dcterms:created>
  <dcterms:modified xsi:type="dcterms:W3CDTF">2024-04-17T13:45:00Z</dcterms:modified>
</cp:coreProperties>
</file>