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 id="256" r:id="rId4"/>
    <p:sldId id="259" r:id="rId5"/>
    <p:sldId id="260"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66"/>
    <a:srgbClr val="33CCCC"/>
    <a:srgbClr val="006699"/>
    <a:srgbClr val="66FF99"/>
    <a:srgbClr val="FF5050"/>
    <a:srgbClr val="0051F2"/>
    <a:srgbClr val="0322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40" d="100"/>
          <a:sy n="40" d="100"/>
        </p:scale>
        <p:origin x="21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E512B1D-C12D-42E6-8C71-64682539E0F7}" type="datetimeFigureOut">
              <a:rPr kumimoji="1" lang="ja-JP" altLang="en-US" smtClean="0"/>
              <a:t>2023/10/3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81D0C5E-7D87-4B70-92BE-C35FD1C6A752}" type="slidenum">
              <a:rPr kumimoji="1" lang="ja-JP" altLang="en-US" smtClean="0"/>
              <a:t>‹#›</a:t>
            </a:fld>
            <a:endParaRPr kumimoji="1" lang="ja-JP" altLang="en-US"/>
          </a:p>
        </p:txBody>
      </p:sp>
    </p:spTree>
    <p:extLst>
      <p:ext uri="{BB962C8B-B14F-4D97-AF65-F5344CB8AC3E}">
        <p14:creationId xmlns:p14="http://schemas.microsoft.com/office/powerpoint/2010/main" val="2590548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512B1D-C12D-42E6-8C71-64682539E0F7}" type="datetimeFigureOut">
              <a:rPr kumimoji="1" lang="ja-JP" altLang="en-US" smtClean="0"/>
              <a:t>2023/10/3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81D0C5E-7D87-4B70-92BE-C35FD1C6A752}" type="slidenum">
              <a:rPr kumimoji="1" lang="ja-JP" altLang="en-US" smtClean="0"/>
              <a:t>‹#›</a:t>
            </a:fld>
            <a:endParaRPr kumimoji="1" lang="ja-JP" altLang="en-US"/>
          </a:p>
        </p:txBody>
      </p:sp>
    </p:spTree>
    <p:extLst>
      <p:ext uri="{BB962C8B-B14F-4D97-AF65-F5344CB8AC3E}">
        <p14:creationId xmlns:p14="http://schemas.microsoft.com/office/powerpoint/2010/main" val="1004885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512B1D-C12D-42E6-8C71-64682539E0F7}" type="datetimeFigureOut">
              <a:rPr kumimoji="1" lang="ja-JP" altLang="en-US" smtClean="0"/>
              <a:t>2023/10/3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81D0C5E-7D87-4B70-92BE-C35FD1C6A752}" type="slidenum">
              <a:rPr kumimoji="1" lang="ja-JP" altLang="en-US" smtClean="0"/>
              <a:t>‹#›</a:t>
            </a:fld>
            <a:endParaRPr kumimoji="1" lang="ja-JP" altLang="en-US"/>
          </a:p>
        </p:txBody>
      </p:sp>
    </p:spTree>
    <p:extLst>
      <p:ext uri="{BB962C8B-B14F-4D97-AF65-F5344CB8AC3E}">
        <p14:creationId xmlns:p14="http://schemas.microsoft.com/office/powerpoint/2010/main" val="3622860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512B1D-C12D-42E6-8C71-64682539E0F7}" type="datetimeFigureOut">
              <a:rPr kumimoji="1" lang="ja-JP" altLang="en-US" smtClean="0"/>
              <a:t>2023/10/3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81D0C5E-7D87-4B70-92BE-C35FD1C6A752}" type="slidenum">
              <a:rPr kumimoji="1" lang="ja-JP" altLang="en-US" smtClean="0"/>
              <a:t>‹#›</a:t>
            </a:fld>
            <a:endParaRPr kumimoji="1" lang="ja-JP" altLang="en-US"/>
          </a:p>
        </p:txBody>
      </p:sp>
    </p:spTree>
    <p:extLst>
      <p:ext uri="{BB962C8B-B14F-4D97-AF65-F5344CB8AC3E}">
        <p14:creationId xmlns:p14="http://schemas.microsoft.com/office/powerpoint/2010/main" val="5721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E512B1D-C12D-42E6-8C71-64682539E0F7}" type="datetimeFigureOut">
              <a:rPr kumimoji="1" lang="ja-JP" altLang="en-US" smtClean="0"/>
              <a:t>2023/10/3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81D0C5E-7D87-4B70-92BE-C35FD1C6A752}" type="slidenum">
              <a:rPr kumimoji="1" lang="ja-JP" altLang="en-US" smtClean="0"/>
              <a:t>‹#›</a:t>
            </a:fld>
            <a:endParaRPr kumimoji="1" lang="ja-JP" altLang="en-US"/>
          </a:p>
        </p:txBody>
      </p:sp>
    </p:spTree>
    <p:extLst>
      <p:ext uri="{BB962C8B-B14F-4D97-AF65-F5344CB8AC3E}">
        <p14:creationId xmlns:p14="http://schemas.microsoft.com/office/powerpoint/2010/main" val="2830953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E512B1D-C12D-42E6-8C71-64682539E0F7}" type="datetimeFigureOut">
              <a:rPr kumimoji="1" lang="ja-JP" altLang="en-US" smtClean="0"/>
              <a:t>2023/10/3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81D0C5E-7D87-4B70-92BE-C35FD1C6A752}" type="slidenum">
              <a:rPr kumimoji="1" lang="ja-JP" altLang="en-US" smtClean="0"/>
              <a:t>‹#›</a:t>
            </a:fld>
            <a:endParaRPr kumimoji="1" lang="ja-JP" altLang="en-US"/>
          </a:p>
        </p:txBody>
      </p:sp>
    </p:spTree>
    <p:extLst>
      <p:ext uri="{BB962C8B-B14F-4D97-AF65-F5344CB8AC3E}">
        <p14:creationId xmlns:p14="http://schemas.microsoft.com/office/powerpoint/2010/main" val="1092025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E512B1D-C12D-42E6-8C71-64682539E0F7}" type="datetimeFigureOut">
              <a:rPr kumimoji="1" lang="ja-JP" altLang="en-US" smtClean="0"/>
              <a:t>2023/10/3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81D0C5E-7D87-4B70-92BE-C35FD1C6A752}" type="slidenum">
              <a:rPr kumimoji="1" lang="ja-JP" altLang="en-US" smtClean="0"/>
              <a:t>‹#›</a:t>
            </a:fld>
            <a:endParaRPr kumimoji="1" lang="ja-JP" altLang="en-US"/>
          </a:p>
        </p:txBody>
      </p:sp>
    </p:spTree>
    <p:extLst>
      <p:ext uri="{BB962C8B-B14F-4D97-AF65-F5344CB8AC3E}">
        <p14:creationId xmlns:p14="http://schemas.microsoft.com/office/powerpoint/2010/main" val="391129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E512B1D-C12D-42E6-8C71-64682539E0F7}" type="datetimeFigureOut">
              <a:rPr kumimoji="1" lang="ja-JP" altLang="en-US" smtClean="0"/>
              <a:t>2023/10/3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81D0C5E-7D87-4B70-92BE-C35FD1C6A752}" type="slidenum">
              <a:rPr kumimoji="1" lang="ja-JP" altLang="en-US" smtClean="0"/>
              <a:t>‹#›</a:t>
            </a:fld>
            <a:endParaRPr kumimoji="1" lang="ja-JP" altLang="en-US"/>
          </a:p>
        </p:txBody>
      </p:sp>
    </p:spTree>
    <p:extLst>
      <p:ext uri="{BB962C8B-B14F-4D97-AF65-F5344CB8AC3E}">
        <p14:creationId xmlns:p14="http://schemas.microsoft.com/office/powerpoint/2010/main" val="1952224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512B1D-C12D-42E6-8C71-64682539E0F7}" type="datetimeFigureOut">
              <a:rPr kumimoji="1" lang="ja-JP" altLang="en-US" smtClean="0"/>
              <a:t>2023/10/3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81D0C5E-7D87-4B70-92BE-C35FD1C6A752}" type="slidenum">
              <a:rPr kumimoji="1" lang="ja-JP" altLang="en-US" smtClean="0"/>
              <a:t>‹#›</a:t>
            </a:fld>
            <a:endParaRPr kumimoji="1" lang="ja-JP" altLang="en-US"/>
          </a:p>
        </p:txBody>
      </p:sp>
    </p:spTree>
    <p:extLst>
      <p:ext uri="{BB962C8B-B14F-4D97-AF65-F5344CB8AC3E}">
        <p14:creationId xmlns:p14="http://schemas.microsoft.com/office/powerpoint/2010/main" val="2927184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E512B1D-C12D-42E6-8C71-64682539E0F7}" type="datetimeFigureOut">
              <a:rPr kumimoji="1" lang="ja-JP" altLang="en-US" smtClean="0"/>
              <a:t>2023/10/3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81D0C5E-7D87-4B70-92BE-C35FD1C6A752}" type="slidenum">
              <a:rPr kumimoji="1" lang="ja-JP" altLang="en-US" smtClean="0"/>
              <a:t>‹#›</a:t>
            </a:fld>
            <a:endParaRPr kumimoji="1" lang="ja-JP" altLang="en-US"/>
          </a:p>
        </p:txBody>
      </p:sp>
    </p:spTree>
    <p:extLst>
      <p:ext uri="{BB962C8B-B14F-4D97-AF65-F5344CB8AC3E}">
        <p14:creationId xmlns:p14="http://schemas.microsoft.com/office/powerpoint/2010/main" val="2926238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E512B1D-C12D-42E6-8C71-64682539E0F7}" type="datetimeFigureOut">
              <a:rPr kumimoji="1" lang="ja-JP" altLang="en-US" smtClean="0"/>
              <a:t>2023/10/3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81D0C5E-7D87-4B70-92BE-C35FD1C6A752}" type="slidenum">
              <a:rPr kumimoji="1" lang="ja-JP" altLang="en-US" smtClean="0"/>
              <a:t>‹#›</a:t>
            </a:fld>
            <a:endParaRPr kumimoji="1" lang="ja-JP" altLang="en-US"/>
          </a:p>
        </p:txBody>
      </p:sp>
    </p:spTree>
    <p:extLst>
      <p:ext uri="{BB962C8B-B14F-4D97-AF65-F5344CB8AC3E}">
        <p14:creationId xmlns:p14="http://schemas.microsoft.com/office/powerpoint/2010/main" val="793419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DE512B1D-C12D-42E6-8C71-64682539E0F7}" type="datetimeFigureOut">
              <a:rPr kumimoji="1" lang="ja-JP" altLang="en-US" smtClean="0"/>
              <a:t>2023/10/3</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81D0C5E-7D87-4B70-92BE-C35FD1C6A752}" type="slidenum">
              <a:rPr kumimoji="1" lang="ja-JP" altLang="en-US" smtClean="0"/>
              <a:t>‹#›</a:t>
            </a:fld>
            <a:endParaRPr kumimoji="1" lang="ja-JP" altLang="en-US"/>
          </a:p>
        </p:txBody>
      </p:sp>
    </p:spTree>
    <p:extLst>
      <p:ext uri="{BB962C8B-B14F-4D97-AF65-F5344CB8AC3E}">
        <p14:creationId xmlns:p14="http://schemas.microsoft.com/office/powerpoint/2010/main" val="10516895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83115947-5FBD-0A6D-AC99-149E92596E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3" y="498138"/>
            <a:ext cx="6388768" cy="1383300"/>
          </a:xfrm>
          <a:prstGeom prst="rect">
            <a:avLst/>
          </a:prstGeom>
        </p:spPr>
      </p:pic>
      <p:sp>
        <p:nvSpPr>
          <p:cNvPr id="4" name="テキスト ボックス 3">
            <a:extLst>
              <a:ext uri="{FF2B5EF4-FFF2-40B4-BE49-F238E27FC236}">
                <a16:creationId xmlns:a16="http://schemas.microsoft.com/office/drawing/2014/main" id="{20600016-C4B7-9329-5507-AFE21B42CA38}"/>
              </a:ext>
            </a:extLst>
          </p:cNvPr>
          <p:cNvSpPr txBox="1"/>
          <p:nvPr/>
        </p:nvSpPr>
        <p:spPr>
          <a:xfrm>
            <a:off x="282742" y="2220124"/>
            <a:ext cx="6292516" cy="1815882"/>
          </a:xfrm>
          <a:prstGeom prst="rect">
            <a:avLst/>
          </a:prstGeom>
          <a:noFill/>
        </p:spPr>
        <p:txBody>
          <a:bodyPr wrap="square" rtlCol="0">
            <a:spAutoFit/>
          </a:bodyPr>
          <a:lstStyle/>
          <a:p>
            <a:r>
              <a:rPr kumimoji="1" lang="ja-JP" altLang="en-US" sz="2800" b="1" dirty="0"/>
              <a:t>麻生情報ビジネス専門学校北九州校</a:t>
            </a:r>
            <a:endParaRPr kumimoji="1" lang="en-US" altLang="ja-JP" sz="2800" b="1" dirty="0"/>
          </a:p>
          <a:p>
            <a:r>
              <a:rPr kumimoji="1" lang="ja-JP" altLang="en-US" sz="2800" b="1" dirty="0"/>
              <a:t>氏名　　</a:t>
            </a:r>
            <a:r>
              <a:rPr kumimoji="1" lang="en-US" altLang="ja-JP" sz="2800" b="1" dirty="0"/>
              <a:t>					</a:t>
            </a:r>
            <a:r>
              <a:rPr kumimoji="1" lang="ja-JP" altLang="en-US" sz="2800" b="1" dirty="0"/>
              <a:t>森　遥希</a:t>
            </a:r>
            <a:endParaRPr kumimoji="1" lang="en-US" altLang="ja-JP" sz="2800" b="1" dirty="0"/>
          </a:p>
          <a:p>
            <a:r>
              <a:rPr kumimoji="1" lang="ja-JP" altLang="en-US" sz="2800" b="1" dirty="0"/>
              <a:t>希望職種</a:t>
            </a:r>
            <a:r>
              <a:rPr kumimoji="1" lang="en-US" altLang="ja-JP" sz="2800" b="1" dirty="0"/>
              <a:t>	</a:t>
            </a:r>
            <a:r>
              <a:rPr lang="ja-JP" altLang="en-US" sz="2800" b="1" dirty="0"/>
              <a:t>開発エンジニア</a:t>
            </a:r>
          </a:p>
          <a:p>
            <a:endParaRPr kumimoji="1" lang="ja-JP" altLang="en-US" sz="2800" b="1" dirty="0"/>
          </a:p>
        </p:txBody>
      </p:sp>
      <p:sp>
        <p:nvSpPr>
          <p:cNvPr id="5" name="テキスト ボックス 4">
            <a:extLst>
              <a:ext uri="{FF2B5EF4-FFF2-40B4-BE49-F238E27FC236}">
                <a16:creationId xmlns:a16="http://schemas.microsoft.com/office/drawing/2014/main" id="{EF6DE277-B579-8B33-7C44-B45CD067205D}"/>
              </a:ext>
            </a:extLst>
          </p:cNvPr>
          <p:cNvSpPr txBox="1"/>
          <p:nvPr/>
        </p:nvSpPr>
        <p:spPr>
          <a:xfrm>
            <a:off x="96253" y="3695951"/>
            <a:ext cx="5955631" cy="2246769"/>
          </a:xfrm>
          <a:prstGeom prst="rect">
            <a:avLst/>
          </a:prstGeom>
          <a:noFill/>
        </p:spPr>
        <p:txBody>
          <a:bodyPr wrap="square" rtlCol="0">
            <a:spAutoFit/>
          </a:bodyPr>
          <a:lstStyle/>
          <a:p>
            <a:r>
              <a:rPr kumimoji="1" lang="ja-JP" altLang="en-US" sz="4400" b="1" u="sng" dirty="0"/>
              <a:t>プログラム概要</a:t>
            </a:r>
            <a:endParaRPr kumimoji="1" lang="en-US" altLang="ja-JP" sz="4400" b="1" u="sng" dirty="0"/>
          </a:p>
          <a:p>
            <a:endParaRPr kumimoji="1" lang="en-US" altLang="ja-JP" sz="2400" b="1" u="sng" dirty="0"/>
          </a:p>
          <a:p>
            <a:r>
              <a:rPr kumimoji="1" lang="ja-JP" altLang="en-US" sz="2400" dirty="0"/>
              <a:t>ゲーム名</a:t>
            </a:r>
            <a:r>
              <a:rPr kumimoji="1" lang="en-US" altLang="ja-JP" sz="2400" dirty="0"/>
              <a:t>			</a:t>
            </a:r>
            <a:r>
              <a:rPr kumimoji="1" lang="ja-JP" altLang="en-US" sz="2400" dirty="0"/>
              <a:t>：</a:t>
            </a:r>
            <a:r>
              <a:rPr kumimoji="1" lang="en-US" altLang="ja-JP" sz="2400" dirty="0" err="1"/>
              <a:t>MagnetMan</a:t>
            </a:r>
            <a:endParaRPr kumimoji="1" lang="en-US" altLang="ja-JP" sz="2400" dirty="0"/>
          </a:p>
          <a:p>
            <a:r>
              <a:rPr kumimoji="1" lang="ja-JP" altLang="en-US" sz="2400" dirty="0"/>
              <a:t>ジャンル</a:t>
            </a:r>
            <a:r>
              <a:rPr kumimoji="1" lang="en-US" altLang="ja-JP" sz="2400" dirty="0"/>
              <a:t>			</a:t>
            </a:r>
            <a:r>
              <a:rPr kumimoji="1" lang="ja-JP" altLang="en-US" sz="2400" dirty="0"/>
              <a:t>：</a:t>
            </a:r>
            <a:r>
              <a:rPr kumimoji="1" lang="en-US" altLang="ja-JP" sz="2400" dirty="0"/>
              <a:t>3D</a:t>
            </a:r>
            <a:r>
              <a:rPr kumimoji="1" lang="ja-JP" altLang="en-US" sz="2400" dirty="0"/>
              <a:t>アクションゲーム</a:t>
            </a:r>
            <a:endParaRPr kumimoji="1" lang="en-US" altLang="ja-JP" sz="2400" dirty="0"/>
          </a:p>
          <a:p>
            <a:r>
              <a:rPr kumimoji="1" lang="ja-JP" altLang="en-US" sz="2400" dirty="0"/>
              <a:t>制作人数</a:t>
            </a:r>
            <a:r>
              <a:rPr kumimoji="1" lang="en-US" altLang="ja-JP" sz="2400" dirty="0"/>
              <a:t>			</a:t>
            </a:r>
            <a:r>
              <a:rPr kumimoji="1" lang="ja-JP" altLang="en-US" sz="2400" dirty="0"/>
              <a:t>：</a:t>
            </a:r>
            <a:r>
              <a:rPr kumimoji="1" lang="en-US" altLang="ja-JP" sz="2400" dirty="0"/>
              <a:t>1</a:t>
            </a:r>
            <a:r>
              <a:rPr kumimoji="1" lang="ja-JP" altLang="en-US" sz="2400" dirty="0"/>
              <a:t>人</a:t>
            </a:r>
          </a:p>
        </p:txBody>
      </p:sp>
      <p:sp>
        <p:nvSpPr>
          <p:cNvPr id="6" name="テキスト ボックス 5">
            <a:extLst>
              <a:ext uri="{FF2B5EF4-FFF2-40B4-BE49-F238E27FC236}">
                <a16:creationId xmlns:a16="http://schemas.microsoft.com/office/drawing/2014/main" id="{51E3F318-44C8-631E-4E4E-869F5D604537}"/>
              </a:ext>
            </a:extLst>
          </p:cNvPr>
          <p:cNvSpPr txBox="1"/>
          <p:nvPr/>
        </p:nvSpPr>
        <p:spPr>
          <a:xfrm>
            <a:off x="0" y="6484583"/>
            <a:ext cx="6996363" cy="2862322"/>
          </a:xfrm>
          <a:prstGeom prst="rect">
            <a:avLst/>
          </a:prstGeom>
          <a:noFill/>
        </p:spPr>
        <p:txBody>
          <a:bodyPr wrap="square" rtlCol="0">
            <a:spAutoFit/>
          </a:bodyPr>
          <a:lstStyle/>
          <a:p>
            <a:r>
              <a:rPr kumimoji="1" lang="ja-JP" altLang="en-US" sz="4400" b="1" u="sng" dirty="0"/>
              <a:t>開発環境</a:t>
            </a:r>
            <a:endParaRPr kumimoji="1" lang="en-US" altLang="ja-JP" sz="4400" b="1" u="sng" dirty="0"/>
          </a:p>
          <a:p>
            <a:endParaRPr kumimoji="1" lang="en-US" altLang="ja-JP" sz="2400" dirty="0"/>
          </a:p>
          <a:p>
            <a:r>
              <a:rPr kumimoji="1" lang="en-US" altLang="ja-JP" sz="2400" dirty="0"/>
              <a:t>OS					</a:t>
            </a:r>
            <a:r>
              <a:rPr kumimoji="1" lang="ja-JP" altLang="en-US" sz="2400" dirty="0"/>
              <a:t>：</a:t>
            </a:r>
            <a:r>
              <a:rPr kumimoji="1" lang="en-US" altLang="ja-JP" sz="2400" dirty="0"/>
              <a:t>Windows10</a:t>
            </a:r>
          </a:p>
          <a:p>
            <a:r>
              <a:rPr kumimoji="1" lang="ja-JP" altLang="en-US" sz="2400" dirty="0"/>
              <a:t>ソフト</a:t>
            </a:r>
            <a:r>
              <a:rPr kumimoji="1" lang="en-US" altLang="ja-JP" sz="2400" dirty="0"/>
              <a:t>			</a:t>
            </a:r>
            <a:r>
              <a:rPr kumimoji="1" lang="ja-JP" altLang="en-US" sz="2400" dirty="0"/>
              <a:t>：</a:t>
            </a:r>
            <a:r>
              <a:rPr kumimoji="1" lang="en-US" altLang="ja-JP" sz="2000" dirty="0">
                <a:latin typeface="+mn-ea"/>
              </a:rPr>
              <a:t>Microsoft Visual Studio 2019/2022</a:t>
            </a:r>
          </a:p>
          <a:p>
            <a:r>
              <a:rPr kumimoji="1" lang="ja-JP" altLang="en-US" sz="2000" dirty="0">
                <a:latin typeface="+mn-ea"/>
              </a:rPr>
              <a:t>言語</a:t>
            </a:r>
            <a:r>
              <a:rPr kumimoji="1" lang="en-US" altLang="ja-JP" sz="2000" dirty="0">
                <a:latin typeface="+mn-ea"/>
              </a:rPr>
              <a:t>				</a:t>
            </a:r>
            <a:r>
              <a:rPr kumimoji="1" lang="ja-JP" altLang="en-US" sz="2000" dirty="0">
                <a:latin typeface="+mn-ea"/>
              </a:rPr>
              <a:t>：</a:t>
            </a:r>
            <a:r>
              <a:rPr kumimoji="1" lang="en-US" altLang="ja-JP" sz="2000" dirty="0">
                <a:latin typeface="+mn-ea"/>
              </a:rPr>
              <a:t>C/C++</a:t>
            </a:r>
          </a:p>
          <a:p>
            <a:r>
              <a:rPr kumimoji="1" lang="ja-JP" altLang="en-US" sz="2000" dirty="0">
                <a:latin typeface="+mn-ea"/>
              </a:rPr>
              <a:t>使用ライブラリ</a:t>
            </a:r>
            <a:r>
              <a:rPr kumimoji="1" lang="en-US" altLang="ja-JP" sz="2000" dirty="0">
                <a:latin typeface="+mn-ea"/>
              </a:rPr>
              <a:t>		</a:t>
            </a:r>
            <a:r>
              <a:rPr kumimoji="1" lang="ja-JP" altLang="en-US" sz="2000" dirty="0">
                <a:latin typeface="+mn-ea"/>
              </a:rPr>
              <a:t>：</a:t>
            </a:r>
            <a:r>
              <a:rPr kumimoji="1" lang="en-US" altLang="ja-JP" sz="2000" u="sng" dirty="0">
                <a:latin typeface="+mn-ea"/>
              </a:rPr>
              <a:t>DX</a:t>
            </a:r>
            <a:r>
              <a:rPr kumimoji="1" lang="ja-JP" altLang="en-US" sz="2000" dirty="0">
                <a:latin typeface="+mn-ea"/>
              </a:rPr>
              <a:t>ライブラリ</a:t>
            </a:r>
            <a:endParaRPr kumimoji="1" lang="en-US" altLang="ja-JP" sz="2000" dirty="0">
              <a:latin typeface="+mn-ea"/>
            </a:endParaRPr>
          </a:p>
          <a:p>
            <a:endParaRPr kumimoji="1" lang="ja-JP" altLang="en-US" sz="2400" dirty="0"/>
          </a:p>
        </p:txBody>
      </p:sp>
    </p:spTree>
    <p:extLst>
      <p:ext uri="{BB962C8B-B14F-4D97-AF65-F5344CB8AC3E}">
        <p14:creationId xmlns:p14="http://schemas.microsoft.com/office/powerpoint/2010/main" val="1450033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8915D26-0E08-575E-8678-593321B43DE8}"/>
              </a:ext>
            </a:extLst>
          </p:cNvPr>
          <p:cNvSpPr txBox="1"/>
          <p:nvPr/>
        </p:nvSpPr>
        <p:spPr>
          <a:xfrm>
            <a:off x="0" y="156411"/>
            <a:ext cx="6942221" cy="9017853"/>
          </a:xfrm>
          <a:prstGeom prst="rect">
            <a:avLst/>
          </a:prstGeom>
          <a:noFill/>
        </p:spPr>
        <p:txBody>
          <a:bodyPr wrap="square" rtlCol="0">
            <a:spAutoFit/>
          </a:bodyPr>
          <a:lstStyle/>
          <a:p>
            <a:r>
              <a:rPr kumimoji="1" lang="ja-JP" altLang="en-US" sz="2800" b="1" u="sng" dirty="0"/>
              <a:t>１：製作期間</a:t>
            </a:r>
            <a:endParaRPr kumimoji="1" lang="en-US" altLang="ja-JP" dirty="0"/>
          </a:p>
          <a:p>
            <a:r>
              <a:rPr kumimoji="1" lang="en-US" altLang="ja-JP" dirty="0"/>
              <a:t>2022</a:t>
            </a:r>
            <a:r>
              <a:rPr kumimoji="1" lang="ja-JP" altLang="en-US" dirty="0"/>
              <a:t>年７月～</a:t>
            </a:r>
            <a:r>
              <a:rPr kumimoji="1" lang="en-US" altLang="ja-JP" dirty="0"/>
              <a:t>2023</a:t>
            </a:r>
            <a:r>
              <a:rPr kumimoji="1" lang="ja-JP" altLang="en-US" dirty="0"/>
              <a:t>年４月の９カ月間です。</a:t>
            </a:r>
            <a:endParaRPr kumimoji="1" lang="en-US" altLang="ja-JP" dirty="0"/>
          </a:p>
          <a:p>
            <a:endParaRPr kumimoji="1" lang="en-US" altLang="ja-JP" sz="1100" dirty="0"/>
          </a:p>
          <a:p>
            <a:r>
              <a:rPr kumimoji="1" lang="ja-JP" altLang="en-US" b="1" u="sng" dirty="0"/>
              <a:t>～</a:t>
            </a:r>
            <a:r>
              <a:rPr kumimoji="1" lang="en-US" altLang="ja-JP" b="1" u="sng" dirty="0"/>
              <a:t>2022</a:t>
            </a:r>
            <a:r>
              <a:rPr kumimoji="1" lang="ja-JP" altLang="en-US" b="1" u="sng" dirty="0"/>
              <a:t>～</a:t>
            </a:r>
            <a:endParaRPr kumimoji="1" lang="en-US" altLang="ja-JP" b="1" u="sng" dirty="0"/>
          </a:p>
          <a:p>
            <a:r>
              <a:rPr kumimoji="1" lang="ja-JP" altLang="en-US" b="1" dirty="0"/>
              <a:t>７月～８月：</a:t>
            </a:r>
            <a:endParaRPr kumimoji="1" lang="en-US" altLang="ja-JP" b="1" dirty="0"/>
          </a:p>
          <a:p>
            <a:r>
              <a:rPr kumimoji="1" lang="ja-JP" altLang="en-US" dirty="0"/>
              <a:t>シーン分けの準備を行い球と箱の当たり判定、</a:t>
            </a:r>
            <a:endParaRPr kumimoji="1" lang="en-US" altLang="ja-JP" dirty="0"/>
          </a:p>
          <a:p>
            <a:r>
              <a:rPr kumimoji="1" lang="ja-JP" altLang="en-US" dirty="0"/>
              <a:t>ステージの当たり判定の実装、プレイヤーと</a:t>
            </a:r>
            <a:endParaRPr kumimoji="1" lang="en-US" altLang="ja-JP" dirty="0"/>
          </a:p>
          <a:p>
            <a:r>
              <a:rPr kumimoji="1" lang="ja-JP" altLang="en-US" dirty="0"/>
              <a:t>弾に関する動きの実装、調整をしました。</a:t>
            </a:r>
            <a:endParaRPr kumimoji="1" lang="en-US" altLang="ja-JP" dirty="0"/>
          </a:p>
          <a:p>
            <a:endParaRPr kumimoji="1" lang="en-US" altLang="ja-JP" sz="1100" dirty="0"/>
          </a:p>
          <a:p>
            <a:r>
              <a:rPr kumimoji="1" lang="ja-JP" altLang="en-US" b="1" dirty="0"/>
              <a:t>９月～１１月：</a:t>
            </a:r>
            <a:endParaRPr kumimoji="1" lang="en-US" altLang="ja-JP" b="1" dirty="0"/>
          </a:p>
          <a:p>
            <a:r>
              <a:rPr kumimoji="1" lang="ja-JP" altLang="en-US" dirty="0"/>
              <a:t>磁石箱の基盤となる処理、モデルの制作をしました。</a:t>
            </a:r>
            <a:endParaRPr kumimoji="1" lang="en-US" altLang="ja-JP" dirty="0"/>
          </a:p>
          <a:p>
            <a:r>
              <a:rPr kumimoji="1" lang="ja-JP" altLang="en-US" dirty="0"/>
              <a:t>磁石箱同士の引き寄せ処理を実装しました。</a:t>
            </a:r>
            <a:endParaRPr kumimoji="1" lang="en-US" altLang="ja-JP" dirty="0"/>
          </a:p>
          <a:p>
            <a:r>
              <a:rPr kumimoji="1" lang="ja-JP" altLang="en-US" dirty="0"/>
              <a:t>弾が当たった時の磁石箱の切り替え処理を実装しました。</a:t>
            </a:r>
            <a:endParaRPr kumimoji="1" lang="en-US" altLang="ja-JP" dirty="0"/>
          </a:p>
          <a:p>
            <a:endParaRPr kumimoji="1" lang="en-US" altLang="ja-JP" sz="1100" dirty="0"/>
          </a:p>
          <a:p>
            <a:r>
              <a:rPr kumimoji="1" lang="ja-JP" altLang="en-US" b="1" dirty="0"/>
              <a:t>１２月：</a:t>
            </a:r>
            <a:endParaRPr kumimoji="1" lang="en-US" altLang="ja-JP" b="1" dirty="0"/>
          </a:p>
          <a:p>
            <a:r>
              <a:rPr kumimoji="1" lang="ja-JP" altLang="en-US" dirty="0"/>
              <a:t>クリアとゲームオーバーを実装しました。</a:t>
            </a:r>
            <a:endParaRPr kumimoji="1" lang="en-US" altLang="ja-JP" dirty="0"/>
          </a:p>
          <a:p>
            <a:r>
              <a:rPr kumimoji="1" lang="ja-JP" altLang="en-US" dirty="0"/>
              <a:t>ステージとゴールモデルの制作をしました。</a:t>
            </a:r>
            <a:endParaRPr kumimoji="1" lang="en-US" altLang="ja-JP" dirty="0"/>
          </a:p>
          <a:p>
            <a:r>
              <a:rPr kumimoji="1" lang="en-US" altLang="ja-JP" dirty="0"/>
              <a:t>UI</a:t>
            </a:r>
            <a:r>
              <a:rPr kumimoji="1" lang="ja-JP" altLang="en-US" dirty="0"/>
              <a:t>機能の実装、素材制作を行いました。</a:t>
            </a:r>
            <a:endParaRPr kumimoji="1" lang="en-US" altLang="ja-JP" dirty="0"/>
          </a:p>
          <a:p>
            <a:r>
              <a:rPr kumimoji="1" lang="ja-JP" altLang="en-US" dirty="0"/>
              <a:t>サウンド機能の実装、一部素材制作を行いました。</a:t>
            </a:r>
            <a:endParaRPr kumimoji="1" lang="en-US" altLang="ja-JP" dirty="0"/>
          </a:p>
          <a:p>
            <a:endParaRPr kumimoji="1" lang="en-US" altLang="ja-JP" sz="1100" dirty="0"/>
          </a:p>
          <a:p>
            <a:r>
              <a:rPr kumimoji="1" lang="ja-JP" altLang="en-US" b="1" u="sng" dirty="0"/>
              <a:t>～</a:t>
            </a:r>
            <a:r>
              <a:rPr kumimoji="1" lang="en-US" altLang="ja-JP" b="1" u="sng" dirty="0"/>
              <a:t>2023</a:t>
            </a:r>
            <a:r>
              <a:rPr kumimoji="1" lang="ja-JP" altLang="en-US" b="1" u="sng" dirty="0"/>
              <a:t>～</a:t>
            </a:r>
            <a:endParaRPr kumimoji="1" lang="en-US" altLang="ja-JP" b="1" u="sng" dirty="0"/>
          </a:p>
          <a:p>
            <a:r>
              <a:rPr kumimoji="1" lang="ja-JP" altLang="en-US" b="1" dirty="0"/>
              <a:t>１月：</a:t>
            </a:r>
            <a:endParaRPr kumimoji="1" lang="en-US" altLang="ja-JP" b="1" dirty="0"/>
          </a:p>
          <a:p>
            <a:r>
              <a:rPr kumimoji="1" lang="ja-JP" altLang="en-US" dirty="0"/>
              <a:t>ギミックである、リフト、トランポリンなどの処理とモデル制作を行い、実装しました。</a:t>
            </a:r>
            <a:endParaRPr kumimoji="1" lang="en-US" altLang="ja-JP" dirty="0"/>
          </a:p>
          <a:p>
            <a:endParaRPr kumimoji="1" lang="en-US" altLang="ja-JP" sz="1100" dirty="0"/>
          </a:p>
          <a:p>
            <a:r>
              <a:rPr kumimoji="1" lang="ja-JP" altLang="en-US" b="1" dirty="0"/>
              <a:t>２月：</a:t>
            </a:r>
            <a:endParaRPr kumimoji="1" lang="en-US" altLang="ja-JP" b="1" dirty="0"/>
          </a:p>
          <a:p>
            <a:r>
              <a:rPr kumimoji="1" lang="ja-JP" altLang="en-US" dirty="0"/>
              <a:t>箱同士の当たり判定ステージの当たり判定とモデルの見直し、</a:t>
            </a:r>
            <a:endParaRPr kumimoji="1" lang="en-US" altLang="ja-JP" dirty="0"/>
          </a:p>
          <a:p>
            <a:r>
              <a:rPr kumimoji="1" lang="ja-JP" altLang="en-US" dirty="0"/>
              <a:t>改善をしまいした。</a:t>
            </a:r>
            <a:endParaRPr kumimoji="1" lang="en-US" altLang="ja-JP" dirty="0"/>
          </a:p>
          <a:p>
            <a:endParaRPr kumimoji="1" lang="en-US" altLang="ja-JP" sz="1100" dirty="0"/>
          </a:p>
          <a:p>
            <a:r>
              <a:rPr kumimoji="1" lang="ja-JP" altLang="en-US" b="1" dirty="0"/>
              <a:t>３月～４月：</a:t>
            </a:r>
            <a:endParaRPr kumimoji="1" lang="en-US" altLang="ja-JP" b="1" dirty="0"/>
          </a:p>
          <a:p>
            <a:r>
              <a:rPr kumimoji="1" lang="ja-JP" altLang="en-US" dirty="0">
                <a:latin typeface="+mn-ea"/>
              </a:rPr>
              <a:t>メモリリークの解消作業を行い、ソースコードの整理し、ゲームの改善点を洗い出しバグの修正などを行うことに専念しました。</a:t>
            </a:r>
            <a:endParaRPr kumimoji="1" lang="en-US" altLang="ja-JP" dirty="0">
              <a:latin typeface="+mn-ea"/>
            </a:endParaRPr>
          </a:p>
          <a:p>
            <a:endParaRPr kumimoji="1" lang="en-US" altLang="ja-JP" dirty="0"/>
          </a:p>
          <a:p>
            <a:endParaRPr kumimoji="1" lang="ja-JP" altLang="en-US" dirty="0"/>
          </a:p>
        </p:txBody>
      </p:sp>
    </p:spTree>
    <p:extLst>
      <p:ext uri="{BB962C8B-B14F-4D97-AF65-F5344CB8AC3E}">
        <p14:creationId xmlns:p14="http://schemas.microsoft.com/office/powerpoint/2010/main" val="1101917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四角形: 角を丸くする 55">
            <a:extLst>
              <a:ext uri="{FF2B5EF4-FFF2-40B4-BE49-F238E27FC236}">
                <a16:creationId xmlns:a16="http://schemas.microsoft.com/office/drawing/2014/main" id="{FDFA03C1-9334-C842-13C4-63C7FA76D44E}"/>
              </a:ext>
            </a:extLst>
          </p:cNvPr>
          <p:cNvSpPr/>
          <p:nvPr/>
        </p:nvSpPr>
        <p:spPr>
          <a:xfrm>
            <a:off x="2794772" y="5288072"/>
            <a:ext cx="1229157" cy="403342"/>
          </a:xfrm>
          <a:prstGeom prst="roundRect">
            <a:avLst/>
          </a:prstGeom>
          <a:solidFill>
            <a:srgbClr val="00CC66"/>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54" name="四角形: 角を丸くする 53">
            <a:extLst>
              <a:ext uri="{FF2B5EF4-FFF2-40B4-BE49-F238E27FC236}">
                <a16:creationId xmlns:a16="http://schemas.microsoft.com/office/drawing/2014/main" id="{6F41FA83-D2DA-10C3-809B-6428E3FF21B3}"/>
              </a:ext>
            </a:extLst>
          </p:cNvPr>
          <p:cNvSpPr/>
          <p:nvPr/>
        </p:nvSpPr>
        <p:spPr>
          <a:xfrm>
            <a:off x="577072" y="5288072"/>
            <a:ext cx="1229157" cy="403342"/>
          </a:xfrm>
          <a:prstGeom prst="roundRect">
            <a:avLst/>
          </a:prstGeom>
          <a:solidFill>
            <a:srgbClr val="FF5050"/>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CC46EC2B-8243-F51C-EEDF-C55A39CD3199}"/>
              </a:ext>
            </a:extLst>
          </p:cNvPr>
          <p:cNvSpPr txBox="1"/>
          <p:nvPr/>
        </p:nvSpPr>
        <p:spPr>
          <a:xfrm>
            <a:off x="172143" y="97625"/>
            <a:ext cx="6376739" cy="4062651"/>
          </a:xfrm>
          <a:prstGeom prst="rect">
            <a:avLst/>
          </a:prstGeom>
          <a:noFill/>
        </p:spPr>
        <p:txBody>
          <a:bodyPr wrap="square" rtlCol="0">
            <a:spAutoFit/>
          </a:bodyPr>
          <a:lstStyle/>
          <a:p>
            <a:r>
              <a:rPr kumimoji="1" lang="ja-JP" altLang="en-US" sz="2400" b="1" u="sng" dirty="0"/>
              <a:t>２：プログラムのアピールポイント</a:t>
            </a:r>
            <a:endParaRPr kumimoji="1" lang="en-US" altLang="ja-JP" sz="2400" b="1" u="sng" dirty="0"/>
          </a:p>
          <a:p>
            <a:endParaRPr kumimoji="1" lang="en-US" altLang="ja-JP" dirty="0"/>
          </a:p>
          <a:p>
            <a:r>
              <a:rPr kumimoji="1" lang="ja-JP" altLang="en-US" b="1" dirty="0"/>
              <a:t>・磁石箱の変化処理</a:t>
            </a:r>
            <a:endParaRPr kumimoji="1" lang="en-US" altLang="ja-JP" b="1" dirty="0"/>
          </a:p>
          <a:p>
            <a:r>
              <a:rPr kumimoji="1" lang="ja-JP" altLang="en-US" dirty="0"/>
              <a:t>プレイヤーが発射する弾に応じて磁石箱が変化する処理を制作しました。</a:t>
            </a:r>
            <a:endParaRPr kumimoji="1" lang="en-US" altLang="ja-JP" dirty="0"/>
          </a:p>
          <a:p>
            <a:r>
              <a:rPr kumimoji="1" lang="ja-JP" altLang="en-US" dirty="0"/>
              <a:t>常に、磁石箱の種類を変更するか確認し、変更が必要であれば切り替わります。</a:t>
            </a:r>
            <a:endParaRPr kumimoji="1" lang="en-US" altLang="ja-JP" dirty="0"/>
          </a:p>
          <a:p>
            <a:r>
              <a:rPr kumimoji="1" lang="en-US" altLang="ja-JP" dirty="0"/>
              <a:t>※</a:t>
            </a:r>
            <a:r>
              <a:rPr lang="ja-JP" altLang="en-US" dirty="0"/>
              <a:t>該当ソースコード</a:t>
            </a:r>
            <a:endParaRPr lang="en-US" altLang="ja-JP" dirty="0"/>
          </a:p>
          <a:p>
            <a:r>
              <a:rPr kumimoji="1" lang="ja-JP" altLang="en-US" dirty="0"/>
              <a:t>　“</a:t>
            </a:r>
            <a:r>
              <a:rPr kumimoji="1" lang="en-US" altLang="ja-JP" dirty="0" err="1"/>
              <a:t>Src</a:t>
            </a:r>
            <a:r>
              <a:rPr kumimoji="1" lang="en-US" altLang="ja-JP" dirty="0"/>
              <a:t>/Object/Box/Manager/</a:t>
            </a:r>
            <a:r>
              <a:rPr kumimoji="1" lang="en-US" altLang="ja-JP" dirty="0" err="1"/>
              <a:t>BoxManager.h</a:t>
            </a:r>
            <a:r>
              <a:rPr kumimoji="1" lang="ja-JP" altLang="en-US" dirty="0"/>
              <a:t>”</a:t>
            </a:r>
            <a:endParaRPr kumimoji="1" lang="en-US" altLang="ja-JP" dirty="0"/>
          </a:p>
          <a:p>
            <a:endParaRPr kumimoji="1" lang="en-US" altLang="ja-JP" dirty="0"/>
          </a:p>
          <a:p>
            <a:r>
              <a:rPr kumimoji="1" lang="ja-JP" altLang="en-US" dirty="0"/>
              <a:t>図で表すと以下のようになります。</a:t>
            </a:r>
            <a:endParaRPr kumimoji="1" lang="en-US" altLang="ja-JP" dirty="0"/>
          </a:p>
          <a:p>
            <a:r>
              <a:rPr kumimoji="1" lang="ja-JP" altLang="en-US" dirty="0"/>
              <a:t>（例）</a:t>
            </a:r>
            <a:endParaRPr kumimoji="1" lang="en-US" altLang="ja-JP" dirty="0"/>
          </a:p>
          <a:p>
            <a:endParaRPr kumimoji="1" lang="en-US" altLang="ja-JP" dirty="0"/>
          </a:p>
          <a:p>
            <a:endParaRPr kumimoji="1" lang="ja-JP" altLang="en-US" dirty="0"/>
          </a:p>
        </p:txBody>
      </p:sp>
      <p:sp>
        <p:nvSpPr>
          <p:cNvPr id="13" name="四角形: 角を丸くする 12">
            <a:extLst>
              <a:ext uri="{FF2B5EF4-FFF2-40B4-BE49-F238E27FC236}">
                <a16:creationId xmlns:a16="http://schemas.microsoft.com/office/drawing/2014/main" id="{A3F1A611-A839-7FB3-F2FD-FFFD3166F433}"/>
              </a:ext>
            </a:extLst>
          </p:cNvPr>
          <p:cNvSpPr/>
          <p:nvPr/>
        </p:nvSpPr>
        <p:spPr>
          <a:xfrm>
            <a:off x="2794770" y="3813158"/>
            <a:ext cx="1229157" cy="40334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B98DC671-6B2B-B591-3A32-6A1B97BC25D8}"/>
              </a:ext>
            </a:extLst>
          </p:cNvPr>
          <p:cNvSpPr txBox="1"/>
          <p:nvPr/>
        </p:nvSpPr>
        <p:spPr>
          <a:xfrm>
            <a:off x="2848110" y="3852499"/>
            <a:ext cx="1161780" cy="307777"/>
          </a:xfrm>
          <a:prstGeom prst="rect">
            <a:avLst/>
          </a:prstGeom>
          <a:noFill/>
        </p:spPr>
        <p:txBody>
          <a:bodyPr wrap="square" rtlCol="0">
            <a:spAutoFit/>
          </a:bodyPr>
          <a:lstStyle/>
          <a:p>
            <a:r>
              <a:rPr kumimoji="1" lang="en-US" altLang="ja-JP" sz="1400" dirty="0" err="1"/>
              <a:t>MinusBullet</a:t>
            </a:r>
            <a:endParaRPr kumimoji="1" lang="ja-JP" altLang="en-US" sz="1400" dirty="0"/>
          </a:p>
        </p:txBody>
      </p:sp>
      <p:sp>
        <p:nvSpPr>
          <p:cNvPr id="2" name="テキスト ボックス 1">
            <a:extLst>
              <a:ext uri="{FF2B5EF4-FFF2-40B4-BE49-F238E27FC236}">
                <a16:creationId xmlns:a16="http://schemas.microsoft.com/office/drawing/2014/main" id="{17F391BA-6153-3937-79A2-BF14E0FF7481}"/>
              </a:ext>
            </a:extLst>
          </p:cNvPr>
          <p:cNvSpPr txBox="1"/>
          <p:nvPr/>
        </p:nvSpPr>
        <p:spPr>
          <a:xfrm>
            <a:off x="4274711" y="9154366"/>
            <a:ext cx="2577757" cy="369332"/>
          </a:xfrm>
          <a:prstGeom prst="rect">
            <a:avLst/>
          </a:prstGeom>
          <a:noFill/>
        </p:spPr>
        <p:txBody>
          <a:bodyPr wrap="square" rtlCol="0">
            <a:spAutoFit/>
          </a:bodyPr>
          <a:lstStyle/>
          <a:p>
            <a:r>
              <a:rPr kumimoji="1" lang="ja-JP" altLang="en-US" b="1" dirty="0"/>
              <a:t>次のページに続きます。</a:t>
            </a:r>
          </a:p>
        </p:txBody>
      </p:sp>
      <p:sp>
        <p:nvSpPr>
          <p:cNvPr id="33" name="矢印: 右 32">
            <a:extLst>
              <a:ext uri="{FF2B5EF4-FFF2-40B4-BE49-F238E27FC236}">
                <a16:creationId xmlns:a16="http://schemas.microsoft.com/office/drawing/2014/main" id="{1CAD236B-E0F8-26C2-7D2C-EF0503D40609}"/>
              </a:ext>
            </a:extLst>
          </p:cNvPr>
          <p:cNvSpPr/>
          <p:nvPr/>
        </p:nvSpPr>
        <p:spPr>
          <a:xfrm rot="8817602">
            <a:off x="1660831" y="4762118"/>
            <a:ext cx="771048" cy="31993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テキスト ボックス 13">
            <a:extLst>
              <a:ext uri="{FF2B5EF4-FFF2-40B4-BE49-F238E27FC236}">
                <a16:creationId xmlns:a16="http://schemas.microsoft.com/office/drawing/2014/main" id="{15594B3A-B64B-9221-368D-B7F9AC13ACE6}"/>
              </a:ext>
            </a:extLst>
          </p:cNvPr>
          <p:cNvSpPr txBox="1"/>
          <p:nvPr/>
        </p:nvSpPr>
        <p:spPr>
          <a:xfrm>
            <a:off x="782541" y="5320723"/>
            <a:ext cx="777794" cy="307777"/>
          </a:xfrm>
          <a:prstGeom prst="rect">
            <a:avLst/>
          </a:prstGeom>
          <a:noFill/>
        </p:spPr>
        <p:txBody>
          <a:bodyPr wrap="square" rtlCol="0">
            <a:spAutoFit/>
          </a:bodyPr>
          <a:lstStyle/>
          <a:p>
            <a:r>
              <a:rPr kumimoji="1" lang="en-US" altLang="ja-JP" sz="1400" dirty="0" err="1"/>
              <a:t>PlusBox</a:t>
            </a:r>
            <a:endParaRPr kumimoji="1" lang="ja-JP" altLang="en-US" sz="1400" dirty="0"/>
          </a:p>
        </p:txBody>
      </p:sp>
      <p:sp>
        <p:nvSpPr>
          <p:cNvPr id="42" name="矢印: 右 41">
            <a:extLst>
              <a:ext uri="{FF2B5EF4-FFF2-40B4-BE49-F238E27FC236}">
                <a16:creationId xmlns:a16="http://schemas.microsoft.com/office/drawing/2014/main" id="{DE882A25-7AD5-529A-0113-55932F04263B}"/>
              </a:ext>
            </a:extLst>
          </p:cNvPr>
          <p:cNvSpPr/>
          <p:nvPr/>
        </p:nvSpPr>
        <p:spPr>
          <a:xfrm rot="5400000">
            <a:off x="3135002" y="4765730"/>
            <a:ext cx="548691" cy="365110"/>
          </a:xfrm>
          <a:prstGeom prst="rightArrow">
            <a:avLst/>
          </a:prstGeom>
          <a:solidFill>
            <a:srgbClr val="00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テキスト ボックス 17">
            <a:extLst>
              <a:ext uri="{FF2B5EF4-FFF2-40B4-BE49-F238E27FC236}">
                <a16:creationId xmlns:a16="http://schemas.microsoft.com/office/drawing/2014/main" id="{879187BA-BA36-3A01-B1EE-DB0C0A33DB21}"/>
              </a:ext>
            </a:extLst>
          </p:cNvPr>
          <p:cNvSpPr txBox="1"/>
          <p:nvPr/>
        </p:nvSpPr>
        <p:spPr>
          <a:xfrm>
            <a:off x="2910293" y="5321091"/>
            <a:ext cx="1037415" cy="307777"/>
          </a:xfrm>
          <a:prstGeom prst="rect">
            <a:avLst/>
          </a:prstGeom>
          <a:noFill/>
        </p:spPr>
        <p:txBody>
          <a:bodyPr wrap="square" rtlCol="0">
            <a:spAutoFit/>
          </a:bodyPr>
          <a:lstStyle/>
          <a:p>
            <a:r>
              <a:rPr kumimoji="1" lang="en-US" altLang="ja-JP" sz="1400" dirty="0" err="1"/>
              <a:t>NormalBox</a:t>
            </a:r>
            <a:endParaRPr kumimoji="1" lang="ja-JP" altLang="en-US" sz="1400" dirty="0"/>
          </a:p>
        </p:txBody>
      </p:sp>
      <p:sp>
        <p:nvSpPr>
          <p:cNvPr id="52" name="テキスト ボックス 51">
            <a:extLst>
              <a:ext uri="{FF2B5EF4-FFF2-40B4-BE49-F238E27FC236}">
                <a16:creationId xmlns:a16="http://schemas.microsoft.com/office/drawing/2014/main" id="{9B598112-0B70-73A2-70AB-F46F7E17AC00}"/>
              </a:ext>
            </a:extLst>
          </p:cNvPr>
          <p:cNvSpPr txBox="1"/>
          <p:nvPr/>
        </p:nvSpPr>
        <p:spPr>
          <a:xfrm>
            <a:off x="2750983" y="4261039"/>
            <a:ext cx="1458743" cy="369332"/>
          </a:xfrm>
          <a:prstGeom prst="rect">
            <a:avLst/>
          </a:prstGeom>
          <a:noFill/>
        </p:spPr>
        <p:txBody>
          <a:bodyPr wrap="square" rtlCol="0">
            <a:spAutoFit/>
          </a:bodyPr>
          <a:lstStyle/>
          <a:p>
            <a:r>
              <a:rPr kumimoji="1" lang="ja-JP" altLang="en-US" b="1" dirty="0"/>
              <a:t>当たったら</a:t>
            </a:r>
          </a:p>
        </p:txBody>
      </p:sp>
      <p:sp>
        <p:nvSpPr>
          <p:cNvPr id="55" name="四角形: 角を丸くする 54">
            <a:extLst>
              <a:ext uri="{FF2B5EF4-FFF2-40B4-BE49-F238E27FC236}">
                <a16:creationId xmlns:a16="http://schemas.microsoft.com/office/drawing/2014/main" id="{62FDBFDB-1EBA-392E-1339-A8256719E35C}"/>
              </a:ext>
            </a:extLst>
          </p:cNvPr>
          <p:cNvSpPr/>
          <p:nvPr/>
        </p:nvSpPr>
        <p:spPr>
          <a:xfrm>
            <a:off x="4949012" y="5268937"/>
            <a:ext cx="1229157" cy="403342"/>
          </a:xfrm>
          <a:prstGeom prst="roundRect">
            <a:avLst/>
          </a:prstGeom>
          <a:solidFill>
            <a:srgbClr val="33CCCC"/>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0F115E90-CCDC-EA2F-2B0B-56E14C370AAA}"/>
              </a:ext>
            </a:extLst>
          </p:cNvPr>
          <p:cNvSpPr txBox="1"/>
          <p:nvPr/>
        </p:nvSpPr>
        <p:spPr>
          <a:xfrm>
            <a:off x="5107384" y="5335419"/>
            <a:ext cx="930099" cy="307777"/>
          </a:xfrm>
          <a:prstGeom prst="rect">
            <a:avLst/>
          </a:prstGeom>
          <a:noFill/>
        </p:spPr>
        <p:txBody>
          <a:bodyPr wrap="square" rtlCol="0">
            <a:spAutoFit/>
          </a:bodyPr>
          <a:lstStyle/>
          <a:p>
            <a:r>
              <a:rPr kumimoji="1" lang="en-US" altLang="ja-JP" sz="1400" dirty="0" err="1"/>
              <a:t>MinusBox</a:t>
            </a:r>
            <a:endParaRPr kumimoji="1" lang="ja-JP" altLang="en-US" sz="1400" dirty="0"/>
          </a:p>
        </p:txBody>
      </p:sp>
      <p:sp>
        <p:nvSpPr>
          <p:cNvPr id="57" name="矢印: 右 56">
            <a:extLst>
              <a:ext uri="{FF2B5EF4-FFF2-40B4-BE49-F238E27FC236}">
                <a16:creationId xmlns:a16="http://schemas.microsoft.com/office/drawing/2014/main" id="{703D6653-88A1-8D0C-B2D2-F5450BA564F9}"/>
              </a:ext>
            </a:extLst>
          </p:cNvPr>
          <p:cNvSpPr/>
          <p:nvPr/>
        </p:nvSpPr>
        <p:spPr>
          <a:xfrm rot="12782398" flipH="1">
            <a:off x="4185115" y="4713947"/>
            <a:ext cx="771048" cy="3199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四角形: 角を丸くする 70">
            <a:extLst>
              <a:ext uri="{FF2B5EF4-FFF2-40B4-BE49-F238E27FC236}">
                <a16:creationId xmlns:a16="http://schemas.microsoft.com/office/drawing/2014/main" id="{0F2A789E-B4EC-9789-8A9B-AC97C23D4AB9}"/>
              </a:ext>
            </a:extLst>
          </p:cNvPr>
          <p:cNvSpPr/>
          <p:nvPr/>
        </p:nvSpPr>
        <p:spPr>
          <a:xfrm>
            <a:off x="577072" y="7088212"/>
            <a:ext cx="1229157" cy="403342"/>
          </a:xfrm>
          <a:prstGeom prst="roundRect">
            <a:avLst/>
          </a:prstGeom>
          <a:solidFill>
            <a:srgbClr val="33CCCC"/>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390C67C9-EC45-277E-4443-04F7C3C39681}"/>
              </a:ext>
            </a:extLst>
          </p:cNvPr>
          <p:cNvSpPr txBox="1"/>
          <p:nvPr/>
        </p:nvSpPr>
        <p:spPr>
          <a:xfrm>
            <a:off x="735444" y="7154694"/>
            <a:ext cx="930099" cy="307777"/>
          </a:xfrm>
          <a:prstGeom prst="rect">
            <a:avLst/>
          </a:prstGeom>
          <a:noFill/>
        </p:spPr>
        <p:txBody>
          <a:bodyPr wrap="square" rtlCol="0">
            <a:spAutoFit/>
          </a:bodyPr>
          <a:lstStyle/>
          <a:p>
            <a:r>
              <a:rPr kumimoji="1" lang="en-US" altLang="ja-JP" sz="1400" dirty="0" err="1"/>
              <a:t>MinusBox</a:t>
            </a:r>
            <a:endParaRPr kumimoji="1" lang="ja-JP" altLang="en-US" sz="1400" dirty="0"/>
          </a:p>
        </p:txBody>
      </p:sp>
      <p:sp>
        <p:nvSpPr>
          <p:cNvPr id="75" name="矢印: 右 74">
            <a:extLst>
              <a:ext uri="{FF2B5EF4-FFF2-40B4-BE49-F238E27FC236}">
                <a16:creationId xmlns:a16="http://schemas.microsoft.com/office/drawing/2014/main" id="{598A668D-778C-4127-26CA-A1BF689EB521}"/>
              </a:ext>
            </a:extLst>
          </p:cNvPr>
          <p:cNvSpPr/>
          <p:nvPr/>
        </p:nvSpPr>
        <p:spPr>
          <a:xfrm rot="5400000">
            <a:off x="5293590" y="6262317"/>
            <a:ext cx="540000" cy="360000"/>
          </a:xfrm>
          <a:prstGeom prst="rightArrow">
            <a:avLst/>
          </a:prstGeom>
          <a:solidFill>
            <a:srgbClr val="00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四角形: 角を丸くする 80">
            <a:extLst>
              <a:ext uri="{FF2B5EF4-FFF2-40B4-BE49-F238E27FC236}">
                <a16:creationId xmlns:a16="http://schemas.microsoft.com/office/drawing/2014/main" id="{DFF146B8-5B4F-26F7-E62D-A080C29C0A5D}"/>
              </a:ext>
            </a:extLst>
          </p:cNvPr>
          <p:cNvSpPr/>
          <p:nvPr/>
        </p:nvSpPr>
        <p:spPr>
          <a:xfrm>
            <a:off x="2803616" y="7069814"/>
            <a:ext cx="1229157" cy="403342"/>
          </a:xfrm>
          <a:prstGeom prst="roundRect">
            <a:avLst/>
          </a:prstGeom>
          <a:solidFill>
            <a:srgbClr val="33CCCC"/>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82" name="テキスト ボックス 81">
            <a:extLst>
              <a:ext uri="{FF2B5EF4-FFF2-40B4-BE49-F238E27FC236}">
                <a16:creationId xmlns:a16="http://schemas.microsoft.com/office/drawing/2014/main" id="{A93B91C4-8CA2-82B7-B804-30CACA8D2CD9}"/>
              </a:ext>
            </a:extLst>
          </p:cNvPr>
          <p:cNvSpPr txBox="1"/>
          <p:nvPr/>
        </p:nvSpPr>
        <p:spPr>
          <a:xfrm>
            <a:off x="2961988" y="7136296"/>
            <a:ext cx="930099" cy="307777"/>
          </a:xfrm>
          <a:prstGeom prst="rect">
            <a:avLst/>
          </a:prstGeom>
          <a:noFill/>
        </p:spPr>
        <p:txBody>
          <a:bodyPr wrap="square" rtlCol="0">
            <a:spAutoFit/>
          </a:bodyPr>
          <a:lstStyle/>
          <a:p>
            <a:r>
              <a:rPr kumimoji="1" lang="en-US" altLang="ja-JP" sz="1400" dirty="0" err="1"/>
              <a:t>MinusBox</a:t>
            </a:r>
            <a:endParaRPr kumimoji="1" lang="ja-JP" altLang="en-US" sz="1400" dirty="0"/>
          </a:p>
        </p:txBody>
      </p:sp>
      <p:sp>
        <p:nvSpPr>
          <p:cNvPr id="83" name="四角形: 角を丸くする 82">
            <a:extLst>
              <a:ext uri="{FF2B5EF4-FFF2-40B4-BE49-F238E27FC236}">
                <a16:creationId xmlns:a16="http://schemas.microsoft.com/office/drawing/2014/main" id="{C019AE89-4E4C-7574-DB97-64998FFD3A7A}"/>
              </a:ext>
            </a:extLst>
          </p:cNvPr>
          <p:cNvSpPr/>
          <p:nvPr/>
        </p:nvSpPr>
        <p:spPr>
          <a:xfrm>
            <a:off x="5025233" y="7076065"/>
            <a:ext cx="1229157" cy="403342"/>
          </a:xfrm>
          <a:prstGeom prst="roundRect">
            <a:avLst/>
          </a:prstGeom>
          <a:solidFill>
            <a:srgbClr val="00CC66"/>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84" name="テキスト ボックス 83">
            <a:extLst>
              <a:ext uri="{FF2B5EF4-FFF2-40B4-BE49-F238E27FC236}">
                <a16:creationId xmlns:a16="http://schemas.microsoft.com/office/drawing/2014/main" id="{A3422B4D-382D-0029-2CC9-C82BDD925191}"/>
              </a:ext>
            </a:extLst>
          </p:cNvPr>
          <p:cNvSpPr txBox="1"/>
          <p:nvPr/>
        </p:nvSpPr>
        <p:spPr>
          <a:xfrm>
            <a:off x="5140754" y="7109084"/>
            <a:ext cx="1037415" cy="307777"/>
          </a:xfrm>
          <a:prstGeom prst="rect">
            <a:avLst/>
          </a:prstGeom>
          <a:noFill/>
        </p:spPr>
        <p:txBody>
          <a:bodyPr wrap="square" rtlCol="0">
            <a:spAutoFit/>
          </a:bodyPr>
          <a:lstStyle/>
          <a:p>
            <a:r>
              <a:rPr kumimoji="1" lang="en-US" altLang="ja-JP" sz="1400" dirty="0" err="1"/>
              <a:t>NormalBox</a:t>
            </a:r>
            <a:endParaRPr kumimoji="1" lang="ja-JP" altLang="en-US" sz="1400" dirty="0"/>
          </a:p>
        </p:txBody>
      </p:sp>
      <p:sp>
        <p:nvSpPr>
          <p:cNvPr id="85" name="矢印: 右 84">
            <a:extLst>
              <a:ext uri="{FF2B5EF4-FFF2-40B4-BE49-F238E27FC236}">
                <a16:creationId xmlns:a16="http://schemas.microsoft.com/office/drawing/2014/main" id="{E82470ED-2EB2-CA30-88AA-DD370DAFE140}"/>
              </a:ext>
            </a:extLst>
          </p:cNvPr>
          <p:cNvSpPr/>
          <p:nvPr/>
        </p:nvSpPr>
        <p:spPr>
          <a:xfrm rot="5400000">
            <a:off x="3139347" y="6262317"/>
            <a:ext cx="540000" cy="3600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右 85">
            <a:extLst>
              <a:ext uri="{FF2B5EF4-FFF2-40B4-BE49-F238E27FC236}">
                <a16:creationId xmlns:a16="http://schemas.microsoft.com/office/drawing/2014/main" id="{1515BC0F-2147-952B-1C58-3A37484A54FE}"/>
              </a:ext>
            </a:extLst>
          </p:cNvPr>
          <p:cNvSpPr/>
          <p:nvPr/>
        </p:nvSpPr>
        <p:spPr>
          <a:xfrm rot="5400000">
            <a:off x="901438" y="6262317"/>
            <a:ext cx="540000" cy="3600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964578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E647E32C-8D68-0AFD-44F2-842B510A05A2}"/>
              </a:ext>
            </a:extLst>
          </p:cNvPr>
          <p:cNvSpPr txBox="1"/>
          <p:nvPr/>
        </p:nvSpPr>
        <p:spPr>
          <a:xfrm>
            <a:off x="324853" y="288758"/>
            <a:ext cx="6304547" cy="4339650"/>
          </a:xfrm>
          <a:prstGeom prst="rect">
            <a:avLst/>
          </a:prstGeom>
          <a:noFill/>
        </p:spPr>
        <p:txBody>
          <a:bodyPr wrap="square" rtlCol="0">
            <a:spAutoFit/>
          </a:bodyPr>
          <a:lstStyle/>
          <a:p>
            <a:r>
              <a:rPr kumimoji="1" lang="ja-JP" altLang="en-US" sz="2400" b="1" dirty="0"/>
              <a:t>・磁石箱の引き寄せ処理</a:t>
            </a:r>
            <a:endParaRPr kumimoji="1" lang="en-US" altLang="ja-JP" sz="2400" b="1" dirty="0"/>
          </a:p>
          <a:p>
            <a:endParaRPr kumimoji="1" lang="en-US" altLang="ja-JP" dirty="0"/>
          </a:p>
          <a:p>
            <a:r>
              <a:rPr kumimoji="1" lang="ja-JP" altLang="en-US" dirty="0"/>
              <a:t>磁石箱の２種類が、設定している範囲にあるとマイナスの箱を軸にプラスの箱が引き寄せられる処理を制作しました。</a:t>
            </a:r>
            <a:endParaRPr kumimoji="1" lang="en-US" altLang="ja-JP" dirty="0"/>
          </a:p>
          <a:p>
            <a:r>
              <a:rPr kumimoji="1" lang="ja-JP" altLang="en-US" dirty="0"/>
              <a:t>引き寄せが完了するまでの時間を設定することにより、</a:t>
            </a:r>
            <a:endParaRPr kumimoji="1" lang="en-US" altLang="ja-JP" dirty="0"/>
          </a:p>
          <a:p>
            <a:r>
              <a:rPr kumimoji="1" lang="ja-JP" altLang="en-US" dirty="0"/>
              <a:t>引き寄せはじめのスピードは早く、終わりは遅くするという表現ができるためプレイヤーにどの磁石箱に引き寄せられているのかを分かりやすくすることができました。</a:t>
            </a:r>
            <a:endParaRPr kumimoji="1" lang="en-US" altLang="ja-JP" dirty="0"/>
          </a:p>
          <a:p>
            <a:r>
              <a:rPr kumimoji="1" lang="en-US" altLang="ja-JP" dirty="0"/>
              <a:t>※</a:t>
            </a:r>
            <a:r>
              <a:rPr lang="ja-JP" altLang="en-US" dirty="0"/>
              <a:t>該当ソースコード</a:t>
            </a:r>
            <a:endParaRPr lang="en-US" altLang="ja-JP" dirty="0"/>
          </a:p>
          <a:p>
            <a:r>
              <a:rPr kumimoji="1" lang="ja-JP" altLang="en-US" dirty="0"/>
              <a:t>　“</a:t>
            </a:r>
            <a:r>
              <a:rPr kumimoji="1" lang="en-US" altLang="ja-JP" dirty="0" err="1"/>
              <a:t>Src</a:t>
            </a:r>
            <a:r>
              <a:rPr kumimoji="1" lang="en-US" altLang="ja-JP" dirty="0"/>
              <a:t>/Object/Box/Manager/</a:t>
            </a:r>
            <a:r>
              <a:rPr kumimoji="1" lang="en-US" altLang="ja-JP" dirty="0" err="1"/>
              <a:t>BoxManager.h</a:t>
            </a:r>
            <a:r>
              <a:rPr kumimoji="1" lang="ja-JP" altLang="en-US" dirty="0"/>
              <a:t>”</a:t>
            </a:r>
            <a:endParaRPr kumimoji="1" lang="en-US" altLang="ja-JP" dirty="0"/>
          </a:p>
          <a:p>
            <a:r>
              <a:rPr kumimoji="1" lang="ja-JP" altLang="en-US" dirty="0"/>
              <a:t>　“</a:t>
            </a:r>
            <a:r>
              <a:rPr kumimoji="1" lang="en-US" altLang="ja-JP" dirty="0" err="1"/>
              <a:t>Src</a:t>
            </a:r>
            <a:r>
              <a:rPr kumimoji="1" lang="en-US" altLang="ja-JP" dirty="0"/>
              <a:t>/Object/Box/</a:t>
            </a:r>
            <a:r>
              <a:rPr kumimoji="1" lang="en-US" altLang="ja-JP" dirty="0" err="1"/>
              <a:t>BoxParameter.h</a:t>
            </a:r>
            <a:r>
              <a:rPr kumimoji="1" lang="ja-JP" altLang="en-US" dirty="0"/>
              <a:t>”</a:t>
            </a:r>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8" name="テキスト ボックス 7">
            <a:extLst>
              <a:ext uri="{FF2B5EF4-FFF2-40B4-BE49-F238E27FC236}">
                <a16:creationId xmlns:a16="http://schemas.microsoft.com/office/drawing/2014/main" id="{5DCDC3D6-2A4C-3F5F-164C-03621D7C0CA1}"/>
              </a:ext>
            </a:extLst>
          </p:cNvPr>
          <p:cNvSpPr txBox="1"/>
          <p:nvPr/>
        </p:nvSpPr>
        <p:spPr>
          <a:xfrm>
            <a:off x="96253" y="3661766"/>
            <a:ext cx="6533147" cy="4339650"/>
          </a:xfrm>
          <a:prstGeom prst="rect">
            <a:avLst/>
          </a:prstGeom>
          <a:noFill/>
        </p:spPr>
        <p:txBody>
          <a:bodyPr wrap="square" rtlCol="0">
            <a:spAutoFit/>
          </a:bodyPr>
          <a:lstStyle/>
          <a:p>
            <a:r>
              <a:rPr kumimoji="1" lang="en-US" altLang="ja-JP" sz="2400" b="1" u="sng" dirty="0"/>
              <a:t>3:</a:t>
            </a:r>
            <a:r>
              <a:rPr kumimoji="1" lang="ja-JP" altLang="en-US" sz="2400" b="1" u="sng" dirty="0"/>
              <a:t>プログラムを組む上で工夫したこと</a:t>
            </a:r>
            <a:endParaRPr kumimoji="1" lang="en-US" altLang="ja-JP" sz="2400" b="1" u="sng" dirty="0"/>
          </a:p>
          <a:p>
            <a:endParaRPr kumimoji="1" lang="en-US" altLang="ja-JP" dirty="0"/>
          </a:p>
          <a:p>
            <a:r>
              <a:rPr kumimoji="1" lang="ja-JP" altLang="en-US" b="1" dirty="0"/>
              <a:t>・メモリリーク検知機能</a:t>
            </a:r>
            <a:endParaRPr kumimoji="1" lang="en-US" altLang="ja-JP" b="1" dirty="0"/>
          </a:p>
          <a:p>
            <a:r>
              <a:rPr kumimoji="1" lang="ja-JP" altLang="en-US" dirty="0"/>
              <a:t>これは</a:t>
            </a:r>
            <a:r>
              <a:rPr kumimoji="1" lang="en-US" altLang="ja-JP" dirty="0"/>
              <a:t>&lt;</a:t>
            </a:r>
            <a:r>
              <a:rPr kumimoji="1" lang="en-US" altLang="ja-JP" dirty="0" err="1"/>
              <a:t>crtdbg.h</a:t>
            </a:r>
            <a:r>
              <a:rPr kumimoji="1" lang="en-US" altLang="ja-JP" dirty="0"/>
              <a:t>&gt;</a:t>
            </a:r>
            <a:r>
              <a:rPr kumimoji="1" lang="ja-JP" altLang="en-US" dirty="0"/>
              <a:t>の機能を使い検知できます。</a:t>
            </a:r>
            <a:endParaRPr kumimoji="1" lang="en-US" altLang="ja-JP" dirty="0"/>
          </a:p>
          <a:p>
            <a:r>
              <a:rPr kumimoji="1" lang="ja-JP" altLang="en-US" dirty="0"/>
              <a:t>これを使用することによりリークしたソースファイルと行数が表示されるので作業効率も上がり綺麗に取り除くことができました。</a:t>
            </a:r>
            <a:endParaRPr kumimoji="1" lang="en-US" altLang="ja-JP" dirty="0"/>
          </a:p>
          <a:p>
            <a:endParaRPr kumimoji="1" lang="en-US" altLang="ja-JP" dirty="0"/>
          </a:p>
          <a:p>
            <a:r>
              <a:rPr kumimoji="1" lang="ja-JP" altLang="en-US" dirty="0"/>
              <a:t>・</a:t>
            </a:r>
            <a:r>
              <a:rPr kumimoji="1" lang="en-US" altLang="ja-JP" b="1" dirty="0"/>
              <a:t>name space</a:t>
            </a:r>
            <a:r>
              <a:rPr kumimoji="1" lang="ja-JP" altLang="en-US" b="1" dirty="0"/>
              <a:t>の活用</a:t>
            </a:r>
            <a:endParaRPr kumimoji="1" lang="en-US" altLang="ja-JP" b="1" dirty="0"/>
          </a:p>
          <a:p>
            <a:r>
              <a:rPr kumimoji="1" lang="ja-JP" altLang="en-US" dirty="0"/>
              <a:t>安全にプログラミングをするために定数をしようしました。</a:t>
            </a:r>
            <a:endParaRPr kumimoji="1" lang="en-US" altLang="ja-JP" dirty="0"/>
          </a:p>
          <a:p>
            <a:r>
              <a:rPr kumimoji="1" lang="ja-JP" altLang="en-US" dirty="0"/>
              <a:t>ですが定数の名前が似たようなものになる場合がありました。</a:t>
            </a:r>
            <a:r>
              <a:rPr kumimoji="1" lang="en-US" altLang="ja-JP" dirty="0"/>
              <a:t>name space</a:t>
            </a:r>
            <a:r>
              <a:rPr kumimoji="1" lang="ja-JP" altLang="en-US" dirty="0"/>
              <a:t>を使用することにより名前空間の識別名によってほかのものと識別化でき、名前が同じでも別のものとして扱えるので安全かつプログラムをうまくまとめることができました。</a:t>
            </a:r>
            <a:endParaRPr kumimoji="1" lang="en-US" altLang="ja-JP" dirty="0"/>
          </a:p>
        </p:txBody>
      </p:sp>
    </p:spTree>
    <p:extLst>
      <p:ext uri="{BB962C8B-B14F-4D97-AF65-F5344CB8AC3E}">
        <p14:creationId xmlns:p14="http://schemas.microsoft.com/office/powerpoint/2010/main" val="2221833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4331530-06F7-EDD6-A1B8-0C94E37BD898}"/>
              </a:ext>
            </a:extLst>
          </p:cNvPr>
          <p:cNvSpPr txBox="1"/>
          <p:nvPr/>
        </p:nvSpPr>
        <p:spPr>
          <a:xfrm>
            <a:off x="300789" y="335067"/>
            <a:ext cx="6424863" cy="6555641"/>
          </a:xfrm>
          <a:prstGeom prst="rect">
            <a:avLst/>
          </a:prstGeom>
          <a:noFill/>
        </p:spPr>
        <p:txBody>
          <a:bodyPr wrap="square" rtlCol="0">
            <a:spAutoFit/>
          </a:bodyPr>
          <a:lstStyle/>
          <a:p>
            <a:r>
              <a:rPr kumimoji="1" lang="ja-JP" altLang="en-US" sz="2400" b="1" u="sng" dirty="0"/>
              <a:t>５：プログラムの反省点と次回に向けて</a:t>
            </a:r>
            <a:endParaRPr kumimoji="1" lang="en-US" altLang="ja-JP" sz="2400" b="1" u="sng" dirty="0"/>
          </a:p>
          <a:p>
            <a:r>
              <a:rPr kumimoji="1" lang="ja-JP" altLang="en-US" b="1" dirty="0"/>
              <a:t>・マジックナンバーとコメントアウト</a:t>
            </a:r>
            <a:endParaRPr kumimoji="1" lang="en-US" altLang="ja-JP" b="1" dirty="0"/>
          </a:p>
          <a:p>
            <a:r>
              <a:rPr kumimoji="1" lang="ja-JP" altLang="en-US" dirty="0"/>
              <a:t>今回プログラムを組む上でマジックナンバーを使用し組んでしまった箇所があるところを反省したいです。</a:t>
            </a:r>
            <a:endParaRPr kumimoji="1" lang="en-US" altLang="ja-JP" dirty="0"/>
          </a:p>
          <a:p>
            <a:r>
              <a:rPr kumimoji="1" lang="ja-JP" altLang="en-US" dirty="0"/>
              <a:t>プログラムを組む上でマジックナンバーを使用しつつ説明のコメントアウトもない場合他の人が見たとき、何の数値かがわからなくなってしまいます。</a:t>
            </a:r>
            <a:endParaRPr kumimoji="1" lang="en-US" altLang="ja-JP" dirty="0"/>
          </a:p>
          <a:p>
            <a:r>
              <a:rPr kumimoji="1" lang="ja-JP" altLang="en-US" dirty="0"/>
              <a:t>他にもマジックナンバーが入っているプロジェクトを流用して新しいものを制作するとき、数値の変更をしなければならなくなったそんなとき変更する人が大変になってしまいます。なので次の制作ではマジックナンバーを絶対に使わないという条件をたてることとコメントアウトをこまめにするように制作していきます。</a:t>
            </a:r>
            <a:endParaRPr kumimoji="1" lang="en-US" altLang="ja-JP" dirty="0"/>
          </a:p>
          <a:p>
            <a:endParaRPr kumimoji="1" lang="en-US" altLang="ja-JP" dirty="0"/>
          </a:p>
          <a:p>
            <a:r>
              <a:rPr kumimoji="1" lang="ja-JP" altLang="en-US" dirty="0"/>
              <a:t>・</a:t>
            </a:r>
            <a:r>
              <a:rPr kumimoji="1" lang="ja-JP" altLang="en-US" b="1" dirty="0"/>
              <a:t>クラス分け</a:t>
            </a:r>
            <a:endParaRPr kumimoji="1" lang="en-US" altLang="ja-JP" b="1" dirty="0"/>
          </a:p>
          <a:p>
            <a:r>
              <a:rPr kumimoji="1" lang="ja-JP" altLang="en-US" dirty="0"/>
              <a:t>今回クラス分けをしつつプログラムを組んだのですが他の人に見られる気遣いや工夫が足りず同じ処理を別のクラスでも作成してまっている箇所がありました。</a:t>
            </a:r>
            <a:endParaRPr kumimoji="1" lang="en-US" altLang="ja-JP" dirty="0"/>
          </a:p>
          <a:p>
            <a:r>
              <a:rPr kumimoji="1" lang="ja-JP" altLang="en-US" dirty="0"/>
              <a:t>これを他の人が見た場合同じ処理をしているけどどのように違うのかと考えさせてしまいます。</a:t>
            </a:r>
            <a:endParaRPr kumimoji="1" lang="en-US" altLang="ja-JP" dirty="0"/>
          </a:p>
          <a:p>
            <a:r>
              <a:rPr kumimoji="1" lang="ja-JP" altLang="en-US" dirty="0"/>
              <a:t>ですので次回の制作では、移動処理だけのクラスを作成し、そのクラスを継承することですぐに使用できる状態にしておきたいと考えています。</a:t>
            </a:r>
          </a:p>
        </p:txBody>
      </p:sp>
    </p:spTree>
    <p:extLst>
      <p:ext uri="{BB962C8B-B14F-4D97-AF65-F5344CB8AC3E}">
        <p14:creationId xmlns:p14="http://schemas.microsoft.com/office/powerpoint/2010/main" val="397108144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916</TotalTime>
  <Words>846</Words>
  <Application>Microsoft Office PowerPoint</Application>
  <PresentationFormat>A4 210 x 297 mm</PresentationFormat>
  <Paragraphs>92</Paragraphs>
  <Slides>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vt:i4>
      </vt:variant>
    </vt:vector>
  </HeadingPairs>
  <TitlesOfParts>
    <vt:vector size="11" baseType="lpstr">
      <vt:lpstr>游ゴシック</vt:lpstr>
      <vt:lpstr>游ゴシック Light</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ハマ デル</dc:creator>
  <cp:lastModifiedBy>森 遥希</cp:lastModifiedBy>
  <cp:revision>9</cp:revision>
  <dcterms:created xsi:type="dcterms:W3CDTF">2023-05-05T16:34:38Z</dcterms:created>
  <dcterms:modified xsi:type="dcterms:W3CDTF">2023-10-03T07:25:41Z</dcterms:modified>
</cp:coreProperties>
</file>