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56"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33CCCC"/>
    <a:srgbClr val="006699"/>
    <a:srgbClr val="66FF99"/>
    <a:srgbClr val="FF5050"/>
    <a:srgbClr val="0051F2"/>
    <a:srgbClr val="0322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0" d="100"/>
          <a:sy n="40" d="100"/>
        </p:scale>
        <p:origin x="21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59054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00488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362286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572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83095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09202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39112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95222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92718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292623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512B1D-C12D-42E6-8C71-64682539E0F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79341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E512B1D-C12D-42E6-8C71-64682539E0F7}" type="datetimeFigureOut">
              <a:rPr kumimoji="1" lang="ja-JP" altLang="en-US" smtClean="0"/>
              <a:t>2023/10/3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81D0C5E-7D87-4B70-92BE-C35FD1C6A752}" type="slidenum">
              <a:rPr kumimoji="1" lang="ja-JP" altLang="en-US" smtClean="0"/>
              <a:t>‹#›</a:t>
            </a:fld>
            <a:endParaRPr kumimoji="1" lang="ja-JP" altLang="en-US"/>
          </a:p>
        </p:txBody>
      </p:sp>
    </p:spTree>
    <p:extLst>
      <p:ext uri="{BB962C8B-B14F-4D97-AF65-F5344CB8AC3E}">
        <p14:creationId xmlns:p14="http://schemas.microsoft.com/office/powerpoint/2010/main" val="1051689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0600016-C4B7-9329-5507-AFE21B42CA38}"/>
              </a:ext>
            </a:extLst>
          </p:cNvPr>
          <p:cNvSpPr txBox="1"/>
          <p:nvPr/>
        </p:nvSpPr>
        <p:spPr>
          <a:xfrm>
            <a:off x="282742" y="2220124"/>
            <a:ext cx="6292516" cy="1815882"/>
          </a:xfrm>
          <a:prstGeom prst="rect">
            <a:avLst/>
          </a:prstGeom>
          <a:noFill/>
        </p:spPr>
        <p:txBody>
          <a:bodyPr wrap="square" rtlCol="0">
            <a:spAutoFit/>
          </a:bodyPr>
          <a:lstStyle/>
          <a:p>
            <a:r>
              <a:rPr kumimoji="1" lang="ja-JP" altLang="en-US" sz="2800" b="1" dirty="0"/>
              <a:t>麻生情報ビジネス専門学校北九州校</a:t>
            </a:r>
            <a:endParaRPr kumimoji="1" lang="en-US" altLang="ja-JP" sz="2800" b="1" dirty="0"/>
          </a:p>
          <a:p>
            <a:r>
              <a:rPr kumimoji="1" lang="ja-JP" altLang="en-US" sz="2800" b="1" dirty="0"/>
              <a:t>氏名　　</a:t>
            </a:r>
            <a:r>
              <a:rPr kumimoji="1" lang="en-US" altLang="ja-JP" sz="2800" b="1" dirty="0"/>
              <a:t>					</a:t>
            </a:r>
            <a:r>
              <a:rPr kumimoji="1" lang="ja-JP" altLang="en-US" sz="2800" b="1" dirty="0"/>
              <a:t>森　遥希</a:t>
            </a:r>
            <a:endParaRPr kumimoji="1" lang="en-US" altLang="ja-JP" sz="2800" b="1" dirty="0"/>
          </a:p>
          <a:p>
            <a:r>
              <a:rPr kumimoji="1" lang="ja-JP" altLang="en-US" sz="2800" b="1" dirty="0"/>
              <a:t>希望職種</a:t>
            </a:r>
            <a:r>
              <a:rPr kumimoji="1" lang="en-US" altLang="ja-JP" sz="2800" b="1" dirty="0"/>
              <a:t>	</a:t>
            </a:r>
            <a:r>
              <a:rPr lang="ja-JP" altLang="en-US" sz="2800" b="1" dirty="0"/>
              <a:t>開発エンジニア</a:t>
            </a:r>
          </a:p>
          <a:p>
            <a:endParaRPr kumimoji="1" lang="ja-JP" altLang="en-US" sz="2800" b="1" dirty="0"/>
          </a:p>
        </p:txBody>
      </p:sp>
      <p:sp>
        <p:nvSpPr>
          <p:cNvPr id="5" name="テキスト ボックス 4">
            <a:extLst>
              <a:ext uri="{FF2B5EF4-FFF2-40B4-BE49-F238E27FC236}">
                <a16:creationId xmlns:a16="http://schemas.microsoft.com/office/drawing/2014/main" id="{EF6DE277-B579-8B33-7C44-B45CD067205D}"/>
              </a:ext>
            </a:extLst>
          </p:cNvPr>
          <p:cNvSpPr txBox="1"/>
          <p:nvPr/>
        </p:nvSpPr>
        <p:spPr>
          <a:xfrm>
            <a:off x="96253" y="3695951"/>
            <a:ext cx="5955631" cy="2246769"/>
          </a:xfrm>
          <a:prstGeom prst="rect">
            <a:avLst/>
          </a:prstGeom>
          <a:noFill/>
        </p:spPr>
        <p:txBody>
          <a:bodyPr wrap="square" rtlCol="0">
            <a:spAutoFit/>
          </a:bodyPr>
          <a:lstStyle/>
          <a:p>
            <a:r>
              <a:rPr kumimoji="1" lang="ja-JP" altLang="en-US" sz="4400" b="1" u="sng" dirty="0"/>
              <a:t>プログラム概要</a:t>
            </a:r>
            <a:endParaRPr kumimoji="1" lang="en-US" altLang="ja-JP" sz="4400" b="1" u="sng" dirty="0"/>
          </a:p>
          <a:p>
            <a:endParaRPr kumimoji="1" lang="en-US" altLang="ja-JP" sz="2400" b="1" u="sng" dirty="0"/>
          </a:p>
          <a:p>
            <a:r>
              <a:rPr kumimoji="1" lang="ja-JP" altLang="en-US" sz="2400" dirty="0"/>
              <a:t>ゲーム名</a:t>
            </a:r>
            <a:r>
              <a:rPr kumimoji="1" lang="en-US" altLang="ja-JP" sz="2400" dirty="0"/>
              <a:t>			</a:t>
            </a:r>
            <a:r>
              <a:rPr kumimoji="1" lang="ja-JP" altLang="en-US" sz="2400" dirty="0"/>
              <a:t>：</a:t>
            </a:r>
            <a:r>
              <a:rPr kumimoji="1" lang="en-US" altLang="ja-JP" sz="2400" dirty="0" err="1"/>
              <a:t>WallRun</a:t>
            </a:r>
            <a:r>
              <a:rPr kumimoji="1" lang="en-US" altLang="ja-JP" sz="2400" dirty="0"/>
              <a:t>!!</a:t>
            </a:r>
          </a:p>
          <a:p>
            <a:r>
              <a:rPr kumimoji="1" lang="ja-JP" altLang="en-US" sz="2400" dirty="0"/>
              <a:t>ジャンル</a:t>
            </a:r>
            <a:r>
              <a:rPr kumimoji="1" lang="en-US" altLang="ja-JP" sz="2400" dirty="0"/>
              <a:t>			</a:t>
            </a:r>
            <a:r>
              <a:rPr kumimoji="1" lang="ja-JP" altLang="en-US" sz="2400" dirty="0"/>
              <a:t>：</a:t>
            </a:r>
            <a:r>
              <a:rPr kumimoji="1" lang="en-US" altLang="ja-JP" sz="2400" dirty="0"/>
              <a:t>3D</a:t>
            </a:r>
            <a:r>
              <a:rPr kumimoji="1" lang="ja-JP" altLang="en-US" sz="2400" dirty="0"/>
              <a:t>アクションゲーム</a:t>
            </a:r>
            <a:endParaRPr kumimoji="1" lang="en-US" altLang="ja-JP" sz="2400" dirty="0"/>
          </a:p>
          <a:p>
            <a:r>
              <a:rPr kumimoji="1" lang="ja-JP" altLang="en-US" sz="2400" dirty="0"/>
              <a:t>制作人数</a:t>
            </a:r>
            <a:r>
              <a:rPr kumimoji="1" lang="en-US" altLang="ja-JP" sz="2400" dirty="0"/>
              <a:t>			</a:t>
            </a:r>
            <a:r>
              <a:rPr kumimoji="1" lang="ja-JP" altLang="en-US" sz="2400" dirty="0"/>
              <a:t>：</a:t>
            </a:r>
            <a:r>
              <a:rPr kumimoji="1" lang="en-US" altLang="ja-JP" sz="2400" dirty="0"/>
              <a:t>1</a:t>
            </a:r>
            <a:r>
              <a:rPr kumimoji="1" lang="ja-JP" altLang="en-US" sz="2400" dirty="0"/>
              <a:t>人</a:t>
            </a:r>
          </a:p>
        </p:txBody>
      </p:sp>
      <p:sp>
        <p:nvSpPr>
          <p:cNvPr id="6" name="テキスト ボックス 5">
            <a:extLst>
              <a:ext uri="{FF2B5EF4-FFF2-40B4-BE49-F238E27FC236}">
                <a16:creationId xmlns:a16="http://schemas.microsoft.com/office/drawing/2014/main" id="{51E3F318-44C8-631E-4E4E-869F5D604537}"/>
              </a:ext>
            </a:extLst>
          </p:cNvPr>
          <p:cNvSpPr txBox="1"/>
          <p:nvPr/>
        </p:nvSpPr>
        <p:spPr>
          <a:xfrm>
            <a:off x="0" y="6484583"/>
            <a:ext cx="6996363" cy="2492990"/>
          </a:xfrm>
          <a:prstGeom prst="rect">
            <a:avLst/>
          </a:prstGeom>
          <a:noFill/>
        </p:spPr>
        <p:txBody>
          <a:bodyPr wrap="square" rtlCol="0">
            <a:spAutoFit/>
          </a:bodyPr>
          <a:lstStyle/>
          <a:p>
            <a:r>
              <a:rPr kumimoji="1" lang="ja-JP" altLang="en-US" sz="4400" b="1" u="sng" dirty="0"/>
              <a:t>開発環境</a:t>
            </a:r>
            <a:endParaRPr kumimoji="1" lang="en-US" altLang="ja-JP" sz="4400" b="1" u="sng" dirty="0"/>
          </a:p>
          <a:p>
            <a:endParaRPr kumimoji="1" lang="en-US" altLang="ja-JP" sz="2400" dirty="0"/>
          </a:p>
          <a:p>
            <a:r>
              <a:rPr kumimoji="1" lang="en-US" altLang="ja-JP" sz="2400" dirty="0"/>
              <a:t>OS					</a:t>
            </a:r>
            <a:r>
              <a:rPr kumimoji="1" lang="ja-JP" altLang="en-US" sz="2400" dirty="0"/>
              <a:t>：</a:t>
            </a:r>
            <a:r>
              <a:rPr kumimoji="1" lang="en-US" altLang="ja-JP" sz="2400" dirty="0"/>
              <a:t>Windows10</a:t>
            </a:r>
          </a:p>
          <a:p>
            <a:r>
              <a:rPr kumimoji="1" lang="ja-JP" altLang="en-US" sz="2400" dirty="0"/>
              <a:t>ソフト</a:t>
            </a:r>
            <a:r>
              <a:rPr kumimoji="1" lang="en-US" altLang="ja-JP" sz="2400" dirty="0"/>
              <a:t>			</a:t>
            </a:r>
            <a:r>
              <a:rPr kumimoji="1" lang="ja-JP" altLang="en-US" sz="2400" dirty="0"/>
              <a:t>：</a:t>
            </a:r>
            <a:r>
              <a:rPr kumimoji="1" lang="en-US" altLang="ja-JP" sz="2000" dirty="0">
                <a:latin typeface="+mn-ea"/>
              </a:rPr>
              <a:t>Microsoft Visual Studio 2019/2022</a:t>
            </a:r>
          </a:p>
          <a:p>
            <a:r>
              <a:rPr kumimoji="1" lang="ja-JP" altLang="en-US" sz="2000" dirty="0">
                <a:latin typeface="+mn-ea"/>
              </a:rPr>
              <a:t>言語</a:t>
            </a:r>
            <a:r>
              <a:rPr kumimoji="1" lang="en-US" altLang="ja-JP" sz="2000" dirty="0">
                <a:latin typeface="+mn-ea"/>
              </a:rPr>
              <a:t>				</a:t>
            </a:r>
            <a:r>
              <a:rPr kumimoji="1" lang="ja-JP" altLang="en-US" sz="2000" dirty="0">
                <a:latin typeface="+mn-ea"/>
              </a:rPr>
              <a:t>：</a:t>
            </a:r>
            <a:r>
              <a:rPr kumimoji="1" lang="en-US" altLang="ja-JP" dirty="0">
                <a:latin typeface="+mn-ea"/>
              </a:rPr>
              <a:t>C#</a:t>
            </a:r>
          </a:p>
          <a:p>
            <a:r>
              <a:rPr kumimoji="1" lang="ja-JP" altLang="en-US" sz="2000" dirty="0">
                <a:latin typeface="+mn-ea"/>
              </a:rPr>
              <a:t>使用エンジン</a:t>
            </a:r>
            <a:r>
              <a:rPr kumimoji="1" lang="en-US" altLang="ja-JP" sz="2000" dirty="0">
                <a:latin typeface="+mn-ea"/>
              </a:rPr>
              <a:t>		</a:t>
            </a:r>
            <a:r>
              <a:rPr kumimoji="1" lang="ja-JP" altLang="en-US" sz="2000" dirty="0">
                <a:latin typeface="+mn-ea"/>
              </a:rPr>
              <a:t>：</a:t>
            </a:r>
            <a:r>
              <a:rPr kumimoji="1" lang="en-US" altLang="ja-JP" sz="2000" dirty="0">
                <a:latin typeface="+mn-ea"/>
              </a:rPr>
              <a:t>Unity 2021.3.15f1</a:t>
            </a:r>
          </a:p>
        </p:txBody>
      </p:sp>
      <p:sp>
        <p:nvSpPr>
          <p:cNvPr id="2" name="テキスト ボックス 1">
            <a:extLst>
              <a:ext uri="{FF2B5EF4-FFF2-40B4-BE49-F238E27FC236}">
                <a16:creationId xmlns:a16="http://schemas.microsoft.com/office/drawing/2014/main" id="{C4CBBDAA-D27C-4B56-8EF3-063A7DEB4B9D}"/>
              </a:ext>
            </a:extLst>
          </p:cNvPr>
          <p:cNvSpPr txBox="1"/>
          <p:nvPr/>
        </p:nvSpPr>
        <p:spPr>
          <a:xfrm>
            <a:off x="472440" y="355436"/>
            <a:ext cx="5836920" cy="1569660"/>
          </a:xfrm>
          <a:prstGeom prst="rect">
            <a:avLst/>
          </a:prstGeom>
          <a:noFill/>
        </p:spPr>
        <p:txBody>
          <a:bodyPr wrap="square" rtlCol="0">
            <a:spAutoFit/>
          </a:bodyPr>
          <a:lstStyle/>
          <a:p>
            <a:pPr algn="ctr"/>
            <a:r>
              <a:rPr kumimoji="1" lang="en-US" altLang="ja-JP" sz="9600" b="1" dirty="0" err="1">
                <a:solidFill>
                  <a:srgbClr val="00B050"/>
                </a:solidFill>
              </a:rPr>
              <a:t>WallRun</a:t>
            </a:r>
            <a:r>
              <a:rPr kumimoji="1" lang="en-US" altLang="ja-JP" sz="9600" b="1" dirty="0">
                <a:solidFill>
                  <a:srgbClr val="00B050"/>
                </a:solidFill>
              </a:rPr>
              <a:t>!!</a:t>
            </a:r>
            <a:endParaRPr kumimoji="1" lang="ja-JP" altLang="en-US" sz="9600" b="1" dirty="0">
              <a:solidFill>
                <a:srgbClr val="00B050"/>
              </a:solidFill>
            </a:endParaRPr>
          </a:p>
        </p:txBody>
      </p:sp>
    </p:spTree>
    <p:extLst>
      <p:ext uri="{BB962C8B-B14F-4D97-AF65-F5344CB8AC3E}">
        <p14:creationId xmlns:p14="http://schemas.microsoft.com/office/powerpoint/2010/main" val="145003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915D26-0E08-575E-8678-593321B43DE8}"/>
              </a:ext>
            </a:extLst>
          </p:cNvPr>
          <p:cNvSpPr txBox="1"/>
          <p:nvPr/>
        </p:nvSpPr>
        <p:spPr>
          <a:xfrm>
            <a:off x="0" y="156411"/>
            <a:ext cx="6942221" cy="7617470"/>
          </a:xfrm>
          <a:prstGeom prst="rect">
            <a:avLst/>
          </a:prstGeom>
          <a:noFill/>
        </p:spPr>
        <p:txBody>
          <a:bodyPr wrap="square" rtlCol="0">
            <a:spAutoFit/>
          </a:bodyPr>
          <a:lstStyle/>
          <a:p>
            <a:r>
              <a:rPr kumimoji="1" lang="ja-JP" altLang="en-US" sz="2800" b="1" u="sng" dirty="0"/>
              <a:t>１：製作期間</a:t>
            </a:r>
            <a:endParaRPr kumimoji="1" lang="en-US" altLang="ja-JP" dirty="0"/>
          </a:p>
          <a:p>
            <a:r>
              <a:rPr kumimoji="1" lang="ja-JP" altLang="en-US" dirty="0"/>
              <a:t>２０２３年６月～２０２３年９月の３カ月間です。</a:t>
            </a:r>
            <a:endParaRPr kumimoji="1" lang="en-US" altLang="ja-JP" dirty="0"/>
          </a:p>
          <a:p>
            <a:endParaRPr kumimoji="1" lang="en-US" altLang="ja-JP" sz="1100" dirty="0"/>
          </a:p>
          <a:p>
            <a:r>
              <a:rPr kumimoji="1" lang="ja-JP" altLang="en-US" b="1" u="sng" dirty="0"/>
              <a:t>～</a:t>
            </a:r>
            <a:r>
              <a:rPr kumimoji="1" lang="en-US" altLang="ja-JP" b="1" u="sng" dirty="0"/>
              <a:t>2023</a:t>
            </a:r>
            <a:r>
              <a:rPr kumimoji="1" lang="ja-JP" altLang="en-US" b="1" u="sng" dirty="0"/>
              <a:t>～</a:t>
            </a:r>
            <a:endParaRPr kumimoji="1" lang="en-US" altLang="ja-JP" b="1" u="sng" dirty="0"/>
          </a:p>
          <a:p>
            <a:r>
              <a:rPr kumimoji="1" lang="ja-JP" altLang="en-US" b="1" dirty="0"/>
              <a:t>６月～７月：</a:t>
            </a:r>
            <a:endParaRPr kumimoji="1" lang="en-US" altLang="ja-JP" b="1" dirty="0"/>
          </a:p>
          <a:p>
            <a:r>
              <a:rPr kumimoji="1" lang="ja-JP" altLang="en-US" dirty="0"/>
              <a:t>プレイカメラの制作</a:t>
            </a:r>
            <a:endParaRPr kumimoji="1" lang="en-US" altLang="ja-JP" dirty="0"/>
          </a:p>
          <a:p>
            <a:r>
              <a:rPr kumimoji="1" lang="ja-JP" altLang="en-US" dirty="0"/>
              <a:t>プレイヤーの上下左右移動ジャンプなどの基本操作を制作</a:t>
            </a:r>
            <a:endParaRPr kumimoji="1" lang="en-US" altLang="ja-JP" dirty="0"/>
          </a:p>
          <a:p>
            <a:r>
              <a:rPr kumimoji="1" lang="ja-JP" altLang="en-US" dirty="0"/>
              <a:t>基本操作の調整</a:t>
            </a:r>
            <a:endParaRPr kumimoji="1" lang="en-US" altLang="ja-JP" dirty="0"/>
          </a:p>
          <a:p>
            <a:r>
              <a:rPr kumimoji="1" lang="ja-JP" altLang="en-US" dirty="0"/>
              <a:t>どのオブジェクトに当たっているかの判定処理の制作</a:t>
            </a:r>
            <a:endParaRPr kumimoji="1" lang="en-US" altLang="ja-JP" dirty="0"/>
          </a:p>
          <a:p>
            <a:r>
              <a:rPr kumimoji="1" lang="ja-JP" altLang="en-US" dirty="0"/>
              <a:t>床と壁などのモデル制作</a:t>
            </a:r>
            <a:endParaRPr kumimoji="1" lang="en-US" altLang="ja-JP" sz="1100" dirty="0"/>
          </a:p>
          <a:p>
            <a:endParaRPr kumimoji="1" lang="en-US" altLang="ja-JP" b="1" dirty="0"/>
          </a:p>
          <a:p>
            <a:r>
              <a:rPr kumimoji="1" lang="ja-JP" altLang="en-US" b="1" dirty="0"/>
              <a:t>７月～８月：</a:t>
            </a:r>
            <a:endParaRPr kumimoji="1" lang="en-US" altLang="ja-JP" b="1" dirty="0"/>
          </a:p>
          <a:p>
            <a:r>
              <a:rPr kumimoji="1" lang="ja-JP" altLang="en-US" dirty="0"/>
              <a:t>壁の左右の判定処理を制作</a:t>
            </a:r>
            <a:endParaRPr kumimoji="1" lang="en-US" altLang="ja-JP" dirty="0"/>
          </a:p>
          <a:p>
            <a:r>
              <a:rPr kumimoji="1" lang="ja-JP" altLang="en-US" dirty="0"/>
              <a:t>壁走りを実装</a:t>
            </a:r>
            <a:endParaRPr kumimoji="1" lang="en-US" altLang="ja-JP" dirty="0"/>
          </a:p>
          <a:p>
            <a:r>
              <a:rPr kumimoji="1" lang="ja-JP" altLang="en-US" dirty="0"/>
              <a:t>スライディング処理の制作</a:t>
            </a:r>
            <a:endParaRPr kumimoji="1" lang="en-US" altLang="ja-JP" dirty="0"/>
          </a:p>
          <a:p>
            <a:r>
              <a:rPr kumimoji="1" lang="ja-JP" altLang="en-US" dirty="0"/>
              <a:t>スライディング時のプレイヤーモデルの縮小処理</a:t>
            </a:r>
            <a:endParaRPr kumimoji="1" lang="en-US" altLang="ja-JP" dirty="0"/>
          </a:p>
          <a:p>
            <a:endParaRPr kumimoji="1" lang="en-US" altLang="ja-JP" dirty="0"/>
          </a:p>
          <a:p>
            <a:r>
              <a:rPr kumimoji="1" lang="ja-JP" altLang="en-US" b="1" dirty="0"/>
              <a:t>８月～９月：</a:t>
            </a:r>
            <a:endParaRPr kumimoji="1" lang="en-US" altLang="ja-JP" b="1" dirty="0"/>
          </a:p>
          <a:p>
            <a:r>
              <a:rPr kumimoji="1" lang="ja-JP" altLang="en-US" dirty="0"/>
              <a:t>ステージの制作</a:t>
            </a:r>
            <a:endParaRPr kumimoji="1" lang="en-US" altLang="ja-JP" dirty="0"/>
          </a:p>
          <a:p>
            <a:r>
              <a:rPr kumimoji="1" lang="ja-JP" altLang="en-US" dirty="0"/>
              <a:t>物が落ちてくる処理の制作</a:t>
            </a:r>
            <a:endParaRPr kumimoji="1" lang="en-US" altLang="ja-JP" dirty="0"/>
          </a:p>
          <a:p>
            <a:r>
              <a:rPr kumimoji="1" lang="ja-JP" altLang="en-US" dirty="0"/>
              <a:t>イベント用のモデル制作</a:t>
            </a:r>
            <a:endParaRPr kumimoji="1" lang="en-US" altLang="ja-JP" dirty="0"/>
          </a:p>
          <a:p>
            <a:r>
              <a:rPr kumimoji="1" lang="ja-JP" altLang="en-US" dirty="0"/>
              <a:t>ゴールの制作</a:t>
            </a:r>
            <a:endParaRPr kumimoji="1" lang="en-US" altLang="ja-JP" dirty="0"/>
          </a:p>
          <a:p>
            <a:r>
              <a:rPr kumimoji="1" lang="ja-JP" altLang="en-US" dirty="0"/>
              <a:t>各シーン制作</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10191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647E32C-8D68-0AFD-44F2-842B510A05A2}"/>
              </a:ext>
            </a:extLst>
          </p:cNvPr>
          <p:cNvSpPr txBox="1"/>
          <p:nvPr/>
        </p:nvSpPr>
        <p:spPr>
          <a:xfrm>
            <a:off x="324853" y="288758"/>
            <a:ext cx="6304547" cy="7848302"/>
          </a:xfrm>
          <a:prstGeom prst="rect">
            <a:avLst/>
          </a:prstGeom>
          <a:noFill/>
        </p:spPr>
        <p:txBody>
          <a:bodyPr wrap="square" rtlCol="0">
            <a:spAutoFit/>
          </a:bodyPr>
          <a:lstStyle/>
          <a:p>
            <a:r>
              <a:rPr kumimoji="1" lang="ja-JP" altLang="en-US" sz="2400" b="1" u="sng" dirty="0"/>
              <a:t>２：プログラムのアピールポイント</a:t>
            </a:r>
            <a:endParaRPr kumimoji="1" lang="en-US" altLang="ja-JP" sz="2400" b="1" u="sng" dirty="0"/>
          </a:p>
          <a:p>
            <a:endParaRPr kumimoji="1" lang="en-US" altLang="ja-JP" sz="2400" b="1" dirty="0"/>
          </a:p>
          <a:p>
            <a:endParaRPr kumimoji="1" lang="en-US" altLang="ja-JP" sz="2400" b="1" dirty="0"/>
          </a:p>
          <a:p>
            <a:br>
              <a:rPr kumimoji="1" lang="en-US" altLang="ja-JP" sz="2400" b="1" dirty="0"/>
            </a:br>
            <a:r>
              <a:rPr kumimoji="1" lang="ja-JP" altLang="en-US" sz="2400" b="1" dirty="0"/>
              <a:t>・壁走り</a:t>
            </a:r>
            <a:endParaRPr kumimoji="1" lang="en-US" altLang="ja-JP" dirty="0"/>
          </a:p>
          <a:p>
            <a:r>
              <a:rPr kumimoji="1" lang="ja-JP" altLang="en-US" dirty="0"/>
              <a:t>まず左右の壁にある衝突判定フラグに応じて</a:t>
            </a:r>
            <a:r>
              <a:rPr lang="ja-JP" altLang="en-US" dirty="0"/>
              <a:t>衝突した場合の法線ベクトルを設定し、次に設定した法線ベクトルとプレイヤーの上方向のベクトルの外積を計算します。最後に壁に対する前進方向のベクトルを取得し、算出したベクトル方向に走り出す力を適用させることで壁を走らせることができました。</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kumimoji="1" lang="ja-JP" altLang="en-US" sz="2400" b="1" dirty="0"/>
              <a:t>・湾曲した壁</a:t>
            </a:r>
            <a:endParaRPr kumimoji="1" lang="en-US" altLang="ja-JP" sz="2400" b="1" dirty="0"/>
          </a:p>
          <a:p>
            <a:r>
              <a:rPr kumimoji="1" lang="ja-JP" altLang="en-US" dirty="0"/>
              <a:t>湾曲した壁を走らせる場合、内側を走るときは壁に沿って走るのでスムーズに動作しますが外側を走る場合は壁から離れてしまうため、離れようとしない限り壁の内側に引き寄せる処理を実装し、スムーズに走らせることができました。</a:t>
            </a:r>
            <a:endParaRPr kumimoji="1" lang="en-US" altLang="ja-JP" dirty="0"/>
          </a:p>
          <a:p>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42060FDB-BF8E-43FD-AB32-C226B3C85298}"/>
              </a:ext>
            </a:extLst>
          </p:cNvPr>
          <p:cNvSpPr txBox="1"/>
          <p:nvPr/>
        </p:nvSpPr>
        <p:spPr>
          <a:xfrm>
            <a:off x="4274711" y="9154366"/>
            <a:ext cx="2577757" cy="369332"/>
          </a:xfrm>
          <a:prstGeom prst="rect">
            <a:avLst/>
          </a:prstGeom>
          <a:noFill/>
        </p:spPr>
        <p:txBody>
          <a:bodyPr wrap="square" rtlCol="0">
            <a:spAutoFit/>
          </a:bodyPr>
          <a:lstStyle/>
          <a:p>
            <a:r>
              <a:rPr kumimoji="1" lang="ja-JP" altLang="en-US" b="1" dirty="0"/>
              <a:t>次のページに続きます。</a:t>
            </a:r>
          </a:p>
        </p:txBody>
      </p:sp>
    </p:spTree>
    <p:extLst>
      <p:ext uri="{BB962C8B-B14F-4D97-AF65-F5344CB8AC3E}">
        <p14:creationId xmlns:p14="http://schemas.microsoft.com/office/powerpoint/2010/main" val="222183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C46EC2B-8243-F51C-EEDF-C55A39CD3199}"/>
              </a:ext>
            </a:extLst>
          </p:cNvPr>
          <p:cNvSpPr txBox="1"/>
          <p:nvPr/>
        </p:nvSpPr>
        <p:spPr>
          <a:xfrm>
            <a:off x="172143" y="97625"/>
            <a:ext cx="6376739" cy="2462213"/>
          </a:xfrm>
          <a:prstGeom prst="rect">
            <a:avLst/>
          </a:prstGeom>
          <a:noFill/>
        </p:spPr>
        <p:txBody>
          <a:bodyPr wrap="square" rtlCol="0">
            <a:spAutoFit/>
          </a:bodyPr>
          <a:lstStyle/>
          <a:p>
            <a:r>
              <a:rPr kumimoji="1" lang="ja-JP" altLang="en-US" b="1" dirty="0"/>
              <a:t>・</a:t>
            </a:r>
            <a:r>
              <a:rPr kumimoji="1" lang="ja-JP" altLang="en-US" sz="2800" b="1" dirty="0"/>
              <a:t>壁の判定</a:t>
            </a:r>
            <a:endParaRPr kumimoji="1" lang="en-US" altLang="ja-JP" sz="2800" b="1" dirty="0"/>
          </a:p>
          <a:p>
            <a:r>
              <a:rPr kumimoji="1" lang="ja-JP" altLang="en-US" dirty="0"/>
              <a:t>今回</a:t>
            </a:r>
            <a:r>
              <a:rPr kumimoji="1" lang="en-US" altLang="ja-JP" dirty="0" err="1">
                <a:latin typeface="+mn-ea"/>
              </a:rPr>
              <a:t>Raycast</a:t>
            </a:r>
            <a:r>
              <a:rPr kumimoji="1" lang="ja-JP" altLang="en-US" dirty="0"/>
              <a:t>を使用することによって壁の判定を簡単にとることができました。壁走りでは光線を左右に発射し、範囲内に入っていたら壁走りをスタートさせる処理と同時に壁の左右どちらに当たっているのかを判定しています。</a:t>
            </a:r>
            <a:endParaRPr kumimoji="1" lang="en-US" altLang="ja-JP" dirty="0"/>
          </a:p>
          <a:p>
            <a:endParaRPr kumimoji="1" lang="en-US" altLang="ja-JP" dirty="0"/>
          </a:p>
          <a:p>
            <a:r>
              <a:rPr kumimoji="1" lang="ja-JP" altLang="en-US" dirty="0"/>
              <a:t>図で表すと以下のようになります。</a:t>
            </a:r>
            <a:endParaRPr kumimoji="1" lang="en-US" altLang="ja-JP" dirty="0"/>
          </a:p>
          <a:p>
            <a:r>
              <a:rPr kumimoji="1" lang="ja-JP" altLang="en-US" dirty="0"/>
              <a:t>（例）</a:t>
            </a:r>
            <a:endParaRPr kumimoji="1" lang="en-US" altLang="ja-JP" dirty="0"/>
          </a:p>
        </p:txBody>
      </p:sp>
      <p:sp>
        <p:nvSpPr>
          <p:cNvPr id="3" name="フローチャート: 代替処理 2">
            <a:extLst>
              <a:ext uri="{FF2B5EF4-FFF2-40B4-BE49-F238E27FC236}">
                <a16:creationId xmlns:a16="http://schemas.microsoft.com/office/drawing/2014/main" id="{F14BE064-7166-4CE1-BFC3-1A428D03A354}"/>
              </a:ext>
            </a:extLst>
          </p:cNvPr>
          <p:cNvSpPr/>
          <p:nvPr/>
        </p:nvSpPr>
        <p:spPr>
          <a:xfrm>
            <a:off x="2778987" y="4953000"/>
            <a:ext cx="1112520" cy="2438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998E536-C05F-4FB8-9382-DE6D946E89F3}"/>
              </a:ext>
            </a:extLst>
          </p:cNvPr>
          <p:cNvSpPr/>
          <p:nvPr/>
        </p:nvSpPr>
        <p:spPr>
          <a:xfrm>
            <a:off x="5274029" y="3361843"/>
            <a:ext cx="289560" cy="4168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ECD5045F-8CFC-4177-8417-4C98C0F67780}"/>
              </a:ext>
            </a:extLst>
          </p:cNvPr>
          <p:cNvSpPr/>
          <p:nvPr/>
        </p:nvSpPr>
        <p:spPr>
          <a:xfrm>
            <a:off x="3349052" y="5942112"/>
            <a:ext cx="1873796"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19E72F0-72F9-46DD-940E-526BCDB45E44}"/>
              </a:ext>
            </a:extLst>
          </p:cNvPr>
          <p:cNvSpPr/>
          <p:nvPr/>
        </p:nvSpPr>
        <p:spPr>
          <a:xfrm>
            <a:off x="3911767" y="5261577"/>
            <a:ext cx="1342001" cy="461665"/>
          </a:xfrm>
          <a:prstGeom prst="rect">
            <a:avLst/>
          </a:prstGeom>
        </p:spPr>
        <p:txBody>
          <a:bodyPr wrap="square">
            <a:spAutoFit/>
          </a:bodyPr>
          <a:lstStyle/>
          <a:p>
            <a:pPr algn="ctr"/>
            <a:r>
              <a:rPr lang="ja-JP" altLang="en-US" sz="2400" b="1" dirty="0"/>
              <a:t>光線</a:t>
            </a:r>
          </a:p>
        </p:txBody>
      </p:sp>
      <p:sp>
        <p:nvSpPr>
          <p:cNvPr id="29" name="矢印: 右 28">
            <a:extLst>
              <a:ext uri="{FF2B5EF4-FFF2-40B4-BE49-F238E27FC236}">
                <a16:creationId xmlns:a16="http://schemas.microsoft.com/office/drawing/2014/main" id="{4FB30DCC-6BDE-4B5C-AABF-E7697A5C44D3}"/>
              </a:ext>
            </a:extLst>
          </p:cNvPr>
          <p:cNvSpPr/>
          <p:nvPr/>
        </p:nvSpPr>
        <p:spPr>
          <a:xfrm flipH="1">
            <a:off x="1398623" y="5942112"/>
            <a:ext cx="1834987"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2317AFCD-DC12-464F-8DA9-6DD699F60D78}"/>
              </a:ext>
            </a:extLst>
          </p:cNvPr>
          <p:cNvSpPr/>
          <p:nvPr/>
        </p:nvSpPr>
        <p:spPr>
          <a:xfrm>
            <a:off x="993621" y="3361843"/>
            <a:ext cx="289560" cy="4168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68C5AD0D-7135-4EFA-90CE-09EFF8071E72}"/>
              </a:ext>
            </a:extLst>
          </p:cNvPr>
          <p:cNvSpPr/>
          <p:nvPr/>
        </p:nvSpPr>
        <p:spPr>
          <a:xfrm>
            <a:off x="1360083" y="5261577"/>
            <a:ext cx="1342001" cy="461665"/>
          </a:xfrm>
          <a:prstGeom prst="rect">
            <a:avLst/>
          </a:prstGeom>
        </p:spPr>
        <p:txBody>
          <a:bodyPr wrap="square">
            <a:spAutoFit/>
          </a:bodyPr>
          <a:lstStyle/>
          <a:p>
            <a:pPr algn="ctr"/>
            <a:r>
              <a:rPr lang="ja-JP" altLang="en-US" sz="2400" b="1" dirty="0"/>
              <a:t>光線</a:t>
            </a:r>
          </a:p>
        </p:txBody>
      </p:sp>
      <p:sp>
        <p:nvSpPr>
          <p:cNvPr id="9" name="テキスト ボックス 8">
            <a:extLst>
              <a:ext uri="{FF2B5EF4-FFF2-40B4-BE49-F238E27FC236}">
                <a16:creationId xmlns:a16="http://schemas.microsoft.com/office/drawing/2014/main" id="{3A63BBD5-25CB-4988-B4D6-CE3C46643E77}"/>
              </a:ext>
            </a:extLst>
          </p:cNvPr>
          <p:cNvSpPr txBox="1"/>
          <p:nvPr/>
        </p:nvSpPr>
        <p:spPr>
          <a:xfrm>
            <a:off x="2722345" y="3361843"/>
            <a:ext cx="1112520" cy="523220"/>
          </a:xfrm>
          <a:prstGeom prst="rect">
            <a:avLst/>
          </a:prstGeom>
          <a:noFill/>
        </p:spPr>
        <p:txBody>
          <a:bodyPr wrap="square" rtlCol="0">
            <a:spAutoFit/>
          </a:bodyPr>
          <a:lstStyle/>
          <a:p>
            <a:pPr algn="ctr"/>
            <a:r>
              <a:rPr kumimoji="1" lang="ja-JP" altLang="en-US" sz="2800" b="1" dirty="0"/>
              <a:t>壁</a:t>
            </a:r>
          </a:p>
        </p:txBody>
      </p:sp>
      <p:sp>
        <p:nvSpPr>
          <p:cNvPr id="34" name="矢印: 右 33">
            <a:extLst>
              <a:ext uri="{FF2B5EF4-FFF2-40B4-BE49-F238E27FC236}">
                <a16:creationId xmlns:a16="http://schemas.microsoft.com/office/drawing/2014/main" id="{7E51E7D4-AC72-499E-8FB4-0784B7FCD862}"/>
              </a:ext>
            </a:extLst>
          </p:cNvPr>
          <p:cNvSpPr/>
          <p:nvPr/>
        </p:nvSpPr>
        <p:spPr>
          <a:xfrm flipH="1">
            <a:off x="1294409" y="3440500"/>
            <a:ext cx="1427935"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B1F946DF-C799-4669-B4CD-EF3A3EAF3417}"/>
              </a:ext>
            </a:extLst>
          </p:cNvPr>
          <p:cNvSpPr/>
          <p:nvPr/>
        </p:nvSpPr>
        <p:spPr>
          <a:xfrm>
            <a:off x="3957928" y="3440500"/>
            <a:ext cx="1316101"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D8C68B5-51F4-445F-9511-76A32B6DE39A}"/>
              </a:ext>
            </a:extLst>
          </p:cNvPr>
          <p:cNvSpPr/>
          <p:nvPr/>
        </p:nvSpPr>
        <p:spPr>
          <a:xfrm rot="5400000">
            <a:off x="2382377" y="6879010"/>
            <a:ext cx="1873796"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192C09E-C6E2-4C5A-B5C5-B4354497E62D}"/>
              </a:ext>
            </a:extLst>
          </p:cNvPr>
          <p:cNvSpPr/>
          <p:nvPr/>
        </p:nvSpPr>
        <p:spPr>
          <a:xfrm>
            <a:off x="1793111" y="8052634"/>
            <a:ext cx="3060700" cy="2652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b="1" dirty="0">
                <a:solidFill>
                  <a:srgbClr val="FF0000"/>
                </a:solidFill>
              </a:rPr>
              <a:t>床</a:t>
            </a:r>
          </a:p>
        </p:txBody>
      </p:sp>
      <p:sp>
        <p:nvSpPr>
          <p:cNvPr id="10" name="楕円 9">
            <a:extLst>
              <a:ext uri="{FF2B5EF4-FFF2-40B4-BE49-F238E27FC236}">
                <a16:creationId xmlns:a16="http://schemas.microsoft.com/office/drawing/2014/main" id="{9499D09F-8E8E-4885-9C73-D36643752677}"/>
              </a:ext>
            </a:extLst>
          </p:cNvPr>
          <p:cNvSpPr/>
          <p:nvPr/>
        </p:nvSpPr>
        <p:spPr>
          <a:xfrm>
            <a:off x="3128071" y="5942112"/>
            <a:ext cx="390781" cy="36933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FD571F9D-A01F-42C8-9BD7-96D077982DF0}"/>
              </a:ext>
            </a:extLst>
          </p:cNvPr>
          <p:cNvSpPr/>
          <p:nvPr/>
        </p:nvSpPr>
        <p:spPr>
          <a:xfrm>
            <a:off x="2398349" y="4489537"/>
            <a:ext cx="1873796" cy="461665"/>
          </a:xfrm>
          <a:prstGeom prst="rect">
            <a:avLst/>
          </a:prstGeom>
        </p:spPr>
        <p:txBody>
          <a:bodyPr wrap="square">
            <a:spAutoFit/>
          </a:bodyPr>
          <a:lstStyle/>
          <a:p>
            <a:pPr algn="ctr"/>
            <a:r>
              <a:rPr lang="ja-JP" altLang="en-US" sz="2400" b="1" dirty="0">
                <a:solidFill>
                  <a:srgbClr val="FF0000"/>
                </a:solidFill>
              </a:rPr>
              <a:t>プレイヤー</a:t>
            </a:r>
          </a:p>
        </p:txBody>
      </p:sp>
      <p:sp>
        <p:nvSpPr>
          <p:cNvPr id="39" name="正方形/長方形 38">
            <a:extLst>
              <a:ext uri="{FF2B5EF4-FFF2-40B4-BE49-F238E27FC236}">
                <a16:creationId xmlns:a16="http://schemas.microsoft.com/office/drawing/2014/main" id="{35535DBA-B881-4061-B4C6-7225A0A476C4}"/>
              </a:ext>
            </a:extLst>
          </p:cNvPr>
          <p:cNvSpPr/>
          <p:nvPr/>
        </p:nvSpPr>
        <p:spPr>
          <a:xfrm>
            <a:off x="3220506" y="7469712"/>
            <a:ext cx="1342001" cy="461665"/>
          </a:xfrm>
          <a:prstGeom prst="rect">
            <a:avLst/>
          </a:prstGeom>
        </p:spPr>
        <p:txBody>
          <a:bodyPr wrap="square">
            <a:spAutoFit/>
          </a:bodyPr>
          <a:lstStyle/>
          <a:p>
            <a:pPr algn="ctr"/>
            <a:r>
              <a:rPr lang="ja-JP" altLang="en-US" sz="2400" b="1" dirty="0"/>
              <a:t>光線</a:t>
            </a:r>
          </a:p>
        </p:txBody>
      </p:sp>
    </p:spTree>
    <p:extLst>
      <p:ext uri="{BB962C8B-B14F-4D97-AF65-F5344CB8AC3E}">
        <p14:creationId xmlns:p14="http://schemas.microsoft.com/office/powerpoint/2010/main" val="296457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4331530-06F7-EDD6-A1B8-0C94E37BD898}"/>
              </a:ext>
            </a:extLst>
          </p:cNvPr>
          <p:cNvSpPr txBox="1"/>
          <p:nvPr/>
        </p:nvSpPr>
        <p:spPr>
          <a:xfrm>
            <a:off x="216568" y="4655677"/>
            <a:ext cx="6424863" cy="2400657"/>
          </a:xfrm>
          <a:prstGeom prst="rect">
            <a:avLst/>
          </a:prstGeom>
          <a:noFill/>
        </p:spPr>
        <p:txBody>
          <a:bodyPr wrap="square" rtlCol="0">
            <a:spAutoFit/>
          </a:bodyPr>
          <a:lstStyle/>
          <a:p>
            <a:r>
              <a:rPr kumimoji="1" lang="ja-JP" altLang="en-US" sz="2400" b="1" u="sng" dirty="0"/>
              <a:t>４：プログラムの反省点と次回に向けて</a:t>
            </a:r>
            <a:endParaRPr kumimoji="1" lang="en-US" altLang="ja-JP" sz="2400" b="1" u="sng" dirty="0"/>
          </a:p>
          <a:p>
            <a:r>
              <a:rPr kumimoji="1" lang="ja-JP" altLang="en-US" b="1" dirty="0"/>
              <a:t>・パラメータのまとめ方</a:t>
            </a:r>
            <a:endParaRPr kumimoji="1" lang="en-US" altLang="ja-JP" b="1" dirty="0"/>
          </a:p>
          <a:p>
            <a:r>
              <a:rPr kumimoji="1" lang="ja-JP" altLang="en-US" dirty="0">
                <a:latin typeface="+mn-ea"/>
              </a:rPr>
              <a:t>今回</a:t>
            </a:r>
            <a:r>
              <a:rPr kumimoji="1" lang="en-US" altLang="ja-JP" dirty="0">
                <a:latin typeface="+mn-ea"/>
              </a:rPr>
              <a:t>Header</a:t>
            </a:r>
            <a:r>
              <a:rPr kumimoji="1" lang="ja-JP" altLang="en-US" dirty="0">
                <a:latin typeface="+mn-ea"/>
              </a:rPr>
              <a:t>を使って動作の用途に分けてパラメーターをまとめることができましたが、動作の内容によっては項目が多くなってしまい見にくくなるとともに、変更しなくていい項目を変更してしまうというヒューマンエラーを起こす可能性があります。そこで次回の制作では、それぞれのパラメータを構造体にまとめて綺麗にしようと考えております。</a:t>
            </a:r>
            <a:endParaRPr kumimoji="1" lang="en-US" altLang="ja-JP" dirty="0">
              <a:latin typeface="+mn-ea"/>
            </a:endParaRPr>
          </a:p>
        </p:txBody>
      </p:sp>
      <p:sp>
        <p:nvSpPr>
          <p:cNvPr id="3" name="テキスト ボックス 2">
            <a:extLst>
              <a:ext uri="{FF2B5EF4-FFF2-40B4-BE49-F238E27FC236}">
                <a16:creationId xmlns:a16="http://schemas.microsoft.com/office/drawing/2014/main" id="{FAAADF54-DF7F-41AD-A135-20B4FA2627DF}"/>
              </a:ext>
            </a:extLst>
          </p:cNvPr>
          <p:cNvSpPr txBox="1"/>
          <p:nvPr/>
        </p:nvSpPr>
        <p:spPr>
          <a:xfrm>
            <a:off x="354930" y="335066"/>
            <a:ext cx="6533147" cy="4062651"/>
          </a:xfrm>
          <a:prstGeom prst="rect">
            <a:avLst/>
          </a:prstGeom>
          <a:noFill/>
        </p:spPr>
        <p:txBody>
          <a:bodyPr wrap="square" rtlCol="0">
            <a:spAutoFit/>
          </a:bodyPr>
          <a:lstStyle/>
          <a:p>
            <a:r>
              <a:rPr kumimoji="1" lang="en-US" altLang="ja-JP" sz="2400" b="1" u="sng" dirty="0"/>
              <a:t>3:</a:t>
            </a:r>
            <a:r>
              <a:rPr kumimoji="1" lang="ja-JP" altLang="en-US" sz="2400" b="1" u="sng" dirty="0"/>
              <a:t>プログラムを組む上で工夫したこと</a:t>
            </a:r>
            <a:endParaRPr kumimoji="1" lang="en-US" altLang="ja-JP" sz="2400" b="1" u="sng" dirty="0"/>
          </a:p>
          <a:p>
            <a:endParaRPr kumimoji="1" lang="en-US" altLang="ja-JP" dirty="0"/>
          </a:p>
          <a:p>
            <a:r>
              <a:rPr kumimoji="1" lang="ja-JP" altLang="en-US" b="1" dirty="0">
                <a:latin typeface="+mn-ea"/>
              </a:rPr>
              <a:t>・</a:t>
            </a:r>
            <a:r>
              <a:rPr lang="en-US" altLang="ja-JP" b="1" dirty="0">
                <a:latin typeface="+mn-ea"/>
              </a:rPr>
              <a:t>Header</a:t>
            </a:r>
            <a:r>
              <a:rPr lang="ja-JP" altLang="en-US" b="1" dirty="0">
                <a:latin typeface="+mn-ea"/>
              </a:rPr>
              <a:t>の活用</a:t>
            </a:r>
            <a:endParaRPr kumimoji="1" lang="en-US" altLang="ja-JP" b="1" dirty="0">
              <a:latin typeface="+mn-ea"/>
            </a:endParaRPr>
          </a:p>
          <a:p>
            <a:r>
              <a:rPr kumimoji="1" lang="ja-JP" altLang="en-US" dirty="0"/>
              <a:t>スクリプト内のパラメータを追加するときにパラメータの種類に応じて</a:t>
            </a:r>
            <a:r>
              <a:rPr kumimoji="1" lang="en-US" altLang="ja-JP" dirty="0"/>
              <a:t>Header</a:t>
            </a:r>
            <a:r>
              <a:rPr kumimoji="1" lang="ja-JP" altLang="en-US" dirty="0"/>
              <a:t>を活用することで、ヘッダー名を追加でき、パラメーターをまとめることができました。</a:t>
            </a:r>
            <a:endParaRPr kumimoji="1" lang="en-US" altLang="ja-JP" dirty="0"/>
          </a:p>
          <a:p>
            <a:endParaRPr kumimoji="1" lang="en-US" altLang="ja-JP" dirty="0"/>
          </a:p>
          <a:p>
            <a:r>
              <a:rPr lang="ja-JP" altLang="en-US" b="1" dirty="0">
                <a:latin typeface="+mn-ea"/>
              </a:rPr>
              <a:t>・</a:t>
            </a:r>
            <a:r>
              <a:rPr lang="en-US" altLang="ja-JP" b="1" dirty="0" err="1">
                <a:latin typeface="+mn-ea"/>
              </a:rPr>
              <a:t>LayerMask</a:t>
            </a:r>
            <a:r>
              <a:rPr lang="ja-JP" altLang="en-US" b="1" dirty="0">
                <a:latin typeface="+mn-ea"/>
              </a:rPr>
              <a:t>と</a:t>
            </a:r>
            <a:r>
              <a:rPr lang="en-US" altLang="ja-JP" b="1" dirty="0" err="1">
                <a:latin typeface="+mn-ea"/>
              </a:rPr>
              <a:t>Physics.Raycast</a:t>
            </a:r>
            <a:r>
              <a:rPr lang="ja-JP" altLang="en-US" b="1" dirty="0">
                <a:latin typeface="+mn-ea"/>
              </a:rPr>
              <a:t>の活用</a:t>
            </a:r>
            <a:endParaRPr lang="en-US" altLang="ja-JP" b="1" dirty="0">
              <a:latin typeface="+mn-ea"/>
            </a:endParaRPr>
          </a:p>
          <a:p>
            <a:r>
              <a:rPr lang="en-US" altLang="ja-JP" dirty="0" err="1">
                <a:latin typeface="+mn-ea"/>
              </a:rPr>
              <a:t>LayerMask</a:t>
            </a:r>
            <a:r>
              <a:rPr lang="ja-JP" altLang="en-US" dirty="0">
                <a:latin typeface="+mn-ea"/>
              </a:rPr>
              <a:t>と</a:t>
            </a:r>
            <a:r>
              <a:rPr lang="en-US" altLang="ja-JP" dirty="0" err="1">
                <a:latin typeface="+mn-ea"/>
              </a:rPr>
              <a:t>Physics.Raycast</a:t>
            </a:r>
            <a:r>
              <a:rPr lang="ja-JP" altLang="en-US" dirty="0">
                <a:latin typeface="+mn-ea"/>
              </a:rPr>
              <a:t>を活用することにより、どのオブジェクトに当たっているのかを判定できました。</a:t>
            </a:r>
            <a:r>
              <a:rPr lang="en-US" altLang="ja-JP" dirty="0">
                <a:latin typeface="+mn-ea"/>
              </a:rPr>
              <a:t> </a:t>
            </a:r>
          </a:p>
          <a:p>
            <a:r>
              <a:rPr lang="ja-JP" altLang="en-US" dirty="0">
                <a:latin typeface="+mn-ea"/>
              </a:rPr>
              <a:t>また</a:t>
            </a:r>
            <a:r>
              <a:rPr lang="en-US" altLang="ja-JP" dirty="0" err="1">
                <a:latin typeface="+mn-ea"/>
              </a:rPr>
              <a:t>LayerMask</a:t>
            </a:r>
            <a:r>
              <a:rPr lang="ja-JP" altLang="en-US" dirty="0">
                <a:latin typeface="+mn-ea"/>
              </a:rPr>
              <a:t>で設定したオブジェクトに当たっている場合の処理を書きやすくすることができました。</a:t>
            </a:r>
            <a:endParaRPr lang="en-US" altLang="ja-JP" dirty="0">
              <a:latin typeface="+mn-ea"/>
            </a:endParaRPr>
          </a:p>
          <a:p>
            <a:endParaRPr kumimoji="1" lang="en-US" altLang="ja-JP" b="1" dirty="0">
              <a:latin typeface="+mn-ea"/>
            </a:endParaRPr>
          </a:p>
          <a:p>
            <a:endParaRPr kumimoji="1" lang="en-US" altLang="ja-JP" dirty="0"/>
          </a:p>
        </p:txBody>
      </p:sp>
    </p:spTree>
    <p:extLst>
      <p:ext uri="{BB962C8B-B14F-4D97-AF65-F5344CB8AC3E}">
        <p14:creationId xmlns:p14="http://schemas.microsoft.com/office/powerpoint/2010/main" val="397108144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1207</TotalTime>
  <Words>595</Words>
  <Application>Microsoft Office PowerPoint</Application>
  <PresentationFormat>A4 210 x 297 mm</PresentationFormat>
  <Paragraphs>77</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ハマ デル</dc:creator>
  <cp:lastModifiedBy>森 遥希</cp:lastModifiedBy>
  <cp:revision>29</cp:revision>
  <dcterms:created xsi:type="dcterms:W3CDTF">2023-05-05T16:34:38Z</dcterms:created>
  <dcterms:modified xsi:type="dcterms:W3CDTF">2023-10-03T07:27:52Z</dcterms:modified>
</cp:coreProperties>
</file>