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snapToGrid="0">
      <p:cViewPr>
        <p:scale>
          <a:sx n="75" d="100"/>
          <a:sy n="75" d="100"/>
        </p:scale>
        <p:origin x="1722"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300603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194831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176761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24522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260944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389777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297877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353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334256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414219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C1EED4C-AF51-4853-A8EB-01215400E8D4}" type="datetimeFigureOut">
              <a:rPr kumimoji="1" lang="ja-JP" altLang="en-US" smtClean="0"/>
              <a:t>2016/2/2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272696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EED4C-AF51-4853-A8EB-01215400E8D4}" type="datetimeFigureOut">
              <a:rPr kumimoji="1" lang="ja-JP" altLang="en-US" smtClean="0"/>
              <a:t>2016/2/2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A0002-1B7F-4252-B6AB-32945B1FE85F}" type="slidenum">
              <a:rPr kumimoji="1" lang="ja-JP" altLang="en-US" smtClean="0"/>
              <a:t>‹#›</a:t>
            </a:fld>
            <a:endParaRPr kumimoji="1" lang="ja-JP" altLang="en-US"/>
          </a:p>
        </p:txBody>
      </p:sp>
    </p:spTree>
    <p:extLst>
      <p:ext uri="{BB962C8B-B14F-4D97-AF65-F5344CB8AC3E}">
        <p14:creationId xmlns:p14="http://schemas.microsoft.com/office/powerpoint/2010/main" val="2143795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DH</a:t>
            </a:r>
            <a:r>
              <a:rPr lang="ja-JP" altLang="en-US" dirty="0" smtClean="0"/>
              <a:t>法</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28428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0" y="-1"/>
            <a:ext cx="5393491" cy="6858001"/>
          </a:xfrm>
          <a:prstGeom prst="rect">
            <a:avLst/>
          </a:prstGeom>
        </p:spPr>
      </p:pic>
      <p:sp>
        <p:nvSpPr>
          <p:cNvPr id="5" name="正方形/長方形 4"/>
          <p:cNvSpPr/>
          <p:nvPr/>
        </p:nvSpPr>
        <p:spPr>
          <a:xfrm>
            <a:off x="-1" y="-1"/>
            <a:ext cx="3533775"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730147" y="723900"/>
            <a:ext cx="16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277520" y="953494"/>
            <a:ext cx="1808580" cy="338554"/>
          </a:xfrm>
          <a:prstGeom prst="rect">
            <a:avLst/>
          </a:prstGeom>
          <a:noFill/>
          <a:ln>
            <a:solidFill>
              <a:schemeClr val="tx1"/>
            </a:solidFill>
          </a:ln>
        </p:spPr>
        <p:txBody>
          <a:bodyPr wrap="square" rtlCol="0">
            <a:spAutoFit/>
          </a:bodyPr>
          <a:lstStyle/>
          <a:p>
            <a:r>
              <a:rPr kumimoji="1" lang="ja-JP" altLang="en-US" sz="800" dirty="0" smtClean="0"/>
              <a:t>次の「 関節 」までのリンクの長さ</a:t>
            </a:r>
            <a:endParaRPr kumimoji="1" lang="en-US" altLang="ja-JP" sz="800" dirty="0" smtClean="0"/>
          </a:p>
          <a:p>
            <a:r>
              <a:rPr lang="ja-JP" altLang="en-US" sz="800" dirty="0" smtClean="0"/>
              <a:t>というイメージ</a:t>
            </a:r>
            <a:endParaRPr kumimoji="1" lang="ja-JP" altLang="en-US" sz="800" dirty="0"/>
          </a:p>
        </p:txBody>
      </p:sp>
      <p:sp>
        <p:nvSpPr>
          <p:cNvPr id="10" name="テキスト ボックス 9"/>
          <p:cNvSpPr txBox="1"/>
          <p:nvPr/>
        </p:nvSpPr>
        <p:spPr>
          <a:xfrm>
            <a:off x="1822638" y="1961996"/>
            <a:ext cx="1711135" cy="461665"/>
          </a:xfrm>
          <a:prstGeom prst="rect">
            <a:avLst/>
          </a:prstGeom>
          <a:solidFill>
            <a:schemeClr val="bg1"/>
          </a:solidFill>
          <a:ln>
            <a:solidFill>
              <a:schemeClr val="tx1"/>
            </a:solidFill>
          </a:ln>
        </p:spPr>
        <p:txBody>
          <a:bodyPr wrap="square" rtlCol="0">
            <a:spAutoFit/>
          </a:bodyPr>
          <a:lstStyle/>
          <a:p>
            <a:r>
              <a:rPr kumimoji="1" lang="ja-JP" altLang="en-US" sz="800" dirty="0" smtClean="0"/>
              <a:t>隣接する関節軸間の成す角度</a:t>
            </a:r>
            <a:endParaRPr kumimoji="1" lang="en-US" altLang="ja-JP" sz="800" dirty="0" smtClean="0"/>
          </a:p>
          <a:p>
            <a:r>
              <a:rPr lang="en-US" altLang="ja-JP" sz="800" dirty="0" smtClean="0"/>
              <a:t>- </a:t>
            </a:r>
            <a:r>
              <a:rPr lang="ja-JP" altLang="en-US" sz="800" dirty="0" smtClean="0"/>
              <a:t>ピッチジョイントからロールジョイントに変わるとき、</a:t>
            </a:r>
            <a:r>
              <a:rPr lang="en-US" altLang="ja-JP" sz="800" dirty="0" smtClean="0"/>
              <a:t>90°</a:t>
            </a:r>
            <a:r>
              <a:rPr lang="ja-JP" altLang="en-US" sz="800" dirty="0" smtClean="0"/>
              <a:t>になる</a:t>
            </a:r>
            <a:endParaRPr lang="en-US" altLang="ja-JP" sz="800" dirty="0" smtClean="0"/>
          </a:p>
        </p:txBody>
      </p:sp>
      <p:sp>
        <p:nvSpPr>
          <p:cNvPr id="11" name="テキスト ボックス 10"/>
          <p:cNvSpPr txBox="1"/>
          <p:nvPr/>
        </p:nvSpPr>
        <p:spPr>
          <a:xfrm>
            <a:off x="3533774" y="4131636"/>
            <a:ext cx="395108" cy="261610"/>
          </a:xfrm>
          <a:prstGeom prst="rect">
            <a:avLst/>
          </a:prstGeom>
          <a:solidFill>
            <a:schemeClr val="bg1"/>
          </a:solidFill>
        </p:spPr>
        <p:txBody>
          <a:bodyPr wrap="square" rtlCol="0">
            <a:spAutoFit/>
          </a:bodyPr>
          <a:lstStyle/>
          <a:p>
            <a:r>
              <a:rPr kumimoji="1" lang="en-US" altLang="ja-JP" sz="1100" i="1" dirty="0" smtClean="0">
                <a:solidFill>
                  <a:srgbClr val="FF0000"/>
                </a:solidFill>
                <a:latin typeface="Times New Roman" panose="02020603050405020304" pitchFamily="18" charset="0"/>
                <a:cs typeface="Times New Roman" panose="02020603050405020304" pitchFamily="18" charset="0"/>
              </a:rPr>
              <a:t>X</a:t>
            </a:r>
            <a:r>
              <a:rPr kumimoji="1" lang="en-US" altLang="ja-JP" sz="700" i="1" dirty="0" smtClean="0">
                <a:solidFill>
                  <a:srgbClr val="FF0000"/>
                </a:solidFill>
                <a:latin typeface="Times New Roman" panose="02020603050405020304" pitchFamily="18" charset="0"/>
                <a:cs typeface="Times New Roman" panose="02020603050405020304" pitchFamily="18" charset="0"/>
              </a:rPr>
              <a:t>i-</a:t>
            </a:r>
            <a:r>
              <a:rPr kumimoji="1" lang="en-US" altLang="ja-JP" sz="600" i="1" dirty="0" smtClean="0">
                <a:solidFill>
                  <a:srgbClr val="FF0000"/>
                </a:solidFill>
                <a:latin typeface="Times New Roman" panose="02020603050405020304" pitchFamily="18" charset="0"/>
                <a:cs typeface="Times New Roman" panose="02020603050405020304" pitchFamily="18" charset="0"/>
              </a:rPr>
              <a:t>1</a:t>
            </a:r>
            <a:endParaRPr kumimoji="1" lang="ja-JP" altLang="en-US" sz="1100" i="1" dirty="0">
              <a:solidFill>
                <a:srgbClr val="FF0000"/>
              </a:solidFill>
              <a:latin typeface="Times New Roman" panose="02020603050405020304" pitchFamily="18" charset="0"/>
              <a:cs typeface="Times New Roman" panose="02020603050405020304" pitchFamily="18" charset="0"/>
            </a:endParaRPr>
          </a:p>
        </p:txBody>
      </p:sp>
      <p:sp>
        <p:nvSpPr>
          <p:cNvPr id="12" name="フリーフォーム 11"/>
          <p:cNvSpPr/>
          <p:nvPr/>
        </p:nvSpPr>
        <p:spPr>
          <a:xfrm>
            <a:off x="3810000" y="3962400"/>
            <a:ext cx="52207" cy="26670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876438" y="4438650"/>
            <a:ext cx="295637" cy="261610"/>
          </a:xfrm>
          <a:prstGeom prst="rect">
            <a:avLst/>
          </a:prstGeom>
          <a:solidFill>
            <a:schemeClr val="bg1"/>
          </a:solidFill>
        </p:spPr>
        <p:txBody>
          <a:bodyPr wrap="square" rtlCol="0">
            <a:spAutoFit/>
          </a:bodyPr>
          <a:lstStyle/>
          <a:p>
            <a:r>
              <a:rPr kumimoji="1" lang="en-US" altLang="ja-JP" sz="1100" i="1" dirty="0" smtClean="0">
                <a:solidFill>
                  <a:srgbClr val="FF0000"/>
                </a:solidFill>
                <a:latin typeface="Times New Roman" panose="02020603050405020304" pitchFamily="18" charset="0"/>
                <a:cs typeface="Times New Roman" panose="02020603050405020304" pitchFamily="18" charset="0"/>
              </a:rPr>
              <a:t>X</a:t>
            </a:r>
            <a:r>
              <a:rPr kumimoji="1" lang="en-US" altLang="ja-JP" sz="700" i="1" dirty="0" smtClean="0">
                <a:solidFill>
                  <a:srgbClr val="FF0000"/>
                </a:solidFill>
                <a:latin typeface="Times New Roman" panose="02020603050405020304" pitchFamily="18" charset="0"/>
                <a:cs typeface="Times New Roman" panose="02020603050405020304" pitchFamily="18" charset="0"/>
              </a:rPr>
              <a:t>i</a:t>
            </a:r>
            <a:endParaRPr kumimoji="1" lang="ja-JP" altLang="en-US" sz="1100" i="1" dirty="0">
              <a:solidFill>
                <a:srgbClr val="FF0000"/>
              </a:solidFill>
              <a:latin typeface="Times New Roman" panose="02020603050405020304" pitchFamily="18" charset="0"/>
              <a:cs typeface="Times New Roman" panose="02020603050405020304" pitchFamily="18" charset="0"/>
            </a:endParaRPr>
          </a:p>
        </p:txBody>
      </p:sp>
      <p:sp>
        <p:nvSpPr>
          <p:cNvPr id="15" name="フリーフォーム 14"/>
          <p:cNvSpPr/>
          <p:nvPr/>
        </p:nvSpPr>
        <p:spPr>
          <a:xfrm flipV="1">
            <a:off x="5119868" y="4657431"/>
            <a:ext cx="52207" cy="26670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661975" y="1680576"/>
            <a:ext cx="16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624655" y="1004874"/>
            <a:ext cx="216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197584" y="995561"/>
            <a:ext cx="234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285045" y="2007347"/>
            <a:ext cx="19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548877" y="2254672"/>
            <a:ext cx="19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182961" y="2775747"/>
            <a:ext cx="144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386135" y="3167492"/>
            <a:ext cx="395286" cy="369332"/>
          </a:xfrm>
          <a:prstGeom prst="rect">
            <a:avLst/>
          </a:prstGeom>
          <a:solidFill>
            <a:schemeClr val="bg1"/>
          </a:solidFill>
        </p:spPr>
        <p:txBody>
          <a:bodyPr wrap="square" rtlCol="0">
            <a:spAutoFit/>
          </a:bodyPr>
          <a:lstStyle/>
          <a:p>
            <a:r>
              <a:rPr kumimoji="1" lang="en-US" altLang="ja-JP" sz="1100" i="1" dirty="0" smtClean="0">
                <a:solidFill>
                  <a:srgbClr val="FF0000"/>
                </a:solidFill>
                <a:latin typeface="Times New Roman" panose="02020603050405020304" pitchFamily="18" charset="0"/>
                <a:cs typeface="Times New Roman" panose="02020603050405020304" pitchFamily="18" charset="0"/>
              </a:rPr>
              <a:t>X</a:t>
            </a:r>
            <a:r>
              <a:rPr kumimoji="1" lang="en-US" altLang="ja-JP" sz="1000" i="1" dirty="0" smtClean="0">
                <a:solidFill>
                  <a:srgbClr val="FF0000"/>
                </a:solidFill>
                <a:latin typeface="Times New Roman" panose="02020603050405020304" pitchFamily="18" charset="0"/>
                <a:cs typeface="Times New Roman" panose="02020603050405020304" pitchFamily="18" charset="0"/>
              </a:rPr>
              <a:t>i</a:t>
            </a:r>
            <a:r>
              <a:rPr kumimoji="1" lang="ja-JP" altLang="en-US" sz="700" dirty="0" smtClean="0">
                <a:solidFill>
                  <a:srgbClr val="FF0000"/>
                </a:solidFill>
                <a:latin typeface="Times New Roman" panose="02020603050405020304" pitchFamily="18" charset="0"/>
                <a:cs typeface="Times New Roman" panose="02020603050405020304" pitchFamily="18" charset="0"/>
              </a:rPr>
              <a:t>の位置</a:t>
            </a:r>
            <a:endParaRPr kumimoji="1" lang="ja-JP" altLang="en-US" sz="11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24"/>
          <p:cNvSpPr/>
          <p:nvPr/>
        </p:nvSpPr>
        <p:spPr>
          <a:xfrm rot="19310704" flipH="1" flipV="1">
            <a:off x="3576040" y="3544852"/>
            <a:ext cx="118222" cy="26670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2215212" y="3870453"/>
            <a:ext cx="144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771651" y="5494818"/>
            <a:ext cx="288000" cy="261610"/>
          </a:xfrm>
          <a:prstGeom prst="rect">
            <a:avLst/>
          </a:prstGeom>
          <a:solidFill>
            <a:schemeClr val="bg1"/>
          </a:solidFill>
        </p:spPr>
        <p:txBody>
          <a:bodyPr wrap="square" rtlCol="0" anchor="ctr">
            <a:spAutoFit/>
          </a:bodyPr>
          <a:lstStyle/>
          <a:p>
            <a:r>
              <a:rPr kumimoji="1" lang="en-US" altLang="ja-JP" sz="1100" i="1" dirty="0" err="1"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err="1" smtClean="0">
                <a:solidFill>
                  <a:srgbClr val="0070C0"/>
                </a:solidFill>
                <a:latin typeface="Times New Roman" panose="02020603050405020304" pitchFamily="18" charset="0"/>
                <a:cs typeface="Times New Roman" panose="02020603050405020304" pitchFamily="18" charset="0"/>
              </a:rPr>
              <a:t>i</a:t>
            </a:r>
            <a:endParaRPr kumimoji="1" lang="ja-JP" altLang="en-US" sz="1100" i="1" dirty="0">
              <a:solidFill>
                <a:srgbClr val="0070C0"/>
              </a:solidFill>
              <a:latin typeface="Times New Roman" panose="02020603050405020304" pitchFamily="18" charset="0"/>
              <a:cs typeface="Times New Roman" panose="02020603050405020304" pitchFamily="18" charset="0"/>
            </a:endParaRPr>
          </a:p>
        </p:txBody>
      </p:sp>
      <p:sp>
        <p:nvSpPr>
          <p:cNvPr id="28" name="フリーフォーム 27"/>
          <p:cNvSpPr/>
          <p:nvPr/>
        </p:nvSpPr>
        <p:spPr>
          <a:xfrm rot="13614178" flipH="1" flipV="1">
            <a:off x="4123049" y="5525995"/>
            <a:ext cx="63730" cy="201291"/>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975868" y="3608842"/>
            <a:ext cx="288000" cy="261610"/>
          </a:xfrm>
          <a:prstGeom prst="rect">
            <a:avLst/>
          </a:prstGeom>
          <a:solidFill>
            <a:schemeClr val="bg1"/>
          </a:solidFill>
        </p:spPr>
        <p:txBody>
          <a:bodyPr wrap="square" rtlCol="0" anchor="ctr">
            <a:spAutoFit/>
          </a:bodyPr>
          <a:lstStyle/>
          <a:p>
            <a:r>
              <a:rPr kumimoji="1" lang="en-US" altLang="ja-JP" sz="1100" i="1" dirty="0" err="1"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err="1" smtClean="0">
                <a:solidFill>
                  <a:srgbClr val="0070C0"/>
                </a:solidFill>
                <a:latin typeface="Times New Roman" panose="02020603050405020304" pitchFamily="18" charset="0"/>
                <a:cs typeface="Times New Roman" panose="02020603050405020304" pitchFamily="18" charset="0"/>
              </a:rPr>
              <a:t>i</a:t>
            </a:r>
            <a:endParaRPr kumimoji="1" lang="ja-JP" altLang="en-US" sz="1100" i="1" dirty="0">
              <a:solidFill>
                <a:srgbClr val="0070C0"/>
              </a:solidFill>
              <a:latin typeface="Times New Roman" panose="02020603050405020304" pitchFamily="18" charset="0"/>
              <a:cs typeface="Times New Roman" panose="02020603050405020304" pitchFamily="18" charset="0"/>
            </a:endParaRPr>
          </a:p>
        </p:txBody>
      </p:sp>
      <p:sp>
        <p:nvSpPr>
          <p:cNvPr id="30" name="フリーフォーム 29"/>
          <p:cNvSpPr/>
          <p:nvPr/>
        </p:nvSpPr>
        <p:spPr>
          <a:xfrm rot="14035800" flipH="1">
            <a:off x="5040096" y="3854821"/>
            <a:ext cx="63730" cy="201291"/>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071961" y="2691058"/>
            <a:ext cx="288000" cy="261610"/>
          </a:xfrm>
          <a:prstGeom prst="rect">
            <a:avLst/>
          </a:prstGeom>
          <a:solidFill>
            <a:schemeClr val="bg1"/>
          </a:solidFill>
        </p:spPr>
        <p:txBody>
          <a:bodyPr wrap="square" rtlCol="0" anchor="ctr">
            <a:spAutoFit/>
          </a:bodyPr>
          <a:lstStyle/>
          <a:p>
            <a:r>
              <a:rPr kumimoji="1" lang="en-US" altLang="ja-JP" sz="1100" i="1" dirty="0" err="1"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err="1" smtClean="0">
                <a:solidFill>
                  <a:srgbClr val="0070C0"/>
                </a:solidFill>
                <a:latin typeface="Times New Roman" panose="02020603050405020304" pitchFamily="18" charset="0"/>
                <a:cs typeface="Times New Roman" panose="02020603050405020304" pitchFamily="18" charset="0"/>
              </a:rPr>
              <a:t>i</a:t>
            </a:r>
            <a:endParaRPr kumimoji="1" lang="ja-JP" altLang="en-US" sz="1100" i="1" dirty="0">
              <a:solidFill>
                <a:srgbClr val="0070C0"/>
              </a:solidFill>
              <a:latin typeface="Times New Roman" panose="02020603050405020304" pitchFamily="18" charset="0"/>
              <a:cs typeface="Times New Roman" panose="02020603050405020304" pitchFamily="18" charset="0"/>
            </a:endParaRPr>
          </a:p>
        </p:txBody>
      </p:sp>
      <p:sp>
        <p:nvSpPr>
          <p:cNvPr id="32" name="テキスト ボックス 31"/>
          <p:cNvSpPr txBox="1"/>
          <p:nvPr/>
        </p:nvSpPr>
        <p:spPr>
          <a:xfrm>
            <a:off x="3564468" y="2708888"/>
            <a:ext cx="396000" cy="261610"/>
          </a:xfrm>
          <a:prstGeom prst="rect">
            <a:avLst/>
          </a:prstGeom>
          <a:solidFill>
            <a:schemeClr val="bg1"/>
          </a:solidFill>
        </p:spPr>
        <p:txBody>
          <a:bodyPr wrap="square" rtlCol="0" anchor="ctr">
            <a:spAutoFit/>
          </a:bodyPr>
          <a:lstStyle/>
          <a:p>
            <a:r>
              <a:rPr kumimoji="1" lang="en-US" altLang="ja-JP" sz="1100" i="1" dirty="0"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smtClean="0">
                <a:solidFill>
                  <a:srgbClr val="0070C0"/>
                </a:solidFill>
                <a:latin typeface="Times New Roman" panose="02020603050405020304" pitchFamily="18" charset="0"/>
                <a:cs typeface="Times New Roman" panose="02020603050405020304" pitchFamily="18" charset="0"/>
              </a:rPr>
              <a:t>i-</a:t>
            </a:r>
            <a:r>
              <a:rPr kumimoji="1" lang="en-US" altLang="ja-JP" sz="600" i="1" dirty="0" smtClean="0">
                <a:solidFill>
                  <a:srgbClr val="0070C0"/>
                </a:solidFill>
                <a:latin typeface="Times New Roman" panose="02020603050405020304" pitchFamily="18" charset="0"/>
                <a:cs typeface="Times New Roman" panose="02020603050405020304" pitchFamily="18" charset="0"/>
              </a:rPr>
              <a:t>1</a:t>
            </a:r>
            <a:endParaRPr kumimoji="1" lang="ja-JP" altLang="en-US" sz="1100" i="1" dirty="0">
              <a:solidFill>
                <a:srgbClr val="0070C0"/>
              </a:solidFill>
              <a:latin typeface="Times New Roman" panose="02020603050405020304" pitchFamily="18" charset="0"/>
              <a:cs typeface="Times New Roman" panose="02020603050405020304" pitchFamily="18" charset="0"/>
            </a:endParaRPr>
          </a:p>
        </p:txBody>
      </p:sp>
      <p:sp>
        <p:nvSpPr>
          <p:cNvPr id="33" name="フリーフォーム 32"/>
          <p:cNvSpPr/>
          <p:nvPr/>
        </p:nvSpPr>
        <p:spPr>
          <a:xfrm rot="3739238" flipH="1">
            <a:off x="3845421" y="2523861"/>
            <a:ext cx="63730" cy="21429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rot="17056075">
            <a:off x="5023515" y="2529006"/>
            <a:ext cx="63730" cy="21429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4154914" y="2659193"/>
            <a:ext cx="504000" cy="324000"/>
          </a:xfrm>
          <a:prstGeom prst="rect">
            <a:avLst/>
          </a:prstGeom>
          <a:solidFill>
            <a:schemeClr val="bg1"/>
          </a:solidFill>
        </p:spPr>
        <p:txBody>
          <a:bodyPr wrap="square" rtlCol="0" anchor="ctr">
            <a:spAutoFit/>
          </a:bodyPr>
          <a:lstStyle/>
          <a:p>
            <a:r>
              <a:rPr kumimoji="1" lang="en-US" altLang="ja-JP" sz="1100" i="1" dirty="0"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smtClean="0">
                <a:solidFill>
                  <a:srgbClr val="0070C0"/>
                </a:solidFill>
                <a:latin typeface="Times New Roman" panose="02020603050405020304" pitchFamily="18" charset="0"/>
                <a:cs typeface="Times New Roman" panose="02020603050405020304" pitchFamily="18" charset="0"/>
              </a:rPr>
              <a:t>i-</a:t>
            </a:r>
            <a:r>
              <a:rPr kumimoji="1" lang="en-US" altLang="ja-JP" sz="600" i="1" dirty="0" smtClean="0">
                <a:solidFill>
                  <a:srgbClr val="0070C0"/>
                </a:solidFill>
                <a:latin typeface="Times New Roman" panose="02020603050405020304" pitchFamily="18" charset="0"/>
                <a:cs typeface="Times New Roman" panose="02020603050405020304" pitchFamily="18" charset="0"/>
              </a:rPr>
              <a:t>1 </a:t>
            </a:r>
            <a:r>
              <a:rPr kumimoji="1" lang="ja-JP" altLang="en-US" sz="600" dirty="0" smtClean="0">
                <a:solidFill>
                  <a:srgbClr val="0070C0"/>
                </a:solidFill>
                <a:latin typeface="Times New Roman" panose="02020603050405020304" pitchFamily="18" charset="0"/>
                <a:cs typeface="Times New Roman" panose="02020603050405020304" pitchFamily="18" charset="0"/>
              </a:rPr>
              <a:t>の</a:t>
            </a:r>
            <a:endParaRPr kumimoji="1" lang="en-US" altLang="ja-JP" sz="600" dirty="0" smtClean="0">
              <a:solidFill>
                <a:srgbClr val="0070C0"/>
              </a:solidFill>
              <a:latin typeface="Times New Roman" panose="02020603050405020304" pitchFamily="18" charset="0"/>
              <a:cs typeface="Times New Roman" panose="02020603050405020304" pitchFamily="18" charset="0"/>
            </a:endParaRPr>
          </a:p>
          <a:p>
            <a:r>
              <a:rPr kumimoji="1" lang="ja-JP" altLang="en-US" sz="600" dirty="0" smtClean="0">
                <a:solidFill>
                  <a:srgbClr val="0070C0"/>
                </a:solidFill>
                <a:latin typeface="Times New Roman" panose="02020603050405020304" pitchFamily="18" charset="0"/>
                <a:cs typeface="Times New Roman" panose="02020603050405020304" pitchFamily="18" charset="0"/>
              </a:rPr>
              <a:t>平行移動</a:t>
            </a:r>
            <a:endParaRPr kumimoji="1" lang="en-US" altLang="ja-JP" sz="600" dirty="0" smtClean="0">
              <a:solidFill>
                <a:srgbClr val="0070C0"/>
              </a:solidFill>
              <a:latin typeface="Times New Roman" panose="02020603050405020304" pitchFamily="18" charset="0"/>
              <a:cs typeface="Times New Roman" panose="02020603050405020304" pitchFamily="18" charset="0"/>
            </a:endParaRPr>
          </a:p>
        </p:txBody>
      </p:sp>
      <p:sp>
        <p:nvSpPr>
          <p:cNvPr id="36" name="フリーフォーム 35"/>
          <p:cNvSpPr/>
          <p:nvPr/>
        </p:nvSpPr>
        <p:spPr>
          <a:xfrm rot="5400000" flipH="1">
            <a:off x="4731453" y="2583913"/>
            <a:ext cx="63730" cy="21429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458510" y="2775747"/>
            <a:ext cx="7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401345" y="2970498"/>
            <a:ext cx="1999079" cy="830997"/>
          </a:xfrm>
          <a:prstGeom prst="rect">
            <a:avLst/>
          </a:prstGeom>
          <a:noFill/>
          <a:ln>
            <a:solidFill>
              <a:schemeClr val="tx1"/>
            </a:solidFill>
          </a:ln>
        </p:spPr>
        <p:txBody>
          <a:bodyPr wrap="square" rtlCol="0">
            <a:spAutoFit/>
          </a:bodyPr>
          <a:lstStyle/>
          <a:p>
            <a:r>
              <a:rPr kumimoji="1" lang="ja-JP" altLang="en-US" sz="800" dirty="0" smtClean="0"/>
              <a:t>次の関節の原点まで、</a:t>
            </a:r>
            <a:r>
              <a:rPr kumimoji="1" lang="en-US" altLang="ja-JP" sz="800" dirty="0" err="1" smtClean="0"/>
              <a:t>Zi</a:t>
            </a:r>
            <a:r>
              <a:rPr kumimoji="1" lang="en-US" altLang="ja-JP" sz="800" dirty="0" smtClean="0"/>
              <a:t> </a:t>
            </a:r>
            <a:r>
              <a:rPr kumimoji="1" lang="ja-JP" altLang="en-US" sz="800" dirty="0" smtClean="0"/>
              <a:t>軸方向に</a:t>
            </a:r>
            <a:endParaRPr kumimoji="1" lang="en-US" altLang="ja-JP" sz="800" dirty="0" smtClean="0"/>
          </a:p>
          <a:p>
            <a:r>
              <a:rPr kumimoji="1" lang="ja-JP" altLang="en-US" sz="800" dirty="0" smtClean="0"/>
              <a:t>どれだけずれているかを表す長さ</a:t>
            </a:r>
            <a:endParaRPr kumimoji="1" lang="en-US" altLang="ja-JP" sz="800" dirty="0" smtClean="0"/>
          </a:p>
          <a:p>
            <a:r>
              <a:rPr lang="en-US" altLang="ja-JP" sz="800" dirty="0" smtClean="0"/>
              <a:t>- </a:t>
            </a:r>
            <a:r>
              <a:rPr lang="ja-JP" altLang="en-US" sz="800" dirty="0" smtClean="0"/>
              <a:t>多関節ロボットのピッチジョイントが始点と終点で一直線となるようにしたければ、</a:t>
            </a:r>
            <a:r>
              <a:rPr lang="en-US" altLang="ja-JP" sz="800" dirty="0" smtClean="0"/>
              <a:t/>
            </a:r>
            <a:br>
              <a:rPr lang="en-US" altLang="ja-JP" sz="800" dirty="0" smtClean="0"/>
            </a:br>
            <a:r>
              <a:rPr lang="ja-JP" altLang="en-US" sz="800" dirty="0" smtClean="0"/>
              <a:t>どこかで</a:t>
            </a:r>
            <a:r>
              <a:rPr lang="en-US" altLang="ja-JP" sz="800" dirty="0" smtClean="0"/>
              <a:t>+D</a:t>
            </a:r>
            <a:r>
              <a:rPr lang="ja-JP" altLang="en-US" sz="800" dirty="0" smtClean="0"/>
              <a:t>となったら、それを打ち消すように別の関節で</a:t>
            </a:r>
            <a:r>
              <a:rPr lang="en-US" altLang="ja-JP" sz="800" dirty="0" smtClean="0"/>
              <a:t>-D</a:t>
            </a:r>
            <a:r>
              <a:rPr lang="ja-JP" altLang="en-US" sz="800" dirty="0" smtClean="0"/>
              <a:t>とすることが想定される。</a:t>
            </a:r>
            <a:endParaRPr lang="en-US" altLang="ja-JP" sz="800" dirty="0" smtClean="0"/>
          </a:p>
        </p:txBody>
      </p:sp>
      <p:sp>
        <p:nvSpPr>
          <p:cNvPr id="38" name="正方形/長方形 37"/>
          <p:cNvSpPr/>
          <p:nvPr/>
        </p:nvSpPr>
        <p:spPr>
          <a:xfrm>
            <a:off x="2422510" y="3026758"/>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064370" y="3630054"/>
            <a:ext cx="90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1924017" y="4307535"/>
            <a:ext cx="1388342" cy="338554"/>
          </a:xfrm>
          <a:prstGeom prst="rect">
            <a:avLst/>
          </a:prstGeom>
          <a:solidFill>
            <a:schemeClr val="bg1"/>
          </a:solidFill>
          <a:ln>
            <a:solidFill>
              <a:schemeClr val="tx1"/>
            </a:solidFill>
          </a:ln>
        </p:spPr>
        <p:txBody>
          <a:bodyPr wrap="square" rtlCol="0">
            <a:spAutoFit/>
          </a:bodyPr>
          <a:lstStyle/>
          <a:p>
            <a:r>
              <a:rPr lang="ja-JP" altLang="en-US" sz="800" dirty="0"/>
              <a:t>関節</a:t>
            </a:r>
            <a:r>
              <a:rPr lang="ja-JP" altLang="en-US" sz="800" dirty="0" smtClean="0"/>
              <a:t>の回転角。</a:t>
            </a:r>
            <a:endParaRPr lang="en-US" altLang="ja-JP" sz="800" dirty="0" smtClean="0"/>
          </a:p>
          <a:p>
            <a:r>
              <a:rPr lang="ja-JP" altLang="en-US" sz="800" dirty="0"/>
              <a:t>制御</a:t>
            </a:r>
            <a:r>
              <a:rPr lang="ja-JP" altLang="en-US" sz="800" dirty="0" smtClean="0"/>
              <a:t>されるのがこの量。</a:t>
            </a:r>
            <a:endParaRPr lang="en-US" altLang="ja-JP" sz="800" dirty="0" smtClean="0"/>
          </a:p>
        </p:txBody>
      </p:sp>
      <p:sp>
        <p:nvSpPr>
          <p:cNvPr id="41" name="正方形/長方形 40"/>
          <p:cNvSpPr/>
          <p:nvPr/>
        </p:nvSpPr>
        <p:spPr>
          <a:xfrm>
            <a:off x="1999762" y="4353051"/>
            <a:ext cx="19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4360534" y="2254672"/>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4116154" y="3631702"/>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3656586" y="3898536"/>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4754843" y="5160458"/>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図 45"/>
          <p:cNvPicPr>
            <a:picLocks noChangeAspect="1"/>
          </p:cNvPicPr>
          <p:nvPr/>
        </p:nvPicPr>
        <p:blipFill>
          <a:blip r:embed="rId3"/>
          <a:stretch>
            <a:fillRect/>
          </a:stretch>
        </p:blipFill>
        <p:spPr>
          <a:xfrm>
            <a:off x="0" y="6853390"/>
            <a:ext cx="5393492" cy="1262983"/>
          </a:xfrm>
          <a:prstGeom prst="rect">
            <a:avLst/>
          </a:prstGeom>
        </p:spPr>
      </p:pic>
      <p:pic>
        <p:nvPicPr>
          <p:cNvPr id="47" name="図 46"/>
          <p:cNvPicPr>
            <a:picLocks noChangeAspect="1"/>
          </p:cNvPicPr>
          <p:nvPr/>
        </p:nvPicPr>
        <p:blipFill>
          <a:blip r:embed="rId4"/>
          <a:stretch>
            <a:fillRect/>
          </a:stretch>
        </p:blipFill>
        <p:spPr>
          <a:xfrm>
            <a:off x="-16328" y="8177337"/>
            <a:ext cx="5393492" cy="961997"/>
          </a:xfrm>
          <a:prstGeom prst="rect">
            <a:avLst/>
          </a:prstGeom>
        </p:spPr>
      </p:pic>
      <p:sp>
        <p:nvSpPr>
          <p:cNvPr id="48" name="正方形/長方形 47"/>
          <p:cNvSpPr/>
          <p:nvPr/>
        </p:nvSpPr>
        <p:spPr>
          <a:xfrm>
            <a:off x="4167693" y="7209292"/>
            <a:ext cx="234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609153" y="7608851"/>
            <a:ext cx="180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557242" y="7742032"/>
            <a:ext cx="180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393588" y="8011357"/>
            <a:ext cx="28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1292748" y="8011357"/>
            <a:ext cx="7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1498488" y="8011357"/>
            <a:ext cx="180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3022488" y="8009865"/>
            <a:ext cx="7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727209" y="8291719"/>
            <a:ext cx="16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3138689" y="8291719"/>
            <a:ext cx="16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1686108" y="8550335"/>
            <a:ext cx="54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155709" y="8775540"/>
            <a:ext cx="16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1225608" y="8775540"/>
            <a:ext cx="162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503988" y="8775540"/>
            <a:ext cx="180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4292313" y="8775540"/>
            <a:ext cx="180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4687144" y="8775540"/>
            <a:ext cx="180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626588" y="8908159"/>
            <a:ext cx="36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894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0" y="-1"/>
            <a:ext cx="5393491" cy="6858001"/>
          </a:xfrm>
          <a:prstGeom prst="rect">
            <a:avLst/>
          </a:prstGeom>
        </p:spPr>
      </p:pic>
      <p:sp>
        <p:nvSpPr>
          <p:cNvPr id="5" name="正方形/長方形 4"/>
          <p:cNvSpPr/>
          <p:nvPr/>
        </p:nvSpPr>
        <p:spPr>
          <a:xfrm>
            <a:off x="-1" y="-1"/>
            <a:ext cx="3533775"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730147" y="723900"/>
            <a:ext cx="16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277520" y="953494"/>
            <a:ext cx="1808580" cy="338554"/>
          </a:xfrm>
          <a:prstGeom prst="rect">
            <a:avLst/>
          </a:prstGeom>
          <a:noFill/>
          <a:ln>
            <a:solidFill>
              <a:schemeClr val="tx1"/>
            </a:solidFill>
          </a:ln>
        </p:spPr>
        <p:txBody>
          <a:bodyPr wrap="square" rtlCol="0">
            <a:spAutoFit/>
          </a:bodyPr>
          <a:lstStyle/>
          <a:p>
            <a:r>
              <a:rPr kumimoji="1" lang="ja-JP" altLang="en-US" sz="800" dirty="0" smtClean="0"/>
              <a:t>次の「 関節 」までのリンクの長さ</a:t>
            </a:r>
            <a:endParaRPr kumimoji="1" lang="en-US" altLang="ja-JP" sz="800" dirty="0" smtClean="0"/>
          </a:p>
          <a:p>
            <a:r>
              <a:rPr lang="ja-JP" altLang="en-US" sz="800" dirty="0" smtClean="0"/>
              <a:t>というイメージ</a:t>
            </a:r>
            <a:endParaRPr kumimoji="1" lang="ja-JP" altLang="en-US" sz="800" dirty="0"/>
          </a:p>
        </p:txBody>
      </p:sp>
      <p:sp>
        <p:nvSpPr>
          <p:cNvPr id="10" name="テキスト ボックス 9"/>
          <p:cNvSpPr txBox="1"/>
          <p:nvPr/>
        </p:nvSpPr>
        <p:spPr>
          <a:xfrm>
            <a:off x="1822638" y="1961996"/>
            <a:ext cx="1711135" cy="461665"/>
          </a:xfrm>
          <a:prstGeom prst="rect">
            <a:avLst/>
          </a:prstGeom>
          <a:solidFill>
            <a:schemeClr val="bg1"/>
          </a:solidFill>
          <a:ln>
            <a:solidFill>
              <a:schemeClr val="tx1"/>
            </a:solidFill>
          </a:ln>
        </p:spPr>
        <p:txBody>
          <a:bodyPr wrap="square" rtlCol="0">
            <a:spAutoFit/>
          </a:bodyPr>
          <a:lstStyle/>
          <a:p>
            <a:r>
              <a:rPr kumimoji="1" lang="ja-JP" altLang="en-US" sz="800" dirty="0" smtClean="0"/>
              <a:t>隣接する関節軸間の成す角度</a:t>
            </a:r>
            <a:endParaRPr kumimoji="1" lang="en-US" altLang="ja-JP" sz="800" dirty="0" smtClean="0"/>
          </a:p>
          <a:p>
            <a:r>
              <a:rPr lang="en-US" altLang="ja-JP" sz="800" dirty="0" smtClean="0"/>
              <a:t>- </a:t>
            </a:r>
            <a:r>
              <a:rPr lang="ja-JP" altLang="en-US" sz="800" dirty="0" smtClean="0"/>
              <a:t>ピッチジョイントからロールジョイントに変わるとき、</a:t>
            </a:r>
            <a:r>
              <a:rPr lang="en-US" altLang="ja-JP" sz="800" dirty="0" smtClean="0"/>
              <a:t>90°</a:t>
            </a:r>
            <a:r>
              <a:rPr lang="ja-JP" altLang="en-US" sz="800" dirty="0" smtClean="0"/>
              <a:t>になる</a:t>
            </a:r>
            <a:endParaRPr lang="en-US" altLang="ja-JP" sz="800" dirty="0" smtClean="0"/>
          </a:p>
        </p:txBody>
      </p:sp>
      <p:sp>
        <p:nvSpPr>
          <p:cNvPr id="11" name="テキスト ボックス 10"/>
          <p:cNvSpPr txBox="1"/>
          <p:nvPr/>
        </p:nvSpPr>
        <p:spPr>
          <a:xfrm>
            <a:off x="3533774" y="4131636"/>
            <a:ext cx="395108" cy="261610"/>
          </a:xfrm>
          <a:prstGeom prst="rect">
            <a:avLst/>
          </a:prstGeom>
          <a:solidFill>
            <a:schemeClr val="bg1"/>
          </a:solidFill>
        </p:spPr>
        <p:txBody>
          <a:bodyPr wrap="square" rtlCol="0">
            <a:spAutoFit/>
          </a:bodyPr>
          <a:lstStyle/>
          <a:p>
            <a:r>
              <a:rPr kumimoji="1" lang="en-US" altLang="ja-JP" sz="1100" i="1" dirty="0" smtClean="0">
                <a:solidFill>
                  <a:srgbClr val="FF0000"/>
                </a:solidFill>
                <a:latin typeface="Times New Roman" panose="02020603050405020304" pitchFamily="18" charset="0"/>
                <a:cs typeface="Times New Roman" panose="02020603050405020304" pitchFamily="18" charset="0"/>
              </a:rPr>
              <a:t>X</a:t>
            </a:r>
            <a:r>
              <a:rPr kumimoji="1" lang="en-US" altLang="ja-JP" sz="700" i="1" dirty="0" smtClean="0">
                <a:solidFill>
                  <a:srgbClr val="FF0000"/>
                </a:solidFill>
                <a:latin typeface="Times New Roman" panose="02020603050405020304" pitchFamily="18" charset="0"/>
                <a:cs typeface="Times New Roman" panose="02020603050405020304" pitchFamily="18" charset="0"/>
              </a:rPr>
              <a:t>i-</a:t>
            </a:r>
            <a:r>
              <a:rPr kumimoji="1" lang="en-US" altLang="ja-JP" sz="600" i="1" dirty="0" smtClean="0">
                <a:solidFill>
                  <a:srgbClr val="FF0000"/>
                </a:solidFill>
                <a:latin typeface="Times New Roman" panose="02020603050405020304" pitchFamily="18" charset="0"/>
                <a:cs typeface="Times New Roman" panose="02020603050405020304" pitchFamily="18" charset="0"/>
              </a:rPr>
              <a:t>1</a:t>
            </a:r>
            <a:endParaRPr kumimoji="1" lang="ja-JP" altLang="en-US" sz="1100" i="1" dirty="0">
              <a:solidFill>
                <a:srgbClr val="FF0000"/>
              </a:solidFill>
              <a:latin typeface="Times New Roman" panose="02020603050405020304" pitchFamily="18" charset="0"/>
              <a:cs typeface="Times New Roman" panose="02020603050405020304" pitchFamily="18" charset="0"/>
            </a:endParaRPr>
          </a:p>
        </p:txBody>
      </p:sp>
      <p:sp>
        <p:nvSpPr>
          <p:cNvPr id="12" name="フリーフォーム 11"/>
          <p:cNvSpPr/>
          <p:nvPr/>
        </p:nvSpPr>
        <p:spPr>
          <a:xfrm>
            <a:off x="3810000" y="3962400"/>
            <a:ext cx="52207" cy="26670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876438" y="4438650"/>
            <a:ext cx="295637" cy="261610"/>
          </a:xfrm>
          <a:prstGeom prst="rect">
            <a:avLst/>
          </a:prstGeom>
          <a:solidFill>
            <a:schemeClr val="bg1"/>
          </a:solidFill>
        </p:spPr>
        <p:txBody>
          <a:bodyPr wrap="square" rtlCol="0">
            <a:spAutoFit/>
          </a:bodyPr>
          <a:lstStyle/>
          <a:p>
            <a:r>
              <a:rPr kumimoji="1" lang="en-US" altLang="ja-JP" sz="1100" i="1" dirty="0" smtClean="0">
                <a:solidFill>
                  <a:srgbClr val="FF0000"/>
                </a:solidFill>
                <a:latin typeface="Times New Roman" panose="02020603050405020304" pitchFamily="18" charset="0"/>
                <a:cs typeface="Times New Roman" panose="02020603050405020304" pitchFamily="18" charset="0"/>
              </a:rPr>
              <a:t>X</a:t>
            </a:r>
            <a:r>
              <a:rPr kumimoji="1" lang="en-US" altLang="ja-JP" sz="700" i="1" dirty="0" smtClean="0">
                <a:solidFill>
                  <a:srgbClr val="FF0000"/>
                </a:solidFill>
                <a:latin typeface="Times New Roman" panose="02020603050405020304" pitchFamily="18" charset="0"/>
                <a:cs typeface="Times New Roman" panose="02020603050405020304" pitchFamily="18" charset="0"/>
              </a:rPr>
              <a:t>i</a:t>
            </a:r>
            <a:endParaRPr kumimoji="1" lang="ja-JP" altLang="en-US" sz="1100" i="1" dirty="0">
              <a:solidFill>
                <a:srgbClr val="FF0000"/>
              </a:solidFill>
              <a:latin typeface="Times New Roman" panose="02020603050405020304" pitchFamily="18" charset="0"/>
              <a:cs typeface="Times New Roman" panose="02020603050405020304" pitchFamily="18" charset="0"/>
            </a:endParaRPr>
          </a:p>
        </p:txBody>
      </p:sp>
      <p:sp>
        <p:nvSpPr>
          <p:cNvPr id="15" name="フリーフォーム 14"/>
          <p:cNvSpPr/>
          <p:nvPr/>
        </p:nvSpPr>
        <p:spPr>
          <a:xfrm flipV="1">
            <a:off x="5119868" y="4657431"/>
            <a:ext cx="52207" cy="26670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661975" y="1680576"/>
            <a:ext cx="16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624655" y="1004874"/>
            <a:ext cx="216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197584" y="995561"/>
            <a:ext cx="234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285045" y="2007347"/>
            <a:ext cx="198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548877" y="2254672"/>
            <a:ext cx="198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182961" y="2775747"/>
            <a:ext cx="144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386135" y="3167492"/>
            <a:ext cx="395286" cy="369332"/>
          </a:xfrm>
          <a:prstGeom prst="rect">
            <a:avLst/>
          </a:prstGeom>
          <a:solidFill>
            <a:schemeClr val="bg1"/>
          </a:solidFill>
        </p:spPr>
        <p:txBody>
          <a:bodyPr wrap="square" rtlCol="0">
            <a:spAutoFit/>
          </a:bodyPr>
          <a:lstStyle/>
          <a:p>
            <a:r>
              <a:rPr kumimoji="1" lang="en-US" altLang="ja-JP" sz="1100" i="1" dirty="0" smtClean="0">
                <a:solidFill>
                  <a:srgbClr val="FF0000"/>
                </a:solidFill>
                <a:latin typeface="Times New Roman" panose="02020603050405020304" pitchFamily="18" charset="0"/>
                <a:cs typeface="Times New Roman" panose="02020603050405020304" pitchFamily="18" charset="0"/>
              </a:rPr>
              <a:t>X</a:t>
            </a:r>
            <a:r>
              <a:rPr kumimoji="1" lang="en-US" altLang="ja-JP" sz="1000" i="1" dirty="0" smtClean="0">
                <a:solidFill>
                  <a:srgbClr val="FF0000"/>
                </a:solidFill>
                <a:latin typeface="Times New Roman" panose="02020603050405020304" pitchFamily="18" charset="0"/>
                <a:cs typeface="Times New Roman" panose="02020603050405020304" pitchFamily="18" charset="0"/>
              </a:rPr>
              <a:t>i</a:t>
            </a:r>
            <a:r>
              <a:rPr kumimoji="1" lang="ja-JP" altLang="en-US" sz="700" dirty="0" smtClean="0">
                <a:solidFill>
                  <a:srgbClr val="FF0000"/>
                </a:solidFill>
                <a:latin typeface="Times New Roman" panose="02020603050405020304" pitchFamily="18" charset="0"/>
                <a:cs typeface="Times New Roman" panose="02020603050405020304" pitchFamily="18" charset="0"/>
              </a:rPr>
              <a:t>の位置</a:t>
            </a:r>
            <a:endParaRPr kumimoji="1" lang="ja-JP" altLang="en-US" sz="11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24"/>
          <p:cNvSpPr/>
          <p:nvPr/>
        </p:nvSpPr>
        <p:spPr>
          <a:xfrm rot="19310704" flipH="1" flipV="1">
            <a:off x="3576040" y="3544852"/>
            <a:ext cx="118222" cy="26670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2215212" y="3870453"/>
            <a:ext cx="144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771651" y="5494818"/>
            <a:ext cx="288000" cy="261610"/>
          </a:xfrm>
          <a:prstGeom prst="rect">
            <a:avLst/>
          </a:prstGeom>
          <a:solidFill>
            <a:schemeClr val="bg1"/>
          </a:solidFill>
        </p:spPr>
        <p:txBody>
          <a:bodyPr wrap="square" rtlCol="0" anchor="ctr">
            <a:spAutoFit/>
          </a:bodyPr>
          <a:lstStyle/>
          <a:p>
            <a:r>
              <a:rPr kumimoji="1" lang="en-US" altLang="ja-JP" sz="1100" i="1" dirty="0" err="1"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err="1" smtClean="0">
                <a:solidFill>
                  <a:srgbClr val="0070C0"/>
                </a:solidFill>
                <a:latin typeface="Times New Roman" panose="02020603050405020304" pitchFamily="18" charset="0"/>
                <a:cs typeface="Times New Roman" panose="02020603050405020304" pitchFamily="18" charset="0"/>
              </a:rPr>
              <a:t>i</a:t>
            </a:r>
            <a:endParaRPr kumimoji="1" lang="ja-JP" altLang="en-US" sz="1100" i="1" dirty="0">
              <a:solidFill>
                <a:srgbClr val="0070C0"/>
              </a:solidFill>
              <a:latin typeface="Times New Roman" panose="02020603050405020304" pitchFamily="18" charset="0"/>
              <a:cs typeface="Times New Roman" panose="02020603050405020304" pitchFamily="18" charset="0"/>
            </a:endParaRPr>
          </a:p>
        </p:txBody>
      </p:sp>
      <p:sp>
        <p:nvSpPr>
          <p:cNvPr id="28" name="フリーフォーム 27"/>
          <p:cNvSpPr/>
          <p:nvPr/>
        </p:nvSpPr>
        <p:spPr>
          <a:xfrm rot="13614178" flipH="1" flipV="1">
            <a:off x="4123049" y="5525995"/>
            <a:ext cx="63730" cy="201291"/>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975868" y="3608842"/>
            <a:ext cx="288000" cy="261610"/>
          </a:xfrm>
          <a:prstGeom prst="rect">
            <a:avLst/>
          </a:prstGeom>
          <a:solidFill>
            <a:schemeClr val="bg1"/>
          </a:solidFill>
        </p:spPr>
        <p:txBody>
          <a:bodyPr wrap="square" rtlCol="0" anchor="ctr">
            <a:spAutoFit/>
          </a:bodyPr>
          <a:lstStyle/>
          <a:p>
            <a:r>
              <a:rPr kumimoji="1" lang="en-US" altLang="ja-JP" sz="1100" i="1" dirty="0" err="1"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err="1" smtClean="0">
                <a:solidFill>
                  <a:srgbClr val="0070C0"/>
                </a:solidFill>
                <a:latin typeface="Times New Roman" panose="02020603050405020304" pitchFamily="18" charset="0"/>
                <a:cs typeface="Times New Roman" panose="02020603050405020304" pitchFamily="18" charset="0"/>
              </a:rPr>
              <a:t>i</a:t>
            </a:r>
            <a:endParaRPr kumimoji="1" lang="ja-JP" altLang="en-US" sz="1100" i="1" dirty="0">
              <a:solidFill>
                <a:srgbClr val="0070C0"/>
              </a:solidFill>
              <a:latin typeface="Times New Roman" panose="02020603050405020304" pitchFamily="18" charset="0"/>
              <a:cs typeface="Times New Roman" panose="02020603050405020304" pitchFamily="18" charset="0"/>
            </a:endParaRPr>
          </a:p>
        </p:txBody>
      </p:sp>
      <p:sp>
        <p:nvSpPr>
          <p:cNvPr id="30" name="フリーフォーム 29"/>
          <p:cNvSpPr/>
          <p:nvPr/>
        </p:nvSpPr>
        <p:spPr>
          <a:xfrm rot="14035800" flipH="1">
            <a:off x="5040096" y="3854821"/>
            <a:ext cx="63730" cy="201291"/>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071961" y="2691058"/>
            <a:ext cx="288000" cy="261610"/>
          </a:xfrm>
          <a:prstGeom prst="rect">
            <a:avLst/>
          </a:prstGeom>
          <a:solidFill>
            <a:schemeClr val="bg1"/>
          </a:solidFill>
        </p:spPr>
        <p:txBody>
          <a:bodyPr wrap="square" rtlCol="0" anchor="ctr">
            <a:spAutoFit/>
          </a:bodyPr>
          <a:lstStyle/>
          <a:p>
            <a:r>
              <a:rPr kumimoji="1" lang="en-US" altLang="ja-JP" sz="1100" i="1" dirty="0" err="1"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err="1" smtClean="0">
                <a:solidFill>
                  <a:srgbClr val="0070C0"/>
                </a:solidFill>
                <a:latin typeface="Times New Roman" panose="02020603050405020304" pitchFamily="18" charset="0"/>
                <a:cs typeface="Times New Roman" panose="02020603050405020304" pitchFamily="18" charset="0"/>
              </a:rPr>
              <a:t>i</a:t>
            </a:r>
            <a:endParaRPr kumimoji="1" lang="ja-JP" altLang="en-US" sz="1100" i="1" dirty="0">
              <a:solidFill>
                <a:srgbClr val="0070C0"/>
              </a:solidFill>
              <a:latin typeface="Times New Roman" panose="02020603050405020304" pitchFamily="18" charset="0"/>
              <a:cs typeface="Times New Roman" panose="02020603050405020304" pitchFamily="18" charset="0"/>
            </a:endParaRPr>
          </a:p>
        </p:txBody>
      </p:sp>
      <p:sp>
        <p:nvSpPr>
          <p:cNvPr id="32" name="テキスト ボックス 31"/>
          <p:cNvSpPr txBox="1"/>
          <p:nvPr/>
        </p:nvSpPr>
        <p:spPr>
          <a:xfrm>
            <a:off x="3564468" y="2708888"/>
            <a:ext cx="396000" cy="261610"/>
          </a:xfrm>
          <a:prstGeom prst="rect">
            <a:avLst/>
          </a:prstGeom>
          <a:solidFill>
            <a:schemeClr val="bg1"/>
          </a:solidFill>
        </p:spPr>
        <p:txBody>
          <a:bodyPr wrap="square" rtlCol="0" anchor="ctr">
            <a:spAutoFit/>
          </a:bodyPr>
          <a:lstStyle/>
          <a:p>
            <a:r>
              <a:rPr kumimoji="1" lang="en-US" altLang="ja-JP" sz="1100" i="1" dirty="0"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smtClean="0">
                <a:solidFill>
                  <a:srgbClr val="0070C0"/>
                </a:solidFill>
                <a:latin typeface="Times New Roman" panose="02020603050405020304" pitchFamily="18" charset="0"/>
                <a:cs typeface="Times New Roman" panose="02020603050405020304" pitchFamily="18" charset="0"/>
              </a:rPr>
              <a:t>i-</a:t>
            </a:r>
            <a:r>
              <a:rPr kumimoji="1" lang="en-US" altLang="ja-JP" sz="600" i="1" dirty="0" smtClean="0">
                <a:solidFill>
                  <a:srgbClr val="0070C0"/>
                </a:solidFill>
                <a:latin typeface="Times New Roman" panose="02020603050405020304" pitchFamily="18" charset="0"/>
                <a:cs typeface="Times New Roman" panose="02020603050405020304" pitchFamily="18" charset="0"/>
              </a:rPr>
              <a:t>1</a:t>
            </a:r>
            <a:endParaRPr kumimoji="1" lang="ja-JP" altLang="en-US" sz="1100" i="1" dirty="0">
              <a:solidFill>
                <a:srgbClr val="0070C0"/>
              </a:solidFill>
              <a:latin typeface="Times New Roman" panose="02020603050405020304" pitchFamily="18" charset="0"/>
              <a:cs typeface="Times New Roman" panose="02020603050405020304" pitchFamily="18" charset="0"/>
            </a:endParaRPr>
          </a:p>
        </p:txBody>
      </p:sp>
      <p:sp>
        <p:nvSpPr>
          <p:cNvPr id="33" name="フリーフォーム 32"/>
          <p:cNvSpPr/>
          <p:nvPr/>
        </p:nvSpPr>
        <p:spPr>
          <a:xfrm rot="3739238" flipH="1">
            <a:off x="3845421" y="2523861"/>
            <a:ext cx="63730" cy="21429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rot="17056075">
            <a:off x="5023515" y="2529006"/>
            <a:ext cx="63730" cy="21429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4154914" y="2659193"/>
            <a:ext cx="504000" cy="324000"/>
          </a:xfrm>
          <a:prstGeom prst="rect">
            <a:avLst/>
          </a:prstGeom>
          <a:solidFill>
            <a:schemeClr val="bg1"/>
          </a:solidFill>
        </p:spPr>
        <p:txBody>
          <a:bodyPr wrap="square" rtlCol="0" anchor="ctr">
            <a:spAutoFit/>
          </a:bodyPr>
          <a:lstStyle/>
          <a:p>
            <a:r>
              <a:rPr kumimoji="1" lang="en-US" altLang="ja-JP" sz="1100" i="1" dirty="0" smtClean="0">
                <a:solidFill>
                  <a:srgbClr val="0070C0"/>
                </a:solidFill>
                <a:latin typeface="Times New Roman" panose="02020603050405020304" pitchFamily="18" charset="0"/>
                <a:cs typeface="Times New Roman" panose="02020603050405020304" pitchFamily="18" charset="0"/>
              </a:rPr>
              <a:t>Z</a:t>
            </a:r>
            <a:r>
              <a:rPr kumimoji="1" lang="en-US" altLang="ja-JP" sz="700" i="1" dirty="0" smtClean="0">
                <a:solidFill>
                  <a:srgbClr val="0070C0"/>
                </a:solidFill>
                <a:latin typeface="Times New Roman" panose="02020603050405020304" pitchFamily="18" charset="0"/>
                <a:cs typeface="Times New Roman" panose="02020603050405020304" pitchFamily="18" charset="0"/>
              </a:rPr>
              <a:t>i-</a:t>
            </a:r>
            <a:r>
              <a:rPr kumimoji="1" lang="en-US" altLang="ja-JP" sz="600" i="1" dirty="0" smtClean="0">
                <a:solidFill>
                  <a:srgbClr val="0070C0"/>
                </a:solidFill>
                <a:latin typeface="Times New Roman" panose="02020603050405020304" pitchFamily="18" charset="0"/>
                <a:cs typeface="Times New Roman" panose="02020603050405020304" pitchFamily="18" charset="0"/>
              </a:rPr>
              <a:t>1 </a:t>
            </a:r>
            <a:r>
              <a:rPr kumimoji="1" lang="ja-JP" altLang="en-US" sz="600" dirty="0" smtClean="0">
                <a:solidFill>
                  <a:srgbClr val="0070C0"/>
                </a:solidFill>
                <a:latin typeface="Times New Roman" panose="02020603050405020304" pitchFamily="18" charset="0"/>
                <a:cs typeface="Times New Roman" panose="02020603050405020304" pitchFamily="18" charset="0"/>
              </a:rPr>
              <a:t>の</a:t>
            </a:r>
            <a:endParaRPr kumimoji="1" lang="en-US" altLang="ja-JP" sz="600" dirty="0" smtClean="0">
              <a:solidFill>
                <a:srgbClr val="0070C0"/>
              </a:solidFill>
              <a:latin typeface="Times New Roman" panose="02020603050405020304" pitchFamily="18" charset="0"/>
              <a:cs typeface="Times New Roman" panose="02020603050405020304" pitchFamily="18" charset="0"/>
            </a:endParaRPr>
          </a:p>
          <a:p>
            <a:r>
              <a:rPr kumimoji="1" lang="ja-JP" altLang="en-US" sz="600" dirty="0" smtClean="0">
                <a:solidFill>
                  <a:srgbClr val="0070C0"/>
                </a:solidFill>
                <a:latin typeface="Times New Roman" panose="02020603050405020304" pitchFamily="18" charset="0"/>
                <a:cs typeface="Times New Roman" panose="02020603050405020304" pitchFamily="18" charset="0"/>
              </a:rPr>
              <a:t>平行移動</a:t>
            </a:r>
            <a:endParaRPr kumimoji="1" lang="en-US" altLang="ja-JP" sz="600" dirty="0" smtClean="0">
              <a:solidFill>
                <a:srgbClr val="0070C0"/>
              </a:solidFill>
              <a:latin typeface="Times New Roman" panose="02020603050405020304" pitchFamily="18" charset="0"/>
              <a:cs typeface="Times New Roman" panose="02020603050405020304" pitchFamily="18" charset="0"/>
            </a:endParaRPr>
          </a:p>
        </p:txBody>
      </p:sp>
      <p:sp>
        <p:nvSpPr>
          <p:cNvPr id="36" name="フリーフォーム 35"/>
          <p:cNvSpPr/>
          <p:nvPr/>
        </p:nvSpPr>
        <p:spPr>
          <a:xfrm rot="5400000" flipH="1">
            <a:off x="4731453" y="2583913"/>
            <a:ext cx="63730" cy="214290"/>
          </a:xfrm>
          <a:custGeom>
            <a:avLst/>
            <a:gdLst>
              <a:gd name="connsiteX0" fmla="*/ 0 w 52207"/>
              <a:gd name="connsiteY0" fmla="*/ 266700 h 266700"/>
              <a:gd name="connsiteX1" fmla="*/ 47625 w 52207"/>
              <a:gd name="connsiteY1" fmla="*/ 123825 h 266700"/>
              <a:gd name="connsiteX2" fmla="*/ 47625 w 52207"/>
              <a:gd name="connsiteY2" fmla="*/ 0 h 266700"/>
            </a:gdLst>
            <a:ahLst/>
            <a:cxnLst>
              <a:cxn ang="0">
                <a:pos x="connsiteX0" y="connsiteY0"/>
              </a:cxn>
              <a:cxn ang="0">
                <a:pos x="connsiteX1" y="connsiteY1"/>
              </a:cxn>
              <a:cxn ang="0">
                <a:pos x="connsiteX2" y="connsiteY2"/>
              </a:cxn>
            </a:cxnLst>
            <a:rect l="l" t="t" r="r" b="b"/>
            <a:pathLst>
              <a:path w="52207" h="266700">
                <a:moveTo>
                  <a:pt x="0" y="266700"/>
                </a:moveTo>
                <a:cubicBezTo>
                  <a:pt x="19844" y="217487"/>
                  <a:pt x="39688" y="168275"/>
                  <a:pt x="47625" y="123825"/>
                </a:cubicBezTo>
                <a:cubicBezTo>
                  <a:pt x="55562" y="79375"/>
                  <a:pt x="51593" y="39687"/>
                  <a:pt x="47625"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458510" y="2775747"/>
            <a:ext cx="7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401345" y="2970498"/>
            <a:ext cx="1999079" cy="830997"/>
          </a:xfrm>
          <a:prstGeom prst="rect">
            <a:avLst/>
          </a:prstGeom>
          <a:noFill/>
          <a:ln>
            <a:solidFill>
              <a:schemeClr val="tx1"/>
            </a:solidFill>
          </a:ln>
        </p:spPr>
        <p:txBody>
          <a:bodyPr wrap="square" rtlCol="0">
            <a:spAutoFit/>
          </a:bodyPr>
          <a:lstStyle/>
          <a:p>
            <a:r>
              <a:rPr kumimoji="1" lang="ja-JP" altLang="en-US" sz="800" dirty="0" smtClean="0"/>
              <a:t>次の関節の原点まで、</a:t>
            </a:r>
            <a:r>
              <a:rPr kumimoji="1" lang="en-US" altLang="ja-JP" sz="800" dirty="0" err="1" smtClean="0"/>
              <a:t>Zi</a:t>
            </a:r>
            <a:r>
              <a:rPr kumimoji="1" lang="en-US" altLang="ja-JP" sz="800" dirty="0" smtClean="0"/>
              <a:t> </a:t>
            </a:r>
            <a:r>
              <a:rPr kumimoji="1" lang="ja-JP" altLang="en-US" sz="800" dirty="0" smtClean="0"/>
              <a:t>軸方向に</a:t>
            </a:r>
            <a:endParaRPr kumimoji="1" lang="en-US" altLang="ja-JP" sz="800" dirty="0" smtClean="0"/>
          </a:p>
          <a:p>
            <a:r>
              <a:rPr kumimoji="1" lang="ja-JP" altLang="en-US" sz="800" dirty="0" smtClean="0"/>
              <a:t>どれだけずれているかを表す長さ</a:t>
            </a:r>
            <a:endParaRPr kumimoji="1" lang="en-US" altLang="ja-JP" sz="800" dirty="0" smtClean="0"/>
          </a:p>
          <a:p>
            <a:r>
              <a:rPr lang="en-US" altLang="ja-JP" sz="800" dirty="0" smtClean="0"/>
              <a:t>- </a:t>
            </a:r>
            <a:r>
              <a:rPr lang="ja-JP" altLang="en-US" sz="800" dirty="0" smtClean="0"/>
              <a:t>多関節ロボットのピッチジョイントが始点と終点で一直線となるようにしたければ、</a:t>
            </a:r>
            <a:r>
              <a:rPr lang="en-US" altLang="ja-JP" sz="800" dirty="0" smtClean="0"/>
              <a:t/>
            </a:r>
            <a:br>
              <a:rPr lang="en-US" altLang="ja-JP" sz="800" dirty="0" smtClean="0"/>
            </a:br>
            <a:r>
              <a:rPr lang="ja-JP" altLang="en-US" sz="800" dirty="0" smtClean="0"/>
              <a:t>どこかで</a:t>
            </a:r>
            <a:r>
              <a:rPr lang="en-US" altLang="ja-JP" sz="800" dirty="0" smtClean="0"/>
              <a:t>+D</a:t>
            </a:r>
            <a:r>
              <a:rPr lang="ja-JP" altLang="en-US" sz="800" dirty="0" smtClean="0"/>
              <a:t>となったら、それを打ち消すように別の関節で</a:t>
            </a:r>
            <a:r>
              <a:rPr lang="en-US" altLang="ja-JP" sz="800" dirty="0" smtClean="0"/>
              <a:t>-D</a:t>
            </a:r>
            <a:r>
              <a:rPr lang="ja-JP" altLang="en-US" sz="800" dirty="0" smtClean="0"/>
              <a:t>とすることが想定される。</a:t>
            </a:r>
            <a:endParaRPr lang="en-US" altLang="ja-JP" sz="800" dirty="0" smtClean="0"/>
          </a:p>
        </p:txBody>
      </p:sp>
      <p:sp>
        <p:nvSpPr>
          <p:cNvPr id="38" name="正方形/長方形 37"/>
          <p:cNvSpPr/>
          <p:nvPr/>
        </p:nvSpPr>
        <p:spPr>
          <a:xfrm>
            <a:off x="2422510" y="3026758"/>
            <a:ext cx="108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064370" y="3630054"/>
            <a:ext cx="90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1924017" y="4307535"/>
            <a:ext cx="1388342" cy="338554"/>
          </a:xfrm>
          <a:prstGeom prst="rect">
            <a:avLst/>
          </a:prstGeom>
          <a:solidFill>
            <a:schemeClr val="bg1"/>
          </a:solidFill>
          <a:ln>
            <a:solidFill>
              <a:schemeClr val="tx1"/>
            </a:solidFill>
          </a:ln>
        </p:spPr>
        <p:txBody>
          <a:bodyPr wrap="square" rtlCol="0">
            <a:spAutoFit/>
          </a:bodyPr>
          <a:lstStyle/>
          <a:p>
            <a:r>
              <a:rPr lang="ja-JP" altLang="en-US" sz="800" dirty="0"/>
              <a:t>関節</a:t>
            </a:r>
            <a:r>
              <a:rPr lang="ja-JP" altLang="en-US" sz="800" dirty="0" smtClean="0"/>
              <a:t>の回転角。</a:t>
            </a:r>
            <a:endParaRPr lang="en-US" altLang="ja-JP" sz="800" dirty="0" smtClean="0"/>
          </a:p>
          <a:p>
            <a:r>
              <a:rPr lang="ja-JP" altLang="en-US" sz="800" dirty="0"/>
              <a:t>制御</a:t>
            </a:r>
            <a:r>
              <a:rPr lang="ja-JP" altLang="en-US" sz="800" dirty="0" smtClean="0"/>
              <a:t>されるのがこの量。</a:t>
            </a:r>
            <a:endParaRPr lang="en-US" altLang="ja-JP" sz="800" dirty="0" smtClean="0"/>
          </a:p>
        </p:txBody>
      </p:sp>
      <p:sp>
        <p:nvSpPr>
          <p:cNvPr id="41" name="正方形/長方形 40"/>
          <p:cNvSpPr/>
          <p:nvPr/>
        </p:nvSpPr>
        <p:spPr>
          <a:xfrm>
            <a:off x="1999762" y="4353051"/>
            <a:ext cx="198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4360534" y="2254672"/>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4116154" y="3631702"/>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3656586" y="3898536"/>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4754843" y="5160458"/>
            <a:ext cx="108000" cy="108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図 45"/>
          <p:cNvPicPr>
            <a:picLocks noChangeAspect="1"/>
          </p:cNvPicPr>
          <p:nvPr/>
        </p:nvPicPr>
        <p:blipFill>
          <a:blip r:embed="rId3"/>
          <a:stretch>
            <a:fillRect/>
          </a:stretch>
        </p:blipFill>
        <p:spPr>
          <a:xfrm>
            <a:off x="-1" y="6830781"/>
            <a:ext cx="5393492" cy="1262983"/>
          </a:xfrm>
          <a:prstGeom prst="rect">
            <a:avLst/>
          </a:prstGeom>
        </p:spPr>
      </p:pic>
      <p:pic>
        <p:nvPicPr>
          <p:cNvPr id="47" name="図 46"/>
          <p:cNvPicPr>
            <a:picLocks noChangeAspect="1"/>
          </p:cNvPicPr>
          <p:nvPr/>
        </p:nvPicPr>
        <p:blipFill>
          <a:blip r:embed="rId4"/>
          <a:stretch>
            <a:fillRect/>
          </a:stretch>
        </p:blipFill>
        <p:spPr>
          <a:xfrm>
            <a:off x="-16329" y="8154728"/>
            <a:ext cx="5393492" cy="961997"/>
          </a:xfrm>
          <a:prstGeom prst="rect">
            <a:avLst/>
          </a:prstGeom>
        </p:spPr>
      </p:pic>
      <p:sp>
        <p:nvSpPr>
          <p:cNvPr id="48" name="正方形/長方形 47"/>
          <p:cNvSpPr/>
          <p:nvPr/>
        </p:nvSpPr>
        <p:spPr>
          <a:xfrm>
            <a:off x="4167692" y="7186683"/>
            <a:ext cx="234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609152" y="7586242"/>
            <a:ext cx="180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557241" y="7719423"/>
            <a:ext cx="180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393587" y="7988748"/>
            <a:ext cx="288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1292747" y="7988748"/>
            <a:ext cx="7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1498487" y="7988748"/>
            <a:ext cx="180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3022487" y="7987256"/>
            <a:ext cx="7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727208" y="8269110"/>
            <a:ext cx="16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3138688" y="8269110"/>
            <a:ext cx="16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1686107" y="8527726"/>
            <a:ext cx="54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155708" y="8752931"/>
            <a:ext cx="16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1225607" y="8752931"/>
            <a:ext cx="162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503987" y="8752931"/>
            <a:ext cx="180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4292312" y="8752931"/>
            <a:ext cx="180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4687143" y="8752931"/>
            <a:ext cx="180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626587" y="8885550"/>
            <a:ext cx="36000" cy="108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44166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186</Words>
  <Application>Microsoft Office PowerPoint</Application>
  <PresentationFormat>ワイド画面</PresentationFormat>
  <Paragraphs>37</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ＭＳ Ｐゴシック</vt:lpstr>
      <vt:lpstr>Arial</vt:lpstr>
      <vt:lpstr>Calibri</vt:lpstr>
      <vt:lpstr>Calibri Light</vt:lpstr>
      <vt:lpstr>Times New Roman</vt:lpstr>
      <vt:lpstr>Office テーマ</vt:lpstr>
      <vt:lpstr>DH法</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DH法</dc:title>
  <dc:creator>森田 賢</dc:creator>
  <cp:lastModifiedBy>morita</cp:lastModifiedBy>
  <cp:revision>109</cp:revision>
  <dcterms:created xsi:type="dcterms:W3CDTF">2016-02-02T05:52:45Z</dcterms:created>
  <dcterms:modified xsi:type="dcterms:W3CDTF">2016-02-02T12:27:33Z</dcterms:modified>
</cp:coreProperties>
</file>