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2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EFC3-5177-4821-B882-6AA902D5C278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BE336-7236-4711-982A-5E54A56951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7270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EFC3-5177-4821-B882-6AA902D5C278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BE336-7236-4711-982A-5E54A56951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146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EFC3-5177-4821-B882-6AA902D5C278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BE336-7236-4711-982A-5E54A56951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0529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EFC3-5177-4821-B882-6AA902D5C278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BE336-7236-4711-982A-5E54A56951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2164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EFC3-5177-4821-B882-6AA902D5C278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BE336-7236-4711-982A-5E54A56951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9604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EFC3-5177-4821-B882-6AA902D5C278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BE336-7236-4711-982A-5E54A56951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238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EFC3-5177-4821-B882-6AA902D5C278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BE336-7236-4711-982A-5E54A56951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040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EFC3-5177-4821-B882-6AA902D5C278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BE336-7236-4711-982A-5E54A56951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4243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EFC3-5177-4821-B882-6AA902D5C278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BE336-7236-4711-982A-5E54A56951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5500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EFC3-5177-4821-B882-6AA902D5C278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BE336-7236-4711-982A-5E54A56951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7231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EFC3-5177-4821-B882-6AA902D5C278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BE336-7236-4711-982A-5E54A56951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1351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AEFC3-5177-4821-B882-6AA902D5C278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BE336-7236-4711-982A-5E54A56951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595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medalbadge.net/data/wp-content/uploads/2015/09/049_gold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0" t="24457" r="12426" b="23886"/>
          <a:stretch/>
        </p:blipFill>
        <p:spPr bwMode="auto">
          <a:xfrm>
            <a:off x="3884186" y="4541518"/>
            <a:ext cx="2175715" cy="154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404985" y="580966"/>
                <a:ext cx="3007042" cy="6382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ja-JP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ja-JP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ja-JP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85" y="580966"/>
                <a:ext cx="3007042" cy="63825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/>
          <p:cNvSpPr txBox="1"/>
          <p:nvPr/>
        </p:nvSpPr>
        <p:spPr>
          <a:xfrm>
            <a:off x="1767273" y="191383"/>
            <a:ext cx="657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solidFill>
                  <a:srgbClr val="FF0000"/>
                </a:solidFill>
              </a:rPr>
              <a:t>尤度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430847" y="178513"/>
            <a:ext cx="1025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solidFill>
                  <a:srgbClr val="00B050"/>
                </a:solidFill>
              </a:rPr>
              <a:t>事前分布</a:t>
            </a:r>
            <a:endParaRPr kumimoji="1" lang="ja-JP" altLang="en-US" sz="1600" b="1" dirty="0">
              <a:solidFill>
                <a:srgbClr val="00B05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975182" y="1263880"/>
            <a:ext cx="1025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/>
              <a:t>正規化</a:t>
            </a:r>
            <a:endParaRPr kumimoji="1" lang="ja-JP" altLang="en-US" sz="16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55692" y="328328"/>
            <a:ext cx="1025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solidFill>
                  <a:srgbClr val="0070C0"/>
                </a:solidFill>
              </a:rPr>
              <a:t>事</a:t>
            </a:r>
            <a:r>
              <a:rPr lang="ja-JP" altLang="en-US" sz="1600" b="1" dirty="0">
                <a:solidFill>
                  <a:srgbClr val="0070C0"/>
                </a:solidFill>
              </a:rPr>
              <a:t>後</a:t>
            </a:r>
            <a:r>
              <a:rPr kumimoji="1" lang="ja-JP" altLang="en-US" sz="1600" b="1" dirty="0" smtClean="0">
                <a:solidFill>
                  <a:srgbClr val="0070C0"/>
                </a:solidFill>
              </a:rPr>
              <a:t>分布</a:t>
            </a:r>
            <a:endParaRPr kumimoji="1" lang="ja-JP" altLang="en-US" sz="1600" b="1" dirty="0">
              <a:solidFill>
                <a:srgbClr val="0070C0"/>
              </a:solidFill>
            </a:endParaRPr>
          </a:p>
        </p:txBody>
      </p:sp>
      <p:grpSp>
        <p:nvGrpSpPr>
          <p:cNvPr id="12" name="グループ化 11"/>
          <p:cNvGrpSpPr/>
          <p:nvPr/>
        </p:nvGrpSpPr>
        <p:grpSpPr>
          <a:xfrm>
            <a:off x="6059901" y="4149633"/>
            <a:ext cx="2010286" cy="2481944"/>
            <a:chOff x="5169229" y="3735976"/>
            <a:chExt cx="2010286" cy="2481944"/>
          </a:xfrm>
        </p:grpSpPr>
        <p:sp>
          <p:nvSpPr>
            <p:cNvPr id="11" name="二等辺三角形 10"/>
            <p:cNvSpPr/>
            <p:nvPr/>
          </p:nvSpPr>
          <p:spPr>
            <a:xfrm>
              <a:off x="5169229" y="4484915"/>
              <a:ext cx="2010286" cy="173300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円/楕円 4"/>
            <p:cNvSpPr/>
            <p:nvPr/>
          </p:nvSpPr>
          <p:spPr>
            <a:xfrm>
              <a:off x="5294807" y="3735976"/>
              <a:ext cx="1759131" cy="175913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イカサマ師</a:t>
              </a:r>
              <a:endPara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14" name="グループ化 13"/>
          <p:cNvGrpSpPr/>
          <p:nvPr/>
        </p:nvGrpSpPr>
        <p:grpSpPr>
          <a:xfrm>
            <a:off x="4475379" y="420215"/>
            <a:ext cx="2010286" cy="2481944"/>
            <a:chOff x="5169229" y="3735976"/>
            <a:chExt cx="2010286" cy="2481944"/>
          </a:xfrm>
          <a:solidFill>
            <a:srgbClr val="C00000"/>
          </a:solidFill>
        </p:grpSpPr>
        <p:sp>
          <p:nvSpPr>
            <p:cNvPr id="15" name="二等辺三角形 14"/>
            <p:cNvSpPr/>
            <p:nvPr/>
          </p:nvSpPr>
          <p:spPr>
            <a:xfrm>
              <a:off x="5169229" y="4484915"/>
              <a:ext cx="2010286" cy="17330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/楕円 15"/>
            <p:cNvSpPr/>
            <p:nvPr/>
          </p:nvSpPr>
          <p:spPr>
            <a:xfrm>
              <a:off x="5294807" y="3735976"/>
              <a:ext cx="1759131" cy="175913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頻度</a:t>
              </a:r>
              <a:endPara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ctr"/>
              <a:r>
                <a:rPr kumimoji="1" lang="ja-JP" altLang="en-US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論者</a:t>
              </a:r>
              <a:endPara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17" name="グループ化 16"/>
          <p:cNvGrpSpPr/>
          <p:nvPr/>
        </p:nvGrpSpPr>
        <p:grpSpPr>
          <a:xfrm>
            <a:off x="7679293" y="420215"/>
            <a:ext cx="2010286" cy="2481944"/>
            <a:chOff x="5169229" y="3735976"/>
            <a:chExt cx="2010286" cy="2481944"/>
          </a:xfrm>
          <a:solidFill>
            <a:srgbClr val="00B050"/>
          </a:solidFill>
        </p:grpSpPr>
        <p:sp>
          <p:nvSpPr>
            <p:cNvPr id="18" name="二等辺三角形 17"/>
            <p:cNvSpPr/>
            <p:nvPr/>
          </p:nvSpPr>
          <p:spPr>
            <a:xfrm>
              <a:off x="5169229" y="4484915"/>
              <a:ext cx="2010286" cy="17330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円/楕円 18"/>
            <p:cNvSpPr/>
            <p:nvPr/>
          </p:nvSpPr>
          <p:spPr>
            <a:xfrm>
              <a:off x="5294807" y="3735976"/>
              <a:ext cx="1759131" cy="175913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ベイズ</a:t>
              </a:r>
              <a:endPara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ctr"/>
              <a:r>
                <a:rPr kumimoji="1" lang="ja-JP" altLang="en-US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論者</a:t>
              </a:r>
              <a:endPara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20" name="テキスト ボックス 19"/>
          <p:cNvSpPr txBox="1"/>
          <p:nvPr/>
        </p:nvSpPr>
        <p:spPr>
          <a:xfrm>
            <a:off x="3595726" y="6064142"/>
            <a:ext cx="2498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このコインは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イカサマコインか？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右矢印 20"/>
          <p:cNvSpPr/>
          <p:nvPr/>
        </p:nvSpPr>
        <p:spPr>
          <a:xfrm rot="3003374">
            <a:off x="5757838" y="3184398"/>
            <a:ext cx="1094938" cy="609600"/>
          </a:xfrm>
          <a:prstGeom prst="rightArrow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878365" y="3305339"/>
            <a:ext cx="1181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頻度論的</a:t>
            </a:r>
            <a:endParaRPr lang="en-US" altLang="ja-JP" dirty="0" smtClean="0">
              <a:solidFill>
                <a:srgbClr val="C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に</a:t>
            </a:r>
            <a:r>
              <a:rPr kumimoji="1" lang="ja-JP" altLang="en-US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判定</a:t>
            </a:r>
            <a:endParaRPr kumimoji="1" lang="ja-JP" altLang="en-US" dirty="0">
              <a:solidFill>
                <a:srgbClr val="C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" name="雲形吹き出し 22"/>
          <p:cNvSpPr/>
          <p:nvPr/>
        </p:nvSpPr>
        <p:spPr>
          <a:xfrm>
            <a:off x="8235616" y="5495625"/>
            <a:ext cx="3520955" cy="1162596"/>
          </a:xfrm>
          <a:prstGeom prst="cloudCallout">
            <a:avLst>
              <a:gd name="adj1" fmla="val -59120"/>
              <a:gd name="adj2" fmla="val -36377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本当は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イカサマなんだが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ちょろまかしてやる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角丸四角形吹き出し 23"/>
          <p:cNvSpPr/>
          <p:nvPr/>
        </p:nvSpPr>
        <p:spPr>
          <a:xfrm>
            <a:off x="8235616" y="3901955"/>
            <a:ext cx="2299063" cy="870857"/>
          </a:xfrm>
          <a:prstGeom prst="wedgeRoundRectCallout">
            <a:avLst>
              <a:gd name="adj1" fmla="val -63257"/>
              <a:gd name="adj2" fmla="val 31527"/>
              <a:gd name="adj3" fmla="val 16667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イカサマじゃ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ないっすよ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ー♪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9442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medalbadge.net/data/wp-content/uploads/2015/09/049_gold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0" t="24457" r="12426" b="23886"/>
          <a:stretch/>
        </p:blipFill>
        <p:spPr bwMode="auto">
          <a:xfrm>
            <a:off x="3884186" y="4541518"/>
            <a:ext cx="2175715" cy="154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404985" y="580966"/>
                <a:ext cx="3007042" cy="6382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ja-JP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ja-JP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ja-JP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85" y="580966"/>
                <a:ext cx="3007042" cy="63825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/>
          <p:cNvSpPr txBox="1"/>
          <p:nvPr/>
        </p:nvSpPr>
        <p:spPr>
          <a:xfrm>
            <a:off x="1767273" y="191383"/>
            <a:ext cx="657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solidFill>
                  <a:srgbClr val="FF0000"/>
                </a:solidFill>
              </a:rPr>
              <a:t>尤度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430847" y="178513"/>
            <a:ext cx="1025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solidFill>
                  <a:srgbClr val="00B050"/>
                </a:solidFill>
              </a:rPr>
              <a:t>事前分布</a:t>
            </a:r>
            <a:endParaRPr kumimoji="1" lang="ja-JP" altLang="en-US" sz="1600" b="1" dirty="0">
              <a:solidFill>
                <a:srgbClr val="00B05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975182" y="1263880"/>
            <a:ext cx="1025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/>
              <a:t>正規化</a:t>
            </a:r>
            <a:endParaRPr kumimoji="1" lang="ja-JP" altLang="en-US" sz="16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55692" y="328328"/>
            <a:ext cx="1025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solidFill>
                  <a:srgbClr val="0070C0"/>
                </a:solidFill>
              </a:rPr>
              <a:t>事</a:t>
            </a:r>
            <a:r>
              <a:rPr lang="ja-JP" altLang="en-US" sz="1600" b="1" dirty="0">
                <a:solidFill>
                  <a:srgbClr val="0070C0"/>
                </a:solidFill>
              </a:rPr>
              <a:t>後</a:t>
            </a:r>
            <a:r>
              <a:rPr kumimoji="1" lang="ja-JP" altLang="en-US" sz="1600" b="1" dirty="0" smtClean="0">
                <a:solidFill>
                  <a:srgbClr val="0070C0"/>
                </a:solidFill>
              </a:rPr>
              <a:t>分布</a:t>
            </a:r>
            <a:endParaRPr kumimoji="1" lang="ja-JP" altLang="en-US" sz="1600" b="1" dirty="0">
              <a:solidFill>
                <a:srgbClr val="0070C0"/>
              </a:solidFill>
            </a:endParaRPr>
          </a:p>
        </p:txBody>
      </p:sp>
      <p:grpSp>
        <p:nvGrpSpPr>
          <p:cNvPr id="12" name="グループ化 11"/>
          <p:cNvGrpSpPr/>
          <p:nvPr/>
        </p:nvGrpSpPr>
        <p:grpSpPr>
          <a:xfrm>
            <a:off x="6059901" y="4149633"/>
            <a:ext cx="2010286" cy="2481944"/>
            <a:chOff x="5169229" y="3735976"/>
            <a:chExt cx="2010286" cy="2481944"/>
          </a:xfrm>
        </p:grpSpPr>
        <p:sp>
          <p:nvSpPr>
            <p:cNvPr id="11" name="二等辺三角形 10"/>
            <p:cNvSpPr/>
            <p:nvPr/>
          </p:nvSpPr>
          <p:spPr>
            <a:xfrm>
              <a:off x="5169229" y="4484915"/>
              <a:ext cx="2010286" cy="173300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円/楕円 4"/>
            <p:cNvSpPr/>
            <p:nvPr/>
          </p:nvSpPr>
          <p:spPr>
            <a:xfrm>
              <a:off x="5294807" y="3735976"/>
              <a:ext cx="1759131" cy="175913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イカサマ師</a:t>
              </a:r>
              <a:endPara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14" name="グループ化 13"/>
          <p:cNvGrpSpPr/>
          <p:nvPr/>
        </p:nvGrpSpPr>
        <p:grpSpPr>
          <a:xfrm>
            <a:off x="4475379" y="420215"/>
            <a:ext cx="2010286" cy="2481944"/>
            <a:chOff x="5169229" y="3735976"/>
            <a:chExt cx="2010286" cy="2481944"/>
          </a:xfrm>
          <a:solidFill>
            <a:srgbClr val="C00000"/>
          </a:solidFill>
        </p:grpSpPr>
        <p:sp>
          <p:nvSpPr>
            <p:cNvPr id="15" name="二等辺三角形 14"/>
            <p:cNvSpPr/>
            <p:nvPr/>
          </p:nvSpPr>
          <p:spPr>
            <a:xfrm>
              <a:off x="5169229" y="4484915"/>
              <a:ext cx="2010286" cy="17330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/楕円 15"/>
            <p:cNvSpPr/>
            <p:nvPr/>
          </p:nvSpPr>
          <p:spPr>
            <a:xfrm>
              <a:off x="5294807" y="3735976"/>
              <a:ext cx="1759131" cy="175913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頻度</a:t>
              </a:r>
              <a:endPara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ctr"/>
              <a:r>
                <a:rPr kumimoji="1" lang="ja-JP" altLang="en-US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論者</a:t>
              </a:r>
              <a:endPara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17" name="グループ化 16"/>
          <p:cNvGrpSpPr/>
          <p:nvPr/>
        </p:nvGrpSpPr>
        <p:grpSpPr>
          <a:xfrm>
            <a:off x="7679293" y="420215"/>
            <a:ext cx="2010286" cy="2481944"/>
            <a:chOff x="5169229" y="3735976"/>
            <a:chExt cx="2010286" cy="2481944"/>
          </a:xfrm>
          <a:solidFill>
            <a:srgbClr val="00B050"/>
          </a:solidFill>
        </p:grpSpPr>
        <p:sp>
          <p:nvSpPr>
            <p:cNvPr id="18" name="二等辺三角形 17"/>
            <p:cNvSpPr/>
            <p:nvPr/>
          </p:nvSpPr>
          <p:spPr>
            <a:xfrm>
              <a:off x="5169229" y="4484915"/>
              <a:ext cx="2010286" cy="17330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円/楕円 18"/>
            <p:cNvSpPr/>
            <p:nvPr/>
          </p:nvSpPr>
          <p:spPr>
            <a:xfrm>
              <a:off x="5294807" y="3735976"/>
              <a:ext cx="1759131" cy="175913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ベイズ</a:t>
              </a:r>
              <a:endPara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ctr"/>
              <a:r>
                <a:rPr kumimoji="1" lang="ja-JP" altLang="en-US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論者</a:t>
              </a:r>
              <a:endPara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20" name="テキスト ボックス 19"/>
          <p:cNvSpPr txBox="1"/>
          <p:nvPr/>
        </p:nvSpPr>
        <p:spPr>
          <a:xfrm>
            <a:off x="3595726" y="6064142"/>
            <a:ext cx="2498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このコインは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イカサマコインか？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右矢印 20"/>
          <p:cNvSpPr/>
          <p:nvPr/>
        </p:nvSpPr>
        <p:spPr>
          <a:xfrm rot="18596626" flipH="1">
            <a:off x="7131824" y="3229410"/>
            <a:ext cx="1094938" cy="609600"/>
          </a:xfrm>
          <a:prstGeom prst="rightArrow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078034" y="3078891"/>
            <a:ext cx="1485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ベイズ論的</a:t>
            </a:r>
            <a:endParaRPr lang="en-US" altLang="ja-JP" dirty="0" smtClean="0">
              <a:solidFill>
                <a:srgbClr val="00B05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に</a:t>
            </a:r>
            <a:r>
              <a:rPr kumimoji="1" lang="ja-JP" altLang="en-US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判定</a:t>
            </a:r>
            <a:endParaRPr kumimoji="1" lang="ja-JP" altLang="en-US" dirty="0">
              <a:solidFill>
                <a:srgbClr val="00B05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" name="雲形吹き出し 22"/>
          <p:cNvSpPr/>
          <p:nvPr/>
        </p:nvSpPr>
        <p:spPr>
          <a:xfrm>
            <a:off x="8235616" y="5495625"/>
            <a:ext cx="3520955" cy="1162596"/>
          </a:xfrm>
          <a:prstGeom prst="cloudCallout">
            <a:avLst>
              <a:gd name="adj1" fmla="val -59120"/>
              <a:gd name="adj2" fmla="val -36377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本当は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イカサマなんだが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ちょろまかしてやる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角丸四角形吹き出し 23"/>
          <p:cNvSpPr/>
          <p:nvPr/>
        </p:nvSpPr>
        <p:spPr>
          <a:xfrm>
            <a:off x="8235616" y="3901955"/>
            <a:ext cx="2299063" cy="870857"/>
          </a:xfrm>
          <a:prstGeom prst="wedgeRoundRectCallout">
            <a:avLst>
              <a:gd name="adj1" fmla="val -63257"/>
              <a:gd name="adj2" fmla="val 31527"/>
              <a:gd name="adj3" fmla="val 16667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イカサマじゃ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ないっすよ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ー♪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4955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4475379" y="420215"/>
            <a:ext cx="2010286" cy="2481944"/>
            <a:chOff x="5169229" y="3735976"/>
            <a:chExt cx="2010286" cy="2481944"/>
          </a:xfrm>
          <a:solidFill>
            <a:srgbClr val="C00000"/>
          </a:solidFill>
        </p:grpSpPr>
        <p:sp>
          <p:nvSpPr>
            <p:cNvPr id="5" name="二等辺三角形 4"/>
            <p:cNvSpPr/>
            <p:nvPr/>
          </p:nvSpPr>
          <p:spPr>
            <a:xfrm>
              <a:off x="5169229" y="4484915"/>
              <a:ext cx="2010286" cy="17330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円/楕円 5"/>
            <p:cNvSpPr/>
            <p:nvPr/>
          </p:nvSpPr>
          <p:spPr>
            <a:xfrm>
              <a:off x="5294807" y="3735976"/>
              <a:ext cx="1759131" cy="175913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頻度</a:t>
              </a:r>
              <a:endPara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ctr"/>
              <a:r>
                <a:rPr kumimoji="1" lang="ja-JP" altLang="en-US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論者</a:t>
              </a:r>
              <a:endPara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7679293" y="420215"/>
            <a:ext cx="2010286" cy="2481944"/>
            <a:chOff x="5169229" y="3735976"/>
            <a:chExt cx="2010286" cy="2481944"/>
          </a:xfrm>
          <a:solidFill>
            <a:srgbClr val="00B050"/>
          </a:solidFill>
        </p:grpSpPr>
        <p:sp>
          <p:nvSpPr>
            <p:cNvPr id="8" name="二等辺三角形 7"/>
            <p:cNvSpPr/>
            <p:nvPr/>
          </p:nvSpPr>
          <p:spPr>
            <a:xfrm>
              <a:off x="5169229" y="4484915"/>
              <a:ext cx="2010286" cy="17330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/楕円 8"/>
            <p:cNvSpPr/>
            <p:nvPr/>
          </p:nvSpPr>
          <p:spPr>
            <a:xfrm>
              <a:off x="5294807" y="3735976"/>
              <a:ext cx="1759131" cy="175913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ベイズ</a:t>
              </a:r>
              <a:endPara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ctr"/>
              <a:r>
                <a:rPr kumimoji="1" lang="ja-JP" altLang="en-US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論者</a:t>
              </a:r>
              <a:endPara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10" name="右矢印 9"/>
          <p:cNvSpPr/>
          <p:nvPr/>
        </p:nvSpPr>
        <p:spPr>
          <a:xfrm>
            <a:off x="6639482" y="1471749"/>
            <a:ext cx="914234" cy="452845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550239" y="1102417"/>
            <a:ext cx="1003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反論</a:t>
            </a:r>
            <a:endParaRPr kumimoji="1" lang="ja-JP" altLang="en-US" dirty="0">
              <a:solidFill>
                <a:srgbClr val="C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5434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717833" y="1581238"/>
            <a:ext cx="2010286" cy="2481944"/>
            <a:chOff x="5169229" y="3735976"/>
            <a:chExt cx="2010286" cy="2481944"/>
          </a:xfrm>
          <a:solidFill>
            <a:srgbClr val="C00000"/>
          </a:solidFill>
        </p:grpSpPr>
        <p:sp>
          <p:nvSpPr>
            <p:cNvPr id="5" name="二等辺三角形 4"/>
            <p:cNvSpPr/>
            <p:nvPr/>
          </p:nvSpPr>
          <p:spPr>
            <a:xfrm>
              <a:off x="5169229" y="4484915"/>
              <a:ext cx="2010286" cy="17330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円/楕円 5"/>
            <p:cNvSpPr/>
            <p:nvPr/>
          </p:nvSpPr>
          <p:spPr>
            <a:xfrm>
              <a:off x="5294807" y="3735976"/>
              <a:ext cx="1759131" cy="175913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頻度</a:t>
              </a:r>
              <a:endPara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ctr"/>
              <a:r>
                <a:rPr kumimoji="1" lang="ja-JP" altLang="en-US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論者</a:t>
              </a:r>
              <a:endPara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8202299" y="1581238"/>
            <a:ext cx="2010286" cy="2481944"/>
            <a:chOff x="5169229" y="3735976"/>
            <a:chExt cx="2010286" cy="2481944"/>
          </a:xfrm>
          <a:solidFill>
            <a:srgbClr val="00B050"/>
          </a:solidFill>
        </p:grpSpPr>
        <p:sp>
          <p:nvSpPr>
            <p:cNvPr id="8" name="二等辺三角形 7"/>
            <p:cNvSpPr/>
            <p:nvPr/>
          </p:nvSpPr>
          <p:spPr>
            <a:xfrm>
              <a:off x="5169229" y="4484915"/>
              <a:ext cx="2010286" cy="173300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/楕円 8"/>
            <p:cNvSpPr/>
            <p:nvPr/>
          </p:nvSpPr>
          <p:spPr>
            <a:xfrm>
              <a:off x="5294807" y="3735976"/>
              <a:ext cx="1759131" cy="175913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ベイズ</a:t>
              </a:r>
              <a:endPara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ctr"/>
              <a:r>
                <a:rPr kumimoji="1" lang="ja-JP" altLang="en-US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論者</a:t>
              </a:r>
              <a:endPara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cxnSp>
        <p:nvCxnSpPr>
          <p:cNvPr id="11" name="直線矢印コネクタ 10"/>
          <p:cNvCxnSpPr/>
          <p:nvPr/>
        </p:nvCxnSpPr>
        <p:spPr>
          <a:xfrm>
            <a:off x="235131" y="5743301"/>
            <a:ext cx="3422469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1680202" y="4450078"/>
            <a:ext cx="162820" cy="129322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2005205" y="5316037"/>
            <a:ext cx="162820" cy="42726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1355199" y="5063625"/>
            <a:ext cx="162820" cy="6796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2330208" y="5157677"/>
            <a:ext cx="162820" cy="58562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1030196" y="5273176"/>
            <a:ext cx="162820" cy="4701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705193" y="5597024"/>
            <a:ext cx="162820" cy="1462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2655213" y="5225550"/>
            <a:ext cx="162820" cy="5177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09396" y="840999"/>
            <a:ext cx="2227161" cy="646331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algn="ctr">
              <a:defRPr>
                <a:solidFill>
                  <a:schemeClr val="lt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ja-JP" altLang="en-US" dirty="0"/>
              <a:t>たくさんの観測を</a:t>
            </a:r>
            <a:endParaRPr lang="en-US" altLang="ja-JP" dirty="0"/>
          </a:p>
          <a:p>
            <a:r>
              <a:rPr lang="ja-JP" altLang="en-US" dirty="0"/>
              <a:t>偏りなく得るぞ！</a:t>
            </a:r>
          </a:p>
        </p:txBody>
      </p:sp>
      <p:cxnSp>
        <p:nvCxnSpPr>
          <p:cNvPr id="20" name="直線矢印コネクタ 19"/>
          <p:cNvCxnSpPr/>
          <p:nvPr/>
        </p:nvCxnSpPr>
        <p:spPr>
          <a:xfrm>
            <a:off x="7466134" y="5743301"/>
            <a:ext cx="3422469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/>
          <p:cNvSpPr/>
          <p:nvPr/>
        </p:nvSpPr>
        <p:spPr>
          <a:xfrm>
            <a:off x="8911205" y="5597024"/>
            <a:ext cx="162820" cy="1462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9236208" y="5697581"/>
            <a:ext cx="162820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8586202" y="5658937"/>
            <a:ext cx="162820" cy="8436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561085" y="847039"/>
            <a:ext cx="3232566" cy="646331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観測は少なくても仕方ない．</a:t>
            </a:r>
            <a:endParaRPr lang="en-US" altLang="ja-JP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足りない分</a:t>
            </a:r>
            <a:r>
              <a:rPr kumimoji="1" lang="ja-JP" altLang="en-US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は知識で補うぞ！</a:t>
            </a:r>
            <a:endParaRPr kumimoji="1" lang="ja-JP" altLang="en-US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フローチャート: 磁気ディスク 28"/>
          <p:cNvSpPr/>
          <p:nvPr/>
        </p:nvSpPr>
        <p:spPr>
          <a:xfrm>
            <a:off x="6029220" y="3759748"/>
            <a:ext cx="1436914" cy="1621284"/>
          </a:xfrm>
          <a:prstGeom prst="flowChartMagneticDisk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過去のデータ</a:t>
            </a:r>
            <a:endParaRPr kumimoji="1" lang="en-US" altLang="ja-JP" sz="16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演繹的理論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58508" y="5840012"/>
            <a:ext cx="2569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何らかのヒストグラム</a:t>
            </a:r>
            <a:endParaRPr kumimoji="1" lang="en-US" altLang="ja-JP" dirty="0" smtClean="0">
              <a:solidFill>
                <a:srgbClr val="C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データいっぱい</a:t>
            </a:r>
            <a:endParaRPr kumimoji="1" lang="ja-JP" altLang="en-US" dirty="0">
              <a:solidFill>
                <a:srgbClr val="C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7818423" y="5840012"/>
            <a:ext cx="2569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何らかのヒストグラム</a:t>
            </a:r>
            <a:endParaRPr kumimoji="1" lang="en-US" altLang="ja-JP" dirty="0" smtClean="0">
              <a:solidFill>
                <a:srgbClr val="00B05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データ</a:t>
            </a:r>
            <a:r>
              <a:rPr lang="ja-JP" altLang="en-US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はちょっと</a:t>
            </a:r>
            <a:endParaRPr kumimoji="1" lang="ja-JP" altLang="en-US" dirty="0">
              <a:solidFill>
                <a:srgbClr val="00B05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537694" y="2311611"/>
            <a:ext cx="2543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頻度論者的には，</a:t>
            </a:r>
            <a:endParaRPr kumimoji="1" lang="en-US" altLang="ja-JP" dirty="0" smtClean="0">
              <a:solidFill>
                <a:srgbClr val="C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こいつが気持ち悪い</a:t>
            </a:r>
            <a:r>
              <a:rPr lang="en-US" altLang="ja-JP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solidFill>
                <a:srgbClr val="C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" name="フリーフォーム 32"/>
          <p:cNvSpPr/>
          <p:nvPr/>
        </p:nvSpPr>
        <p:spPr>
          <a:xfrm>
            <a:off x="2856411" y="1935494"/>
            <a:ext cx="3204755" cy="1835317"/>
          </a:xfrm>
          <a:custGeom>
            <a:avLst/>
            <a:gdLst>
              <a:gd name="connsiteX0" fmla="*/ 0 w 3204755"/>
              <a:gd name="connsiteY0" fmla="*/ 250357 h 1835317"/>
              <a:gd name="connsiteX1" fmla="*/ 644435 w 3204755"/>
              <a:gd name="connsiteY1" fmla="*/ 6517 h 1835317"/>
              <a:gd name="connsiteX2" fmla="*/ 1506583 w 3204755"/>
              <a:gd name="connsiteY2" fmla="*/ 137146 h 1835317"/>
              <a:gd name="connsiteX3" fmla="*/ 2403566 w 3204755"/>
              <a:gd name="connsiteY3" fmla="*/ 807706 h 1835317"/>
              <a:gd name="connsiteX4" fmla="*/ 3204755 w 3204755"/>
              <a:gd name="connsiteY4" fmla="*/ 1835317 h 1835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4755" h="1835317">
                <a:moveTo>
                  <a:pt x="0" y="250357"/>
                </a:moveTo>
                <a:cubicBezTo>
                  <a:pt x="196669" y="137871"/>
                  <a:pt x="393338" y="25385"/>
                  <a:pt x="644435" y="6517"/>
                </a:cubicBezTo>
                <a:cubicBezTo>
                  <a:pt x="895532" y="-12351"/>
                  <a:pt x="1213395" y="3615"/>
                  <a:pt x="1506583" y="137146"/>
                </a:cubicBezTo>
                <a:cubicBezTo>
                  <a:pt x="1799771" y="270677"/>
                  <a:pt x="2120537" y="524678"/>
                  <a:pt x="2403566" y="807706"/>
                </a:cubicBezTo>
                <a:cubicBezTo>
                  <a:pt x="2686595" y="1090734"/>
                  <a:pt x="2945675" y="1463025"/>
                  <a:pt x="3204755" y="1835317"/>
                </a:cubicBezTo>
              </a:path>
            </a:pathLst>
          </a:custGeom>
          <a:noFill/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フリーフォーム 33"/>
          <p:cNvSpPr/>
          <p:nvPr/>
        </p:nvSpPr>
        <p:spPr>
          <a:xfrm>
            <a:off x="2934789" y="2115075"/>
            <a:ext cx="4955177" cy="2901061"/>
          </a:xfrm>
          <a:custGeom>
            <a:avLst/>
            <a:gdLst>
              <a:gd name="connsiteX0" fmla="*/ 4955177 w 4955177"/>
              <a:gd name="connsiteY0" fmla="*/ 153986 h 2731723"/>
              <a:gd name="connsiteX1" fmla="*/ 4110445 w 4955177"/>
              <a:gd name="connsiteY1" fmla="*/ 49483 h 2731723"/>
              <a:gd name="connsiteX2" fmla="*/ 2508068 w 4955177"/>
              <a:gd name="connsiteY2" fmla="*/ 850672 h 2731723"/>
              <a:gd name="connsiteX3" fmla="*/ 0 w 4955177"/>
              <a:gd name="connsiteY3" fmla="*/ 2731723 h 2731723"/>
              <a:gd name="connsiteX0" fmla="*/ 4955177 w 4955177"/>
              <a:gd name="connsiteY0" fmla="*/ 139281 h 2717018"/>
              <a:gd name="connsiteX1" fmla="*/ 4110445 w 4955177"/>
              <a:gd name="connsiteY1" fmla="*/ 34778 h 2717018"/>
              <a:gd name="connsiteX2" fmla="*/ 2586445 w 4955177"/>
              <a:gd name="connsiteY2" fmla="*/ 635670 h 2717018"/>
              <a:gd name="connsiteX3" fmla="*/ 0 w 4955177"/>
              <a:gd name="connsiteY3" fmla="*/ 2717018 h 2717018"/>
              <a:gd name="connsiteX0" fmla="*/ 4955177 w 4955177"/>
              <a:gd name="connsiteY0" fmla="*/ 120290 h 2698027"/>
              <a:gd name="connsiteX1" fmla="*/ 4110445 w 4955177"/>
              <a:gd name="connsiteY1" fmla="*/ 15787 h 2698027"/>
              <a:gd name="connsiteX2" fmla="*/ 2769325 w 4955177"/>
              <a:gd name="connsiteY2" fmla="*/ 355422 h 2698027"/>
              <a:gd name="connsiteX3" fmla="*/ 0 w 4955177"/>
              <a:gd name="connsiteY3" fmla="*/ 2698027 h 2698027"/>
              <a:gd name="connsiteX0" fmla="*/ 4955177 w 4955177"/>
              <a:gd name="connsiteY0" fmla="*/ 161561 h 2739298"/>
              <a:gd name="connsiteX1" fmla="*/ 4110445 w 4955177"/>
              <a:gd name="connsiteY1" fmla="*/ 57058 h 2739298"/>
              <a:gd name="connsiteX2" fmla="*/ 2856411 w 4955177"/>
              <a:gd name="connsiteY2" fmla="*/ 266064 h 2739298"/>
              <a:gd name="connsiteX3" fmla="*/ 0 w 4955177"/>
              <a:gd name="connsiteY3" fmla="*/ 2739298 h 2739298"/>
              <a:gd name="connsiteX0" fmla="*/ 4955177 w 4955177"/>
              <a:gd name="connsiteY0" fmla="*/ 237292 h 2815029"/>
              <a:gd name="connsiteX1" fmla="*/ 4171405 w 4955177"/>
              <a:gd name="connsiteY1" fmla="*/ 10869 h 2815029"/>
              <a:gd name="connsiteX2" fmla="*/ 2856411 w 4955177"/>
              <a:gd name="connsiteY2" fmla="*/ 341795 h 2815029"/>
              <a:gd name="connsiteX3" fmla="*/ 0 w 4955177"/>
              <a:gd name="connsiteY3" fmla="*/ 2815029 h 2815029"/>
              <a:gd name="connsiteX0" fmla="*/ 4955177 w 4955177"/>
              <a:gd name="connsiteY0" fmla="*/ 268047 h 2845784"/>
              <a:gd name="connsiteX1" fmla="*/ 4171405 w 4955177"/>
              <a:gd name="connsiteY1" fmla="*/ 41624 h 2845784"/>
              <a:gd name="connsiteX2" fmla="*/ 2856411 w 4955177"/>
              <a:gd name="connsiteY2" fmla="*/ 372550 h 2845784"/>
              <a:gd name="connsiteX3" fmla="*/ 0 w 4955177"/>
              <a:gd name="connsiteY3" fmla="*/ 2845784 h 2845784"/>
              <a:gd name="connsiteX0" fmla="*/ 4955177 w 4955177"/>
              <a:gd name="connsiteY0" fmla="*/ 323324 h 2901061"/>
              <a:gd name="connsiteX1" fmla="*/ 4197531 w 4955177"/>
              <a:gd name="connsiteY1" fmla="*/ 27232 h 2901061"/>
              <a:gd name="connsiteX2" fmla="*/ 2856411 w 4955177"/>
              <a:gd name="connsiteY2" fmla="*/ 427827 h 2901061"/>
              <a:gd name="connsiteX3" fmla="*/ 0 w 4955177"/>
              <a:gd name="connsiteY3" fmla="*/ 2901061 h 290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5177" h="2901061">
                <a:moveTo>
                  <a:pt x="4955177" y="323324"/>
                </a:moveTo>
                <a:cubicBezTo>
                  <a:pt x="4736737" y="213015"/>
                  <a:pt x="4582159" y="79484"/>
                  <a:pt x="4197531" y="27232"/>
                </a:cubicBezTo>
                <a:cubicBezTo>
                  <a:pt x="3812903" y="-25020"/>
                  <a:pt x="3556000" y="-51145"/>
                  <a:pt x="2856411" y="427827"/>
                </a:cubicBezTo>
                <a:cubicBezTo>
                  <a:pt x="2156823" y="906799"/>
                  <a:pt x="911497" y="2184055"/>
                  <a:pt x="0" y="2901061"/>
                </a:cubicBezTo>
              </a:path>
            </a:pathLst>
          </a:custGeom>
          <a:noFill/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815380" y="2549891"/>
            <a:ext cx="2543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ベイズ</a:t>
            </a:r>
            <a:r>
              <a:rPr kumimoji="1" lang="ja-JP" altLang="en-US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論者的には，</a:t>
            </a:r>
            <a:endParaRPr kumimoji="1" lang="en-US" altLang="ja-JP" dirty="0" smtClean="0">
              <a:solidFill>
                <a:srgbClr val="00B05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こいつが非現実的</a:t>
            </a:r>
            <a:r>
              <a:rPr lang="en-US" altLang="ja-JP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solidFill>
                <a:srgbClr val="00B05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6" name="曲折矢印 35"/>
          <p:cNvSpPr/>
          <p:nvPr/>
        </p:nvSpPr>
        <p:spPr>
          <a:xfrm rot="5400000">
            <a:off x="7815595" y="4284109"/>
            <a:ext cx="908331" cy="1282888"/>
          </a:xfrm>
          <a:prstGeom prst="bentArrow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8894029" y="4627455"/>
            <a:ext cx="1899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事前知識で補充</a:t>
            </a:r>
            <a:endParaRPr kumimoji="1" lang="ja-JP" altLang="en-US" dirty="0">
              <a:solidFill>
                <a:srgbClr val="00B05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2605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l="17127" t="21925" r="61681" b="66853"/>
          <a:stretch/>
        </p:blipFill>
        <p:spPr>
          <a:xfrm>
            <a:off x="5446199" y="3043462"/>
            <a:ext cx="3719300" cy="1276250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 rotWithShape="1">
          <a:blip r:embed="rId2"/>
          <a:srcRect l="17127" t="52912" r="56489" b="35963"/>
          <a:stretch/>
        </p:blipFill>
        <p:spPr>
          <a:xfrm>
            <a:off x="5443350" y="4445600"/>
            <a:ext cx="4332283" cy="118367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/>
              <p:cNvSpPr txBox="1"/>
              <p:nvPr/>
            </p:nvSpPr>
            <p:spPr>
              <a:xfrm>
                <a:off x="8780284" y="636036"/>
                <a:ext cx="2645661" cy="6382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altLang="ja-JP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ja-JP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ja-JP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ja-JP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ja-JP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r>
                                    <a:rPr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ja-JP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ja-JP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0284" y="636036"/>
                <a:ext cx="2645661" cy="63825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/>
          <p:cNvSpPr txBox="1"/>
          <p:nvPr/>
        </p:nvSpPr>
        <p:spPr>
          <a:xfrm>
            <a:off x="2681673" y="1149325"/>
            <a:ext cx="657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solidFill>
                  <a:srgbClr val="FF0000"/>
                </a:solidFill>
              </a:rPr>
              <a:t>尤度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345247" y="1136455"/>
            <a:ext cx="1025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solidFill>
                  <a:srgbClr val="00B050"/>
                </a:solidFill>
              </a:rPr>
              <a:t>事前分布</a:t>
            </a:r>
            <a:endParaRPr kumimoji="1" lang="ja-JP" altLang="en-US" sz="1600" b="1" dirty="0">
              <a:solidFill>
                <a:srgbClr val="00B05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889582" y="2221822"/>
            <a:ext cx="1025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/>
              <a:t>正規化</a:t>
            </a:r>
            <a:endParaRPr kumimoji="1" lang="ja-JP" altLang="en-US" sz="1600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270092" y="1286270"/>
            <a:ext cx="1025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solidFill>
                  <a:srgbClr val="0070C0"/>
                </a:solidFill>
              </a:rPr>
              <a:t>事</a:t>
            </a:r>
            <a:r>
              <a:rPr lang="ja-JP" altLang="en-US" sz="1600" b="1" dirty="0">
                <a:solidFill>
                  <a:srgbClr val="0070C0"/>
                </a:solidFill>
              </a:rPr>
              <a:t>後</a:t>
            </a:r>
            <a:r>
              <a:rPr kumimoji="1" lang="ja-JP" altLang="en-US" sz="1600" b="1" dirty="0" smtClean="0">
                <a:solidFill>
                  <a:srgbClr val="0070C0"/>
                </a:solidFill>
              </a:rPr>
              <a:t>分布</a:t>
            </a:r>
            <a:endParaRPr kumimoji="1" lang="ja-JP" altLang="en-US" sz="16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2316916" y="3659446"/>
                <a:ext cx="2543838" cy="5949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altLang="ja-JP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ja-JP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ja-JP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ja-JP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ja-JP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sub>
                            <m:sup/>
                            <m:e>
                              <m:r>
                                <a:rPr lang="en-US" altLang="ja-JP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e>
                                  <m:r>
                                    <a:rPr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altLang="ja-JP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ja-JP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916" y="3659446"/>
                <a:ext cx="2543838" cy="59490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/>
          <p:cNvSpPr txBox="1"/>
          <p:nvPr/>
        </p:nvSpPr>
        <p:spPr>
          <a:xfrm>
            <a:off x="2215635" y="3437281"/>
            <a:ext cx="1025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事</a:t>
            </a:r>
            <a:r>
              <a:rPr lang="ja-JP" altLang="en-US" sz="1600" b="1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後確率</a:t>
            </a:r>
            <a:endParaRPr kumimoji="1" lang="ja-JP" altLang="en-US" sz="1600" b="1" dirty="0">
              <a:solidFill>
                <a:srgbClr val="0070C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279658" y="3256343"/>
            <a:ext cx="657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尤度</a:t>
            </a:r>
            <a:endParaRPr kumimoji="1" lang="ja-JP" altLang="en-US" sz="16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051008" y="3256343"/>
            <a:ext cx="1025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事前</a:t>
            </a:r>
            <a:r>
              <a:rPr lang="ja-JP" altLang="en-US" sz="1600" b="1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確率</a:t>
            </a:r>
            <a:endParaRPr kumimoji="1" lang="ja-JP" altLang="en-US" sz="1600" b="1" dirty="0">
              <a:solidFill>
                <a:srgbClr val="00B05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588835" y="4368782"/>
            <a:ext cx="1025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正規化</a:t>
            </a:r>
            <a:endParaRPr kumimoji="1" lang="ja-JP" altLang="en-US" sz="16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6210851" y="3151615"/>
            <a:ext cx="1512000" cy="10741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7832006" y="3157817"/>
            <a:ext cx="1257488" cy="107416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リーフォーム 19"/>
          <p:cNvSpPr/>
          <p:nvPr/>
        </p:nvSpPr>
        <p:spPr>
          <a:xfrm>
            <a:off x="4667250" y="3086100"/>
            <a:ext cx="3314700" cy="695325"/>
          </a:xfrm>
          <a:custGeom>
            <a:avLst/>
            <a:gdLst>
              <a:gd name="connsiteX0" fmla="*/ 3314700 w 3314700"/>
              <a:gd name="connsiteY0" fmla="*/ 66675 h 695325"/>
              <a:gd name="connsiteX1" fmla="*/ 3314700 w 3314700"/>
              <a:gd name="connsiteY1" fmla="*/ 0 h 695325"/>
              <a:gd name="connsiteX2" fmla="*/ 352425 w 3314700"/>
              <a:gd name="connsiteY2" fmla="*/ 0 h 695325"/>
              <a:gd name="connsiteX3" fmla="*/ 352425 w 3314700"/>
              <a:gd name="connsiteY3" fmla="*/ 695325 h 695325"/>
              <a:gd name="connsiteX4" fmla="*/ 0 w 3314700"/>
              <a:gd name="connsiteY4" fmla="*/ 695325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700" h="695325">
                <a:moveTo>
                  <a:pt x="3314700" y="66675"/>
                </a:moveTo>
                <a:lnTo>
                  <a:pt x="3314700" y="0"/>
                </a:lnTo>
                <a:lnTo>
                  <a:pt x="352425" y="0"/>
                </a:lnTo>
                <a:lnTo>
                  <a:pt x="352425" y="695325"/>
                </a:lnTo>
                <a:lnTo>
                  <a:pt x="0" y="695325"/>
                </a:lnTo>
              </a:path>
            </a:pathLst>
          </a:custGeom>
          <a:noFill/>
          <a:ln w="190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9306239" y="4834217"/>
            <a:ext cx="342586" cy="671233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リーフォーム 21"/>
          <p:cNvSpPr/>
          <p:nvPr/>
        </p:nvSpPr>
        <p:spPr>
          <a:xfrm>
            <a:off x="2647951" y="4200525"/>
            <a:ext cx="6857999" cy="1524000"/>
          </a:xfrm>
          <a:custGeom>
            <a:avLst/>
            <a:gdLst>
              <a:gd name="connsiteX0" fmla="*/ 7134225 w 7134225"/>
              <a:gd name="connsiteY0" fmla="*/ 1304925 h 1524000"/>
              <a:gd name="connsiteX1" fmla="*/ 7134225 w 7134225"/>
              <a:gd name="connsiteY1" fmla="*/ 1524000 h 1524000"/>
              <a:gd name="connsiteX2" fmla="*/ 0 w 7134225"/>
              <a:gd name="connsiteY2" fmla="*/ 1524000 h 1524000"/>
              <a:gd name="connsiteX3" fmla="*/ 0 w 7134225"/>
              <a:gd name="connsiteY3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34225" h="1524000">
                <a:moveTo>
                  <a:pt x="7134225" y="1304925"/>
                </a:moveTo>
                <a:lnTo>
                  <a:pt x="7134225" y="1524000"/>
                </a:lnTo>
                <a:lnTo>
                  <a:pt x="0" y="152400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8302792" y="4834217"/>
            <a:ext cx="864000" cy="6712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フリーフォーム 23"/>
          <p:cNvSpPr/>
          <p:nvPr/>
        </p:nvSpPr>
        <p:spPr>
          <a:xfrm>
            <a:off x="4133850" y="4648200"/>
            <a:ext cx="4410075" cy="981075"/>
          </a:xfrm>
          <a:custGeom>
            <a:avLst/>
            <a:gdLst>
              <a:gd name="connsiteX0" fmla="*/ 4410075 w 4410075"/>
              <a:gd name="connsiteY0" fmla="*/ 847725 h 981075"/>
              <a:gd name="connsiteX1" fmla="*/ 4410075 w 4410075"/>
              <a:gd name="connsiteY1" fmla="*/ 981075 h 981075"/>
              <a:gd name="connsiteX2" fmla="*/ 0 w 4410075"/>
              <a:gd name="connsiteY2" fmla="*/ 981075 h 981075"/>
              <a:gd name="connsiteX3" fmla="*/ 0 w 4410075"/>
              <a:gd name="connsiteY3" fmla="*/ 0 h 98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0075" h="981075">
                <a:moveTo>
                  <a:pt x="4410075" y="847725"/>
                </a:moveTo>
                <a:lnTo>
                  <a:pt x="4410075" y="981075"/>
                </a:lnTo>
                <a:lnTo>
                  <a:pt x="0" y="981075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3431883" y="3568682"/>
            <a:ext cx="1363956" cy="384194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6196011" y="4478255"/>
            <a:ext cx="1547813" cy="1027195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 26"/>
          <p:cNvSpPr/>
          <p:nvPr/>
        </p:nvSpPr>
        <p:spPr>
          <a:xfrm>
            <a:off x="4800600" y="3874315"/>
            <a:ext cx="1381125" cy="945335"/>
          </a:xfrm>
          <a:custGeom>
            <a:avLst/>
            <a:gdLst>
              <a:gd name="connsiteX0" fmla="*/ 1381125 w 1381125"/>
              <a:gd name="connsiteY0" fmla="*/ 876300 h 876300"/>
              <a:gd name="connsiteX1" fmla="*/ 228600 w 1381125"/>
              <a:gd name="connsiteY1" fmla="*/ 876300 h 876300"/>
              <a:gd name="connsiteX2" fmla="*/ 228600 w 1381125"/>
              <a:gd name="connsiteY2" fmla="*/ 0 h 876300"/>
              <a:gd name="connsiteX3" fmla="*/ 0 w 1381125"/>
              <a:gd name="connsiteY3" fmla="*/ 0 h 87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1125" h="876300">
                <a:moveTo>
                  <a:pt x="1381125" y="876300"/>
                </a:moveTo>
                <a:lnTo>
                  <a:pt x="228600" y="876300"/>
                </a:lnTo>
                <a:lnTo>
                  <a:pt x="228600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chemeClr val="accent2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658160" y="2512488"/>
            <a:ext cx="1970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ベイズ論者が使う</a:t>
            </a:r>
            <a:endParaRPr kumimoji="1" lang="en-US" altLang="ja-JP" sz="1600" b="1" dirty="0" smtClean="0">
              <a:solidFill>
                <a:srgbClr val="00B05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600" b="1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事前知識</a:t>
            </a:r>
            <a:endParaRPr kumimoji="1" lang="ja-JP" altLang="en-US" sz="1600" b="1" dirty="0">
              <a:solidFill>
                <a:srgbClr val="00B05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025511" y="2512488"/>
            <a:ext cx="1970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少ないサンプル</a:t>
            </a:r>
            <a:endParaRPr kumimoji="1" lang="en-US" altLang="ja-JP" sz="1600" b="1" dirty="0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6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で得た最尤推定</a:t>
            </a:r>
            <a:endParaRPr kumimoji="1" lang="ja-JP" altLang="en-US" sz="16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679134" y="5815300"/>
            <a:ext cx="1457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ベイズ論的な</a:t>
            </a:r>
            <a:endParaRPr kumimoji="1" lang="en-US" altLang="ja-JP" sz="1600" b="1" dirty="0" smtClean="0">
              <a:solidFill>
                <a:srgbClr val="0070C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1600" b="1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推定値</a:t>
            </a:r>
            <a:endParaRPr kumimoji="1" lang="en-US" altLang="ja-JP" sz="1600" b="1" dirty="0" smtClean="0">
              <a:solidFill>
                <a:srgbClr val="0070C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フリーフォーム 30"/>
          <p:cNvSpPr/>
          <p:nvPr/>
        </p:nvSpPr>
        <p:spPr>
          <a:xfrm>
            <a:off x="3915212" y="2990850"/>
            <a:ext cx="2323664" cy="676275"/>
          </a:xfrm>
          <a:custGeom>
            <a:avLst/>
            <a:gdLst>
              <a:gd name="connsiteX0" fmla="*/ 2276475 w 2276475"/>
              <a:gd name="connsiteY0" fmla="*/ 161925 h 676275"/>
              <a:gd name="connsiteX1" fmla="*/ 2276475 w 2276475"/>
              <a:gd name="connsiteY1" fmla="*/ 0 h 676275"/>
              <a:gd name="connsiteX2" fmla="*/ 0 w 2276475"/>
              <a:gd name="connsiteY2" fmla="*/ 0 h 676275"/>
              <a:gd name="connsiteX3" fmla="*/ 0 w 2276475"/>
              <a:gd name="connsiteY3" fmla="*/ 676275 h 6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475" h="676275">
                <a:moveTo>
                  <a:pt x="2276475" y="161925"/>
                </a:moveTo>
                <a:lnTo>
                  <a:pt x="2276475" y="0"/>
                </a:lnTo>
                <a:lnTo>
                  <a:pt x="0" y="0"/>
                </a:lnTo>
                <a:lnTo>
                  <a:pt x="0" y="676275"/>
                </a:lnTo>
              </a:path>
            </a:pathLst>
          </a:custGeom>
          <a:noFill/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/>
              <p:cNvSpPr txBox="1"/>
              <p:nvPr/>
            </p:nvSpPr>
            <p:spPr>
              <a:xfrm>
                <a:off x="5349128" y="657709"/>
                <a:ext cx="2543838" cy="5949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altLang="ja-JP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ja-JP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ja-JP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ja-JP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ja-JP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sub>
                            <m:sup/>
                            <m:e>
                              <m:r>
                                <a:rPr lang="en-US" altLang="ja-JP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e>
                                  <m:r>
                                    <a:rPr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altLang="ja-JP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ja-JP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8" name="テキスト ボックス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9128" y="657709"/>
                <a:ext cx="2543838" cy="59490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右矢印 42"/>
          <p:cNvSpPr/>
          <p:nvPr/>
        </p:nvSpPr>
        <p:spPr>
          <a:xfrm>
            <a:off x="8096250" y="769545"/>
            <a:ext cx="547047" cy="3712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950539" y="207878"/>
            <a:ext cx="116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離散系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277668" y="207878"/>
            <a:ext cx="116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連続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系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8083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175</Words>
  <Application>Microsoft Office PowerPoint</Application>
  <PresentationFormat>ワイド画面</PresentationFormat>
  <Paragraphs>81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2" baseType="lpstr">
      <vt:lpstr>ＭＳ Ｐゴシック</vt:lpstr>
      <vt:lpstr>メイリオ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森田賢</dc:creator>
  <cp:lastModifiedBy>森田賢</cp:lastModifiedBy>
  <cp:revision>115</cp:revision>
  <dcterms:created xsi:type="dcterms:W3CDTF">2016-12-06T10:38:16Z</dcterms:created>
  <dcterms:modified xsi:type="dcterms:W3CDTF">2016-12-08T15:23:41Z</dcterms:modified>
</cp:coreProperties>
</file>