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9" r:id="rId3"/>
    <p:sldId id="289" r:id="rId4"/>
    <p:sldId id="288" r:id="rId5"/>
    <p:sldId id="292" r:id="rId6"/>
    <p:sldId id="257" r:id="rId7"/>
    <p:sldId id="290" r:id="rId8"/>
    <p:sldId id="291" r:id="rId9"/>
    <p:sldId id="293" r:id="rId10"/>
    <p:sldId id="307" r:id="rId11"/>
    <p:sldId id="308" r:id="rId12"/>
    <p:sldId id="278" r:id="rId13"/>
    <p:sldId id="279" r:id="rId14"/>
    <p:sldId id="282" r:id="rId15"/>
    <p:sldId id="281" r:id="rId16"/>
    <p:sldId id="285" r:id="rId17"/>
    <p:sldId id="310" r:id="rId18"/>
    <p:sldId id="280" r:id="rId19"/>
    <p:sldId id="284" r:id="rId20"/>
    <p:sldId id="287" r:id="rId21"/>
    <p:sldId id="311" r:id="rId22"/>
    <p:sldId id="286" r:id="rId23"/>
    <p:sldId id="283" r:id="rId24"/>
    <p:sldId id="277" r:id="rId25"/>
    <p:sldId id="260" r:id="rId26"/>
    <p:sldId id="258" r:id="rId27"/>
    <p:sldId id="303" r:id="rId28"/>
    <p:sldId id="304" r:id="rId29"/>
    <p:sldId id="305" r:id="rId30"/>
    <p:sldId id="306" r:id="rId31"/>
    <p:sldId id="309" r:id="rId32"/>
    <p:sldId id="312" r:id="rId33"/>
    <p:sldId id="313" r:id="rId34"/>
    <p:sldId id="315" r:id="rId35"/>
    <p:sldId id="316" r:id="rId36"/>
    <p:sldId id="268" r:id="rId37"/>
    <p:sldId id="327" r:id="rId38"/>
    <p:sldId id="326" r:id="rId39"/>
    <p:sldId id="262" r:id="rId40"/>
    <p:sldId id="263" r:id="rId41"/>
    <p:sldId id="319" r:id="rId42"/>
    <p:sldId id="321" r:id="rId43"/>
    <p:sldId id="320" r:id="rId44"/>
    <p:sldId id="322" r:id="rId45"/>
    <p:sldId id="323" r:id="rId46"/>
    <p:sldId id="318" r:id="rId47"/>
    <p:sldId id="324" r:id="rId48"/>
    <p:sldId id="264" r:id="rId49"/>
    <p:sldId id="325" r:id="rId50"/>
    <p:sldId id="328" r:id="rId51"/>
    <p:sldId id="329" r:id="rId52"/>
    <p:sldId id="317" r:id="rId53"/>
    <p:sldId id="265" r:id="rId54"/>
    <p:sldId id="267" r:id="rId55"/>
    <p:sldId id="272" r:id="rId56"/>
    <p:sldId id="273" r:id="rId57"/>
    <p:sldId id="266" r:id="rId58"/>
    <p:sldId id="270" r:id="rId59"/>
    <p:sldId id="300" r:id="rId60"/>
    <p:sldId id="301" r:id="rId61"/>
    <p:sldId id="276" r:id="rId62"/>
    <p:sldId id="271" r:id="rId63"/>
    <p:sldId id="269" r:id="rId64"/>
    <p:sldId id="261" r:id="rId6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66FF"/>
    <a:srgbClr val="FF99FF"/>
    <a:srgbClr val="FFCCCC"/>
    <a:srgbClr val="00FFFF"/>
    <a:srgbClr val="0000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5.8840333364891539E-4</c:v>
                </c:pt>
                <c:pt idx="1">
                  <c:v>7.1611532738488973E-4</c:v>
                </c:pt>
                <c:pt idx="2">
                  <c:v>8.6711165909259967E-4</c:v>
                </c:pt>
                <c:pt idx="3">
                  <c:v>1.0446030608522862E-3</c:v>
                </c:pt>
                <c:pt idx="4">
                  <c:v>1.2520214638263244E-3</c:v>
                </c:pt>
                <c:pt idx="5">
                  <c:v>1.4929885125564417E-3</c:v>
                </c:pt>
                <c:pt idx="6">
                  <c:v>1.7712724589718397E-3</c:v>
                </c:pt>
                <c:pt idx="7">
                  <c:v>2.0907325735114836E-3</c:v>
                </c:pt>
                <c:pt idx="8">
                  <c:v>2.4552505275389036E-3</c:v>
                </c:pt>
                <c:pt idx="9">
                  <c:v>2.8686486029216515E-3</c:v>
                </c:pt>
                <c:pt idx="10">
                  <c:v>3.3345950673055276E-3</c:v>
                </c:pt>
                <c:pt idx="11">
                  <c:v>3.8564976080848615E-3</c:v>
                </c:pt>
                <c:pt idx="12">
                  <c:v>4.4373863296112339E-3</c:v>
                </c:pt>
                <c:pt idx="13">
                  <c:v>5.0797884663638182E-3</c:v>
                </c:pt>
                <c:pt idx="14">
                  <c:v>5.7855976237648861E-3</c:v>
                </c:pt>
                <c:pt idx="15">
                  <c:v>6.5559409974362904E-3</c:v>
                </c:pt>
                <c:pt idx="16">
                  <c:v>7.3910486066359176E-3</c:v>
                </c:pt>
                <c:pt idx="17">
                  <c:v>8.2901290718611961E-3</c:v>
                </c:pt>
                <c:pt idx="18">
                  <c:v>9.2512568332779824E-3</c:v>
                </c:pt>
                <c:pt idx="19">
                  <c:v>1.0271275910633445E-2</c:v>
                </c:pt>
                <c:pt idx="20">
                  <c:v>1.1345725315654054E-2</c:v>
                </c:pt>
                <c:pt idx="21">
                  <c:v>1.246879102010001E-2</c:v>
                </c:pt>
                <c:pt idx="22">
                  <c:v>1.3633288940850665E-2</c:v>
                </c:pt>
                <c:pt idx="23">
                  <c:v>1.4830682722514324E-2</c:v>
                </c:pt>
                <c:pt idx="24">
                  <c:v>1.6051139185154824E-2</c:v>
                </c:pt>
                <c:pt idx="25">
                  <c:v>1.7283623179938812E-2</c:v>
                </c:pt>
                <c:pt idx="26">
                  <c:v>1.8516032292183786E-2</c:v>
                </c:pt>
                <c:pt idx="27">
                  <c:v>1.9735370395321482E-2</c:v>
                </c:pt>
                <c:pt idx="28">
                  <c:v>2.0927957547587996E-2</c:v>
                </c:pt>
                <c:pt idx="29">
                  <c:v>2.2079672201361887E-2</c:v>
                </c:pt>
                <c:pt idx="30">
                  <c:v>2.3176220234090411E-2</c:v>
                </c:pt>
                <c:pt idx="31">
                  <c:v>2.4203423982627682E-2</c:v>
                </c:pt>
                <c:pt idx="32">
                  <c:v>2.5147523340307107E-2</c:v>
                </c:pt>
                <c:pt idx="33">
                  <c:v>2.5995480122534546E-2</c:v>
                </c:pt>
                <c:pt idx="34">
                  <c:v>2.6735276376026396E-2</c:v>
                </c:pt>
                <c:pt idx="35">
                  <c:v>2.7356197138872298E-2</c:v>
                </c:pt>
                <c:pt idx="36">
                  <c:v>2.7849088376235672E-2</c:v>
                </c:pt>
                <c:pt idx="37">
                  <c:v>2.8206581423590071E-2</c:v>
                </c:pt>
                <c:pt idx="38">
                  <c:v>2.8423276249906291E-2</c:v>
                </c:pt>
                <c:pt idx="39">
                  <c:v>2.8495877171530907E-2</c:v>
                </c:pt>
                <c:pt idx="40">
                  <c:v>2.8423276249906291E-2</c:v>
                </c:pt>
                <c:pt idx="41">
                  <c:v>2.8206581423590071E-2</c:v>
                </c:pt>
                <c:pt idx="42">
                  <c:v>2.7849088376235672E-2</c:v>
                </c:pt>
                <c:pt idx="43">
                  <c:v>2.7356197138872298E-2</c:v>
                </c:pt>
                <c:pt idx="44">
                  <c:v>2.6735276376026396E-2</c:v>
                </c:pt>
                <c:pt idx="45">
                  <c:v>2.5995480122534546E-2</c:v>
                </c:pt>
                <c:pt idx="46">
                  <c:v>2.5147523340307107E-2</c:v>
                </c:pt>
                <c:pt idx="47">
                  <c:v>2.4203423982627682E-2</c:v>
                </c:pt>
                <c:pt idx="48">
                  <c:v>2.3176220234090411E-2</c:v>
                </c:pt>
                <c:pt idx="49">
                  <c:v>2.2079672201361887E-2</c:v>
                </c:pt>
                <c:pt idx="50">
                  <c:v>2.0927957547587996E-2</c:v>
                </c:pt>
                <c:pt idx="51">
                  <c:v>1.9735370395321482E-2</c:v>
                </c:pt>
                <c:pt idx="52">
                  <c:v>1.8516032292183786E-2</c:v>
                </c:pt>
                <c:pt idx="53">
                  <c:v>1.7283623179938812E-2</c:v>
                </c:pt>
                <c:pt idx="54">
                  <c:v>1.6051139185154824E-2</c:v>
                </c:pt>
                <c:pt idx="55">
                  <c:v>1.4830682722514324E-2</c:v>
                </c:pt>
                <c:pt idx="56">
                  <c:v>1.3633288940850665E-2</c:v>
                </c:pt>
                <c:pt idx="57">
                  <c:v>1.246879102010001E-2</c:v>
                </c:pt>
                <c:pt idx="58">
                  <c:v>1.1345725315654054E-2</c:v>
                </c:pt>
                <c:pt idx="59">
                  <c:v>1.0271275910633445E-2</c:v>
                </c:pt>
                <c:pt idx="60">
                  <c:v>9.2512568332779824E-3</c:v>
                </c:pt>
                <c:pt idx="61">
                  <c:v>8.2901290718611961E-3</c:v>
                </c:pt>
                <c:pt idx="62">
                  <c:v>7.3910486066359176E-3</c:v>
                </c:pt>
                <c:pt idx="63">
                  <c:v>6.5559409974362904E-3</c:v>
                </c:pt>
                <c:pt idx="64">
                  <c:v>5.7855976237648861E-3</c:v>
                </c:pt>
                <c:pt idx="65">
                  <c:v>5.0797884663638182E-3</c:v>
                </c:pt>
                <c:pt idx="66">
                  <c:v>4.4373863296112339E-3</c:v>
                </c:pt>
                <c:pt idx="67">
                  <c:v>3.8564976080848615E-3</c:v>
                </c:pt>
                <c:pt idx="68">
                  <c:v>3.3345950673055276E-3</c:v>
                </c:pt>
                <c:pt idx="69">
                  <c:v>2.8686486029216515E-3</c:v>
                </c:pt>
                <c:pt idx="70">
                  <c:v>2.4552505275389036E-3</c:v>
                </c:pt>
                <c:pt idx="71">
                  <c:v>2.0907325735114836E-3</c:v>
                </c:pt>
                <c:pt idx="72">
                  <c:v>1.7712724589718397E-3</c:v>
                </c:pt>
                <c:pt idx="73">
                  <c:v>1.4929885125564417E-3</c:v>
                </c:pt>
                <c:pt idx="74">
                  <c:v>1.2520214638263244E-3</c:v>
                </c:pt>
                <c:pt idx="75">
                  <c:v>1.0446030608522862E-3</c:v>
                </c:pt>
                <c:pt idx="76">
                  <c:v>8.6711165909259967E-4</c:v>
                </c:pt>
                <c:pt idx="77">
                  <c:v>7.1611532738488973E-4</c:v>
                </c:pt>
                <c:pt idx="78">
                  <c:v>5.8840333364891539E-4</c:v>
                </c:pt>
                <c:pt idx="79">
                  <c:v>4.8100710537358874E-4</c:v>
                </c:pt>
                <c:pt idx="80">
                  <c:v>3.91211912558287E-4</c:v>
                </c:pt>
                <c:pt idx="81">
                  <c:v>3.1656060085271482E-4</c:v>
                </c:pt>
                <c:pt idx="82">
                  <c:v>2.5485071961189193E-4</c:v>
                </c:pt>
                <c:pt idx="83">
                  <c:v>2.0412635409822251E-4</c:v>
                </c:pt>
                <c:pt idx="84">
                  <c:v>1.6266589423423464E-4</c:v>
                </c:pt>
                <c:pt idx="85">
                  <c:v>1.2896686507333284E-4</c:v>
                </c:pt>
                <c:pt idx="86">
                  <c:v>1.0172881675534603E-4</c:v>
                </c:pt>
                <c:pt idx="87">
                  <c:v>7.9835133320131706E-5</c:v>
                </c:pt>
                <c:pt idx="88">
                  <c:v>6.2334478217554291E-5</c:v>
                </c:pt>
                <c:pt idx="89">
                  <c:v>4.8422456080905483E-5</c:v>
                </c:pt>
                <c:pt idx="90">
                  <c:v>3.7423940258988789E-5</c:v>
                </c:pt>
                <c:pt idx="91">
                  <c:v>2.8776397257653673E-5</c:v>
                </c:pt>
                <c:pt idx="92">
                  <c:v>2.2014434869127046E-5</c:v>
                </c:pt>
                <c:pt idx="93">
                  <c:v>1.6755711495254058E-5</c:v>
                </c:pt>
                <c:pt idx="94">
                  <c:v>1.2688270200916598E-5</c:v>
                </c:pt>
                <c:pt idx="95">
                  <c:v>9.5593018403489539E-6</c:v>
                </c:pt>
                <c:pt idx="96">
                  <c:v>7.165296119388644E-6</c:v>
                </c:pt>
                <c:pt idx="97">
                  <c:v>5.3435062684651465E-6</c:v>
                </c:pt>
                <c:pt idx="98">
                  <c:v>3.9646304762115915E-6</c:v>
                </c:pt>
                <c:pt idx="99">
                  <c:v>2.9265996666029163E-6</c:v>
                </c:pt>
                <c:pt idx="100">
                  <c:v>2.1493549123885629E-6</c:v>
                </c:pt>
                <c:pt idx="101">
                  <c:v>1.5704971827896617E-6</c:v>
                </c:pt>
                <c:pt idx="102">
                  <c:v>1.1416957933503912E-6</c:v>
                </c:pt>
                <c:pt idx="103">
                  <c:v>8.2574861110523096E-7</c:v>
                </c:pt>
                <c:pt idx="104">
                  <c:v>5.9419571381803612E-7</c:v>
                </c:pt>
                <c:pt idx="105">
                  <c:v>4.2539794676980779E-7</c:v>
                </c:pt>
                <c:pt idx="106">
                  <c:v>3.0300198658729332E-7</c:v>
                </c:pt>
                <c:pt idx="107">
                  <c:v>2.1472359723348173E-7</c:v>
                </c:pt>
                <c:pt idx="108">
                  <c:v>1.5139038184199936E-7</c:v>
                </c:pt>
                <c:pt idx="109">
                  <c:v>1.0619425105244984E-7</c:v>
                </c:pt>
                <c:pt idx="110">
                  <c:v>7.4111898767893371E-8</c:v>
                </c:pt>
                <c:pt idx="111">
                  <c:v>5.145873262551012E-8</c:v>
                </c:pt>
                <c:pt idx="112">
                  <c:v>3.554794039132256E-8</c:v>
                </c:pt>
                <c:pt idx="113">
                  <c:v>2.4431718314056556E-8</c:v>
                </c:pt>
                <c:pt idx="114">
                  <c:v>1.6706204514005529E-8</c:v>
                </c:pt>
                <c:pt idx="115">
                  <c:v>1.1365427778364942E-8</c:v>
                </c:pt>
                <c:pt idx="116">
                  <c:v>7.6926857446737672E-9</c:v>
                </c:pt>
                <c:pt idx="117">
                  <c:v>5.1802939971178407E-9</c:v>
                </c:pt>
                <c:pt idx="118">
                  <c:v>3.4706837018348787E-9</c:v>
                </c:pt>
                <c:pt idx="119">
                  <c:v>2.3134487160957222E-9</c:v>
                </c:pt>
                <c:pt idx="120">
                  <c:v>1.5342245529567735E-9</c:v>
                </c:pt>
                <c:pt idx="121">
                  <c:v>1.0122835806414525E-9</c:v>
                </c:pt>
                <c:pt idx="122">
                  <c:v>6.6450716542092998E-10</c:v>
                </c:pt>
                <c:pt idx="123">
                  <c:v>4.3399163213023476E-10</c:v>
                </c:pt>
                <c:pt idx="124">
                  <c:v>2.8199879676240463E-10</c:v>
                </c:pt>
                <c:pt idx="125">
                  <c:v>1.823044905871266E-10</c:v>
                </c:pt>
                <c:pt idx="126">
                  <c:v>1.1725508599255709E-10</c:v>
                </c:pt>
                <c:pt idx="127">
                  <c:v>7.5032639506888088E-11</c:v>
                </c:pt>
                <c:pt idx="128">
                  <c:v>4.7769750289929284E-11</c:v>
                </c:pt>
                <c:pt idx="129">
                  <c:v>3.0257979868255569E-11</c:v>
                </c:pt>
                <c:pt idx="130">
                  <c:v>1.9068261534020371E-11</c:v>
                </c:pt>
                <c:pt idx="131">
                  <c:v>1.1955465267819226E-11</c:v>
                </c:pt>
                <c:pt idx="132">
                  <c:v>7.4577200404957722E-12</c:v>
                </c:pt>
                <c:pt idx="133">
                  <c:v>4.6283893109907951E-12</c:v>
                </c:pt>
                <c:pt idx="134">
                  <c:v>2.8578399276955916E-12</c:v>
                </c:pt>
                <c:pt idx="135">
                  <c:v>1.7556184209824914E-12</c:v>
                </c:pt>
                <c:pt idx="136">
                  <c:v>1.0730169203260855E-12</c:v>
                </c:pt>
                <c:pt idx="137">
                  <c:v>6.5248002916889959E-13</c:v>
                </c:pt>
                <c:pt idx="138">
                  <c:v>3.9474086501706384E-13</c:v>
                </c:pt>
                <c:pt idx="139">
                  <c:v>2.375971162590793E-13</c:v>
                </c:pt>
                <c:pt idx="140">
                  <c:v>1.4228347186459129E-13</c:v>
                </c:pt>
                <c:pt idx="141">
                  <c:v>8.4771907256584916E-14</c:v>
                </c:pt>
                <c:pt idx="142">
                  <c:v>5.0249722366878387E-14</c:v>
                </c:pt>
                <c:pt idx="143">
                  <c:v>2.9634635555665847E-14</c:v>
                </c:pt>
                <c:pt idx="144">
                  <c:v>1.7388003807350068E-14</c:v>
                </c:pt>
                <c:pt idx="145">
                  <c:v>1.0150421441626348E-14</c:v>
                </c:pt>
                <c:pt idx="146">
                  <c:v>5.8952555245497556E-15</c:v>
                </c:pt>
                <c:pt idx="147">
                  <c:v>3.4064765635065529E-15</c:v>
                </c:pt>
                <c:pt idx="148">
                  <c:v>1.9583593623822202E-15</c:v>
                </c:pt>
                <c:pt idx="149">
                  <c:v>1.1201175031326337E-15</c:v>
                </c:pt>
                <c:pt idx="150">
                  <c:v>6.3741017305533461E-16</c:v>
                </c:pt>
                <c:pt idx="151">
                  <c:v>3.6087650596692086E-16</c:v>
                </c:pt>
                <c:pt idx="152">
                  <c:v>2.0327428389235381E-16</c:v>
                </c:pt>
                <c:pt idx="153">
                  <c:v>1.1391750961292352E-16</c:v>
                </c:pt>
                <c:pt idx="154">
                  <c:v>6.35159409587208E-17</c:v>
                </c:pt>
                <c:pt idx="155">
                  <c:v>3.5233777086569166E-17</c:v>
                </c:pt>
                <c:pt idx="156">
                  <c:v>1.9445534280459079E-17</c:v>
                </c:pt>
                <c:pt idx="157">
                  <c:v>1.0677381737456114E-17</c:v>
                </c:pt>
                <c:pt idx="158">
                  <c:v>5.8330254511925367E-18</c:v>
                </c:pt>
                <c:pt idx="159">
                  <c:v>3.1703498149555322E-18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事後分布</c:v>
                </c:pt>
              </c:strCache>
            </c:strRef>
          </c:tx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Sheet1!$C$4:$C$163</c:f>
              <c:numCache>
                <c:formatCode>General</c:formatCode>
                <c:ptCount val="160"/>
                <c:pt idx="0">
                  <c:v>8.4003604729168502E-87</c:v>
                </c:pt>
                <c:pt idx="1">
                  <c:v>5.6970082411638452E-85</c:v>
                </c:pt>
                <c:pt idx="2">
                  <c:v>3.690232072811572E-83</c:v>
                </c:pt>
                <c:pt idx="3">
                  <c:v>2.2830657397028956E-81</c:v>
                </c:pt>
                <c:pt idx="4">
                  <c:v>1.3490904290462029E-79</c:v>
                </c:pt>
                <c:pt idx="5">
                  <c:v>7.6141532215988981E-78</c:v>
                </c:pt>
                <c:pt idx="6">
                  <c:v>4.104498196440095E-76</c:v>
                </c:pt>
                <c:pt idx="7">
                  <c:v>2.1132770311613127E-74</c:v>
                </c:pt>
                <c:pt idx="8">
                  <c:v>1.0392276731450284E-72</c:v>
                </c:pt>
                <c:pt idx="9">
                  <c:v>4.8811581533873905E-71</c:v>
                </c:pt>
                <c:pt idx="10">
                  <c:v>2.1897420703681961E-69</c:v>
                </c:pt>
                <c:pt idx="11">
                  <c:v>9.3825513881693345E-68</c:v>
                </c:pt>
                <c:pt idx="12">
                  <c:v>3.8397844680968616E-66</c:v>
                </c:pt>
                <c:pt idx="13">
                  <c:v>1.5008961716397812E-64</c:v>
                </c:pt>
                <c:pt idx="14">
                  <c:v>5.6034094545977278E-63</c:v>
                </c:pt>
                <c:pt idx="15">
                  <c:v>1.9980758640597901E-61</c:v>
                </c:pt>
                <c:pt idx="16">
                  <c:v>6.8050214010628905E-60</c:v>
                </c:pt>
                <c:pt idx="17">
                  <c:v>2.213629446975815E-58</c:v>
                </c:pt>
                <c:pt idx="18">
                  <c:v>6.8776212867530154E-57</c:v>
                </c:pt>
                <c:pt idx="19">
                  <c:v>2.040936529134113E-55</c:v>
                </c:pt>
                <c:pt idx="20">
                  <c:v>5.784670766975709E-54</c:v>
                </c:pt>
                <c:pt idx="21">
                  <c:v>1.5659781571538268E-52</c:v>
                </c:pt>
                <c:pt idx="22">
                  <c:v>4.0490268840636035E-51</c:v>
                </c:pt>
                <c:pt idx="23">
                  <c:v>9.9993904563871186E-50</c:v>
                </c:pt>
                <c:pt idx="24">
                  <c:v>2.3586000326134165E-48</c:v>
                </c:pt>
                <c:pt idx="25">
                  <c:v>5.3136504275473236E-47</c:v>
                </c:pt>
                <c:pt idx="26">
                  <c:v>1.1433773003726623E-45</c:v>
                </c:pt>
                <c:pt idx="27">
                  <c:v>2.3498711986907198E-44</c:v>
                </c:pt>
                <c:pt idx="28">
                  <c:v>4.6127132479631721E-43</c:v>
                </c:pt>
                <c:pt idx="29">
                  <c:v>8.6482206700896575E-42</c:v>
                </c:pt>
                <c:pt idx="30">
                  <c:v>1.5486560534870146E-40</c:v>
                </c:pt>
                <c:pt idx="31">
                  <c:v>2.6487507502323336E-39</c:v>
                </c:pt>
                <c:pt idx="32">
                  <c:v>4.3269822876454277E-38</c:v>
                </c:pt>
                <c:pt idx="33">
                  <c:v>6.7512944332147992E-37</c:v>
                </c:pt>
                <c:pt idx="34">
                  <c:v>1.0061132909947029E-35</c:v>
                </c:pt>
                <c:pt idx="35">
                  <c:v>1.4320712638286817E-34</c:v>
                </c:pt>
                <c:pt idx="36">
                  <c:v>1.946884917614845E-33</c:v>
                </c:pt>
                <c:pt idx="37">
                  <c:v>2.5279811867599869E-32</c:v>
                </c:pt>
                <c:pt idx="38">
                  <c:v>3.1352003645314013E-31</c:v>
                </c:pt>
                <c:pt idx="39">
                  <c:v>3.7137671534619965E-30</c:v>
                </c:pt>
                <c:pt idx="40">
                  <c:v>4.2016700695450751E-29</c:v>
                </c:pt>
                <c:pt idx="41">
                  <c:v>4.5403269718058548E-28</c:v>
                </c:pt>
                <c:pt idx="42">
                  <c:v>4.6860856143357538E-27</c:v>
                </c:pt>
                <c:pt idx="43">
                  <c:v>4.6194600376015923E-26</c:v>
                </c:pt>
                <c:pt idx="44">
                  <c:v>4.349407674583675E-25</c:v>
                </c:pt>
                <c:pt idx="45">
                  <c:v>3.9113522081658121E-24</c:v>
                </c:pt>
                <c:pt idx="46">
                  <c:v>3.359554105891134E-23</c:v>
                </c:pt>
                <c:pt idx="47">
                  <c:v>2.7560954947890284E-22</c:v>
                </c:pt>
                <c:pt idx="48">
                  <c:v>2.1595575844928898E-21</c:v>
                </c:pt>
                <c:pt idx="49">
                  <c:v>1.6161930066412994E-20</c:v>
                </c:pt>
                <c:pt idx="50">
                  <c:v>1.1552595409043293E-19</c:v>
                </c:pt>
                <c:pt idx="51">
                  <c:v>7.887217387651222E-19</c:v>
                </c:pt>
                <c:pt idx="52">
                  <c:v>5.1431117947596943E-18</c:v>
                </c:pt>
                <c:pt idx="53">
                  <c:v>3.2032145212368802E-17</c:v>
                </c:pt>
                <c:pt idx="54">
                  <c:v>1.9054782287616239E-16</c:v>
                </c:pt>
                <c:pt idx="55">
                  <c:v>1.0826295179007779E-15</c:v>
                </c:pt>
                <c:pt idx="56">
                  <c:v>5.8750780871467228E-15</c:v>
                </c:pt>
                <c:pt idx="57">
                  <c:v>3.0451264324879261E-14</c:v>
                </c:pt>
                <c:pt idx="58">
                  <c:v>1.5074916710063625E-13</c:v>
                </c:pt>
                <c:pt idx="59">
                  <c:v>7.1279134877724561E-13</c:v>
                </c:pt>
                <c:pt idx="60">
                  <c:v>3.219050760978302E-12</c:v>
                </c:pt>
                <c:pt idx="61">
                  <c:v>1.3885167932972583E-11</c:v>
                </c:pt>
                <c:pt idx="62">
                  <c:v>5.7204784602061718E-11</c:v>
                </c:pt>
                <c:pt idx="63">
                  <c:v>2.2509791852066504E-10</c:v>
                </c:pt>
                <c:pt idx="64">
                  <c:v>8.4599639028721688E-10</c:v>
                </c:pt>
                <c:pt idx="65">
                  <c:v>3.0368507419243686E-9</c:v>
                </c:pt>
                <c:pt idx="66">
                  <c:v>1.0412051105504745E-8</c:v>
                </c:pt>
                <c:pt idx="67">
                  <c:v>3.4096283335095191E-8</c:v>
                </c:pt>
                <c:pt idx="68">
                  <c:v>1.0664382117396863E-7</c:v>
                </c:pt>
                <c:pt idx="69">
                  <c:v>3.1858275315735232E-7</c:v>
                </c:pt>
                <c:pt idx="70">
                  <c:v>9.0900595976188307E-7</c:v>
                </c:pt>
                <c:pt idx="71">
                  <c:v>2.4772458333157014E-6</c:v>
                </c:pt>
                <c:pt idx="72">
                  <c:v>6.4480647371657123E-6</c:v>
                </c:pt>
                <c:pt idx="73">
                  <c:v>1.6030518805395553E-5</c:v>
                </c:pt>
                <c:pt idx="74">
                  <c:v>3.8064810602749929E-5</c:v>
                </c:pt>
                <c:pt idx="75">
                  <c:v>8.6329191772961409E-5</c:v>
                </c:pt>
                <c:pt idx="76">
                  <c:v>1.870034346526637E-4</c:v>
                </c:pt>
                <c:pt idx="77">
                  <c:v>3.8690059521999951E-4</c:v>
                </c:pt>
                <c:pt idx="78">
                  <c:v>7.6455215883567838E-4</c:v>
                </c:pt>
                <c:pt idx="79">
                  <c:v>1.4430213161207715E-3</c:v>
                </c:pt>
                <c:pt idx="80">
                  <c:v>2.6013349772778089E-3</c:v>
                </c:pt>
                <c:pt idx="81">
                  <c:v>4.478965537669335E-3</c:v>
                </c:pt>
                <c:pt idx="82">
                  <c:v>7.3657515826167355E-3</c:v>
                </c:pt>
                <c:pt idx="83">
                  <c:v>1.1569492824254606E-2</c:v>
                </c:pt>
                <c:pt idx="84">
                  <c:v>1.7356792871294699E-2</c:v>
                </c:pt>
                <c:pt idx="85">
                  <c:v>2.4870387215583632E-2</c:v>
                </c:pt>
                <c:pt idx="86">
                  <c:v>3.4037175946962206E-2</c:v>
                </c:pt>
                <c:pt idx="87">
                  <c:v>4.4492048167543034E-2</c:v>
                </c:pt>
                <c:pt idx="88">
                  <c:v>5.554809687655142E-2</c:v>
                </c:pt>
                <c:pt idx="89">
                  <c:v>6.623901660408571E-2</c:v>
                </c:pt>
                <c:pt idx="90">
                  <c:v>7.5442570020921362E-2</c:v>
                </c:pt>
                <c:pt idx="91">
                  <c:v>8.2068591416616918E-2</c:v>
                </c:pt>
                <c:pt idx="92">
                  <c:v>8.5269828749718862E-2</c:v>
                </c:pt>
                <c:pt idx="93">
                  <c:v>8.4619744270770195E-2</c:v>
                </c:pt>
                <c:pt idx="94">
                  <c:v>8.0205829128079151E-2</c:v>
                </c:pt>
                <c:pt idx="95">
                  <c:v>7.2610271947883012E-2</c:v>
                </c:pt>
                <c:pt idx="96">
                  <c:v>6.278387264276393E-2</c:v>
                </c:pt>
                <c:pt idx="97">
                  <c:v>5.185086953981638E-2</c:v>
                </c:pt>
                <c:pt idx="98">
                  <c:v>4.0899866822551936E-2</c:v>
                </c:pt>
                <c:pt idx="99">
                  <c:v>3.0813827731900299E-2</c:v>
                </c:pt>
                <c:pt idx="100">
                  <c:v>2.2173145819907713E-2</c:v>
                </c:pt>
                <c:pt idx="101">
                  <c:v>1.5239365399091426E-2</c:v>
                </c:pt>
                <c:pt idx="102">
                  <c:v>1.0003785201916566E-2</c:v>
                </c:pt>
                <c:pt idx="103">
                  <c:v>6.2721977205344405E-3</c:v>
                </c:pt>
                <c:pt idx="104">
                  <c:v>3.7560643914789642E-3</c:v>
                </c:pt>
                <c:pt idx="105">
                  <c:v>2.1483459821546643E-3</c:v>
                </c:pt>
                <c:pt idx="106">
                  <c:v>1.1736357376748577E-3</c:v>
                </c:pt>
                <c:pt idx="107">
                  <c:v>6.1237906229466587E-4</c:v>
                </c:pt>
                <c:pt idx="108">
                  <c:v>3.0518645026603723E-4</c:v>
                </c:pt>
                <c:pt idx="109">
                  <c:v>1.4526736824271619E-4</c:v>
                </c:pt>
                <c:pt idx="110">
                  <c:v>6.6043304607380895E-5</c:v>
                </c:pt>
                <c:pt idx="111">
                  <c:v>2.867790552104676E-5</c:v>
                </c:pt>
                <c:pt idx="112">
                  <c:v>1.1893891428634731E-5</c:v>
                </c:pt>
                <c:pt idx="113">
                  <c:v>4.7114915483689684E-6</c:v>
                </c:pt>
                <c:pt idx="114">
                  <c:v>1.7825871414541081E-6</c:v>
                </c:pt>
                <c:pt idx="115">
                  <c:v>6.4417079170044282E-7</c:v>
                </c:pt>
                <c:pt idx="116">
                  <c:v>2.2233569630367894E-7</c:v>
                </c:pt>
                <c:pt idx="117">
                  <c:v>7.3295154942169397E-8</c:v>
                </c:pt>
                <c:pt idx="118">
                  <c:v>2.3078057234021183E-8</c:v>
                </c:pt>
                <c:pt idx="119">
                  <c:v>6.9403461482871173E-9</c:v>
                </c:pt>
                <c:pt idx="120">
                  <c:v>1.9935214962627897E-9</c:v>
                </c:pt>
                <c:pt idx="121">
                  <c:v>5.4691347176137976E-10</c:v>
                </c:pt>
                <c:pt idx="122">
                  <c:v>1.4330925086978733E-10</c:v>
                </c:pt>
                <c:pt idx="123">
                  <c:v>3.5866395803457416E-11</c:v>
                </c:pt>
                <c:pt idx="124">
                  <c:v>8.5735197830867142E-12</c:v>
                </c:pt>
                <c:pt idx="125">
                  <c:v>1.9574400875066847E-12</c:v>
                </c:pt>
                <c:pt idx="126">
                  <c:v>4.2685041559377381E-13</c:v>
                </c:pt>
                <c:pt idx="127">
                  <c:v>8.890390666699753E-14</c:v>
                </c:pt>
                <c:pt idx="128">
                  <c:v>1.7685766573649266E-14</c:v>
                </c:pt>
                <c:pt idx="129">
                  <c:v>3.3603525093978761E-15</c:v>
                </c:pt>
                <c:pt idx="130">
                  <c:v>6.0982285167706138E-16</c:v>
                </c:pt>
                <c:pt idx="131">
                  <c:v>1.0570133125970748E-16</c:v>
                </c:pt>
                <c:pt idx="132">
                  <c:v>1.7499076353577607E-17</c:v>
                </c:pt>
                <c:pt idx="133">
                  <c:v>2.7669907135047156E-18</c:v>
                </c:pt>
                <c:pt idx="134">
                  <c:v>4.1788634814804672E-19</c:v>
                </c:pt>
                <c:pt idx="135">
                  <c:v>6.0279073962719696E-20</c:v>
                </c:pt>
                <c:pt idx="136">
                  <c:v>8.3048705357599704E-21</c:v>
                </c:pt>
                <c:pt idx="137">
                  <c:v>1.0928412210941563E-21</c:v>
                </c:pt>
                <c:pt idx="138">
                  <c:v>1.3735332450738462E-22</c:v>
                </c:pt>
                <c:pt idx="139">
                  <c:v>1.6488425628656613E-23</c:v>
                </c:pt>
                <c:pt idx="140">
                  <c:v>1.8905018655950956E-24</c:v>
                </c:pt>
                <c:pt idx="141">
                  <c:v>2.0702983561382082E-25</c:v>
                </c:pt>
                <c:pt idx="142">
                  <c:v>2.1654425725420648E-26</c:v>
                </c:pt>
                <c:pt idx="143">
                  <c:v>2.1633077724796649E-27</c:v>
                </c:pt>
                <c:pt idx="144">
                  <c:v>2.0641813839090521E-28</c:v>
                </c:pt>
                <c:pt idx="145">
                  <c:v>1.8812014714733047E-29</c:v>
                </c:pt>
                <c:pt idx="146">
                  <c:v>1.6374975881972576E-30</c:v>
                </c:pt>
                <c:pt idx="147">
                  <c:v>1.3613943211668303E-31</c:v>
                </c:pt>
                <c:pt idx="148">
                  <c:v>1.0810483214937797E-32</c:v>
                </c:pt>
                <c:pt idx="149">
                  <c:v>8.1990622807697538E-34</c:v>
                </c:pt>
                <c:pt idx="150">
                  <c:v>5.9393807952764818E-35</c:v>
                </c:pt>
                <c:pt idx="151">
                  <c:v>4.1093777185596926E-36</c:v>
                </c:pt>
                <c:pt idx="152">
                  <c:v>2.7156191320758621E-37</c:v>
                </c:pt>
                <c:pt idx="153">
                  <c:v>1.7140345193586024E-38</c:v>
                </c:pt>
                <c:pt idx="154">
                  <c:v>1.0333041528307304E-39</c:v>
                </c:pt>
                <c:pt idx="155">
                  <c:v>5.9496948497233487E-41</c:v>
                </c:pt>
                <c:pt idx="156">
                  <c:v>3.272043853776179E-42</c:v>
                </c:pt>
                <c:pt idx="157">
                  <c:v>1.7187054171085537E-43</c:v>
                </c:pt>
                <c:pt idx="158">
                  <c:v>8.6226683502928086E-45</c:v>
                </c:pt>
                <c:pt idx="159">
                  <c:v>4.1318050807464875E-46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Sheet1!$D$4:$D$163</c:f>
              <c:numCache>
                <c:formatCode>General</c:formatCode>
                <c:ptCount val="160"/>
                <c:pt idx="0">
                  <c:v>1.0005974477597975E-64</c:v>
                </c:pt>
                <c:pt idx="1">
                  <c:v>1.1234221561238784E-63</c:v>
                </c:pt>
                <c:pt idx="2">
                  <c:v>1.2358433530425285E-62</c:v>
                </c:pt>
                <c:pt idx="3">
                  <c:v>1.3320505760397842E-61</c:v>
                </c:pt>
                <c:pt idx="4">
                  <c:v>1.4067432844936793E-60</c:v>
                </c:pt>
                <c:pt idx="5">
                  <c:v>1.4556126924123505E-59</c:v>
                </c:pt>
                <c:pt idx="6">
                  <c:v>1.4757529646505432E-58</c:v>
                </c:pt>
                <c:pt idx="7">
                  <c:v>1.4659472468455765E-57</c:v>
                </c:pt>
                <c:pt idx="8">
                  <c:v>1.4267893774929964E-56</c:v>
                </c:pt>
                <c:pt idx="9">
                  <c:v>1.3606243527560368E-55</c:v>
                </c:pt>
                <c:pt idx="10">
                  <c:v>1.2713158441752785E-54</c:v>
                </c:pt>
                <c:pt idx="11">
                  <c:v>1.163872821149551E-53</c:v>
                </c:pt>
                <c:pt idx="12">
                  <c:v>1.043985438102492E-52</c:v>
                </c:pt>
                <c:pt idx="13">
                  <c:v>9.175298513480732E-52</c:v>
                </c:pt>
                <c:pt idx="14">
                  <c:v>7.9010136426348805E-51</c:v>
                </c:pt>
                <c:pt idx="15">
                  <c:v>6.6662603042579832E-50</c:v>
                </c:pt>
                <c:pt idx="16">
                  <c:v>5.510849765193481E-49</c:v>
                </c:pt>
                <c:pt idx="17">
                  <c:v>4.4636663295993506E-48</c:v>
                </c:pt>
                <c:pt idx="18">
                  <c:v>3.5424336183647828E-47</c:v>
                </c:pt>
                <c:pt idx="19">
                  <c:v>2.7545367204976587E-46</c:v>
                </c:pt>
                <c:pt idx="20">
                  <c:v>2.0986125183914653E-45</c:v>
                </c:pt>
                <c:pt idx="21">
                  <c:v>1.5665807991271019E-44</c:v>
                </c:pt>
                <c:pt idx="22">
                  <c:v>1.1458036114057025E-43</c:v>
                </c:pt>
                <c:pt idx="23">
                  <c:v>8.2111582375673386E-43</c:v>
                </c:pt>
                <c:pt idx="24">
                  <c:v>5.7654804467263559E-42</c:v>
                </c:pt>
                <c:pt idx="25">
                  <c:v>3.9664632331488986E-41</c:v>
                </c:pt>
                <c:pt idx="26">
                  <c:v>2.6736725032040162E-40</c:v>
                </c:pt>
                <c:pt idx="27">
                  <c:v>1.7658338334881974E-39</c:v>
                </c:pt>
                <c:pt idx="28">
                  <c:v>1.1426896795724017E-38</c:v>
                </c:pt>
                <c:pt idx="29">
                  <c:v>7.2450873118417796E-38</c:v>
                </c:pt>
                <c:pt idx="30">
                  <c:v>4.5008629554764058E-37</c:v>
                </c:pt>
                <c:pt idx="31">
                  <c:v>2.7395851457064617E-36</c:v>
                </c:pt>
                <c:pt idx="32">
                  <c:v>1.6338442848389578E-35</c:v>
                </c:pt>
                <c:pt idx="33">
                  <c:v>9.5471417588577422E-35</c:v>
                </c:pt>
                <c:pt idx="34">
                  <c:v>5.4660415205131692E-34</c:v>
                </c:pt>
                <c:pt idx="35">
                  <c:v>3.0662624795186578E-33</c:v>
                </c:pt>
                <c:pt idx="36">
                  <c:v>1.6853207911733009E-32</c:v>
                </c:pt>
                <c:pt idx="37">
                  <c:v>9.0759621411124619E-32</c:v>
                </c:pt>
                <c:pt idx="38">
                  <c:v>4.7889424718040768E-31</c:v>
                </c:pt>
                <c:pt idx="39">
                  <c:v>2.475844768974629E-30</c:v>
                </c:pt>
                <c:pt idx="40">
                  <c:v>1.2541343143155367E-29</c:v>
                </c:pt>
                <c:pt idx="41">
                  <c:v>6.2244579453436695E-29</c:v>
                </c:pt>
                <c:pt idx="42">
                  <c:v>3.026884647870505E-28</c:v>
                </c:pt>
                <c:pt idx="43">
                  <c:v>1.4422051816531099E-27</c:v>
                </c:pt>
                <c:pt idx="44">
                  <c:v>6.7327901716316234E-27</c:v>
                </c:pt>
                <c:pt idx="45">
                  <c:v>3.0796400250676624E-26</c:v>
                </c:pt>
                <c:pt idx="46">
                  <c:v>1.3801989040921389E-25</c:v>
                </c:pt>
                <c:pt idx="47">
                  <c:v>6.0606645689861806E-25</c:v>
                </c:pt>
                <c:pt idx="48">
                  <c:v>2.607568138777171E-24</c:v>
                </c:pt>
                <c:pt idx="49">
                  <c:v>1.0992283752437743E-23</c:v>
                </c:pt>
                <c:pt idx="50">
                  <c:v>4.5402215187622287E-23</c:v>
                </c:pt>
                <c:pt idx="51">
                  <c:v>1.8373969965260188E-22</c:v>
                </c:pt>
                <c:pt idx="52">
                  <c:v>7.2856081406277093E-22</c:v>
                </c:pt>
                <c:pt idx="53">
                  <c:v>2.8305150138147085E-21</c:v>
                </c:pt>
                <c:pt idx="54">
                  <c:v>1.0774620044275101E-20</c:v>
                </c:pt>
                <c:pt idx="55">
                  <c:v>4.0186049308480371E-20</c:v>
                </c:pt>
                <c:pt idx="56">
                  <c:v>1.468539081666988E-19</c:v>
                </c:pt>
                <c:pt idx="57">
                  <c:v>5.2581449251007402E-19</c:v>
                </c:pt>
                <c:pt idx="58">
                  <c:v>1.8446604756698363E-18</c:v>
                </c:pt>
                <c:pt idx="59">
                  <c:v>6.3406996299110644E-18</c:v>
                </c:pt>
                <c:pt idx="60">
                  <c:v>2.1354763474912228E-17</c:v>
                </c:pt>
                <c:pt idx="61">
                  <c:v>7.0467554173138332E-17</c:v>
                </c:pt>
                <c:pt idx="62">
                  <c:v>2.2783501922584704E-16</c:v>
                </c:pt>
                <c:pt idx="63">
                  <c:v>7.2175301193384172E-16</c:v>
                </c:pt>
                <c:pt idx="64">
                  <c:v>2.2402350062652674E-15</c:v>
                </c:pt>
                <c:pt idx="65">
                  <c:v>6.8129531270131058E-15</c:v>
                </c:pt>
                <c:pt idx="66">
                  <c:v>2.0300842883252697E-14</c:v>
                </c:pt>
                <c:pt idx="67">
                  <c:v>5.9269271111331695E-14</c:v>
                </c:pt>
                <c:pt idx="68">
                  <c:v>1.6954381451316983E-13</c:v>
                </c:pt>
                <c:pt idx="69">
                  <c:v>4.7519423251815859E-13</c:v>
                </c:pt>
                <c:pt idx="70">
                  <c:v>1.3049600583377992E-12</c:v>
                </c:pt>
                <c:pt idx="71">
                  <c:v>3.5112368419649829E-12</c:v>
                </c:pt>
                <c:pt idx="72">
                  <c:v>9.2567786219815902E-12</c:v>
                </c:pt>
                <c:pt idx="73">
                  <c:v>2.3910930535638452E-11</c:v>
                </c:pt>
                <c:pt idx="74">
                  <c:v>6.0515959736511137E-11</c:v>
                </c:pt>
                <c:pt idx="75">
                  <c:v>1.5006527901377618E-10</c:v>
                </c:pt>
                <c:pt idx="76">
                  <c:v>3.6460898117425319E-10</c:v>
                </c:pt>
                <c:pt idx="77">
                  <c:v>8.6798326426046951E-10</c:v>
                </c:pt>
                <c:pt idx="78">
                  <c:v>2.0245671612829049E-9</c:v>
                </c:pt>
                <c:pt idx="79">
                  <c:v>4.6268974321914444E-9</c:v>
                </c:pt>
                <c:pt idx="80">
                  <c:v>1.0360587994235681E-8</c:v>
                </c:pt>
                <c:pt idx="81">
                  <c:v>2.2730855556729885E-8</c:v>
                </c:pt>
                <c:pt idx="82">
                  <c:v>4.8863436628113112E-8</c:v>
                </c:pt>
                <c:pt idx="83">
                  <c:v>1.0291746525102024E-7</c:v>
                </c:pt>
                <c:pt idx="84">
                  <c:v>2.1238850210489969E-7</c:v>
                </c:pt>
                <c:pt idx="85">
                  <c:v>4.2944719446696345E-7</c:v>
                </c:pt>
                <c:pt idx="86">
                  <c:v>8.5079589353961557E-7</c:v>
                </c:pt>
                <c:pt idx="87">
                  <c:v>1.6514972222104619E-6</c:v>
                </c:pt>
                <c:pt idx="88">
                  <c:v>3.1409943655793234E-6</c:v>
                </c:pt>
                <c:pt idx="89">
                  <c:v>5.8531993332058325E-6</c:v>
                </c:pt>
                <c:pt idx="90">
                  <c:v>1.0687012536930293E-5</c:v>
                </c:pt>
                <c:pt idx="91">
                  <c:v>1.9118603680697908E-5</c:v>
                </c:pt>
                <c:pt idx="92">
                  <c:v>3.3511422990508117E-5</c:v>
                </c:pt>
                <c:pt idx="93">
                  <c:v>5.7552794515307346E-5</c:v>
                </c:pt>
                <c:pt idx="94">
                  <c:v>9.6844912161810965E-5</c:v>
                </c:pt>
                <c:pt idx="95">
                  <c:v>1.5967026664026341E-4</c:v>
                </c:pt>
                <c:pt idx="96">
                  <c:v>2.5793373014666569E-4</c:v>
                </c:pt>
                <c:pt idx="97">
                  <c:v>4.0825270819644502E-4</c:v>
                </c:pt>
                <c:pt idx="98">
                  <c:v>6.3312120170542965E-4</c:v>
                </c:pt>
                <c:pt idx="99">
                  <c:v>9.6201421074717749E-4</c:v>
                </c:pt>
                <c:pt idx="100">
                  <c:v>1.4322306547697795E-3</c:v>
                </c:pt>
                <c:pt idx="101">
                  <c:v>2.0892061217045723E-3</c:v>
                </c:pt>
                <c:pt idx="102">
                  <c:v>2.9859770251128835E-3</c:v>
                </c:pt>
                <c:pt idx="103">
                  <c:v>4.1814651470229672E-3</c:v>
                </c:pt>
                <c:pt idx="104">
                  <c:v>5.737297205843303E-3</c:v>
                </c:pt>
                <c:pt idx="105">
                  <c:v>7.712995216169723E-3</c:v>
                </c:pt>
                <c:pt idx="106">
                  <c:v>1.0159576932727636E-2</c:v>
                </c:pt>
                <c:pt idx="107">
                  <c:v>1.3111881994872581E-2</c:v>
                </c:pt>
                <c:pt idx="108">
                  <c:v>1.6580258143722392E-2</c:v>
                </c:pt>
                <c:pt idx="109">
                  <c:v>2.054255182126689E-2</c:v>
                </c:pt>
                <c:pt idx="110">
                  <c:v>2.493758204020002E-2</c:v>
                </c:pt>
                <c:pt idx="111">
                  <c:v>2.9661365445028648E-2</c:v>
                </c:pt>
                <c:pt idx="112">
                  <c:v>3.4567246359877624E-2</c:v>
                </c:pt>
                <c:pt idx="113">
                  <c:v>3.9470740790642965E-2</c:v>
                </c:pt>
                <c:pt idx="114">
                  <c:v>4.4159344402723774E-2</c:v>
                </c:pt>
                <c:pt idx="115">
                  <c:v>4.8406847965255365E-2</c:v>
                </c:pt>
                <c:pt idx="116">
                  <c:v>5.1990960245069093E-2</c:v>
                </c:pt>
                <c:pt idx="117">
                  <c:v>5.4712394277744596E-2</c:v>
                </c:pt>
                <c:pt idx="118">
                  <c:v>5.6413162847180141E-2</c:v>
                </c:pt>
                <c:pt idx="119">
                  <c:v>5.6991754343061814E-2</c:v>
                </c:pt>
                <c:pt idx="120">
                  <c:v>5.6413162847180141E-2</c:v>
                </c:pt>
                <c:pt idx="121">
                  <c:v>5.4712394277744596E-2</c:v>
                </c:pt>
                <c:pt idx="122">
                  <c:v>5.1990960245069093E-2</c:v>
                </c:pt>
                <c:pt idx="123">
                  <c:v>4.8406847965255365E-2</c:v>
                </c:pt>
                <c:pt idx="124">
                  <c:v>4.4159344402723774E-2</c:v>
                </c:pt>
                <c:pt idx="125">
                  <c:v>3.9470740790642965E-2</c:v>
                </c:pt>
                <c:pt idx="126">
                  <c:v>3.4567246359877624E-2</c:v>
                </c:pt>
                <c:pt idx="127">
                  <c:v>2.9661365445028648E-2</c:v>
                </c:pt>
                <c:pt idx="128">
                  <c:v>2.493758204020002E-2</c:v>
                </c:pt>
                <c:pt idx="129">
                  <c:v>2.054255182126689E-2</c:v>
                </c:pt>
                <c:pt idx="130">
                  <c:v>1.6580258143722392E-2</c:v>
                </c:pt>
                <c:pt idx="131">
                  <c:v>1.3111881994872581E-2</c:v>
                </c:pt>
                <c:pt idx="132">
                  <c:v>1.0159576932727636E-2</c:v>
                </c:pt>
                <c:pt idx="133">
                  <c:v>7.712995216169723E-3</c:v>
                </c:pt>
                <c:pt idx="134">
                  <c:v>5.737297205843303E-3</c:v>
                </c:pt>
                <c:pt idx="135">
                  <c:v>4.1814651470229672E-3</c:v>
                </c:pt>
                <c:pt idx="136">
                  <c:v>2.9859770251128835E-3</c:v>
                </c:pt>
                <c:pt idx="137">
                  <c:v>2.0892061217045723E-3</c:v>
                </c:pt>
                <c:pt idx="138">
                  <c:v>1.4322306547697795E-3</c:v>
                </c:pt>
                <c:pt idx="139">
                  <c:v>9.6201421074717749E-4</c:v>
                </c:pt>
                <c:pt idx="140">
                  <c:v>6.3312120170542965E-4</c:v>
                </c:pt>
                <c:pt idx="141">
                  <c:v>4.0825270819644502E-4</c:v>
                </c:pt>
                <c:pt idx="142">
                  <c:v>2.5793373014666569E-4</c:v>
                </c:pt>
                <c:pt idx="143">
                  <c:v>1.5967026664026341E-4</c:v>
                </c:pt>
                <c:pt idx="144">
                  <c:v>9.6844912161810965E-5</c:v>
                </c:pt>
                <c:pt idx="145">
                  <c:v>5.7552794515307346E-5</c:v>
                </c:pt>
                <c:pt idx="146">
                  <c:v>3.3511422990508117E-5</c:v>
                </c:pt>
                <c:pt idx="147">
                  <c:v>1.9118603680697908E-5</c:v>
                </c:pt>
                <c:pt idx="148">
                  <c:v>1.0687012536930293E-5</c:v>
                </c:pt>
                <c:pt idx="149">
                  <c:v>5.8531993332058325E-6</c:v>
                </c:pt>
                <c:pt idx="150">
                  <c:v>3.1409943655793234E-6</c:v>
                </c:pt>
                <c:pt idx="151">
                  <c:v>1.6514972222104619E-6</c:v>
                </c:pt>
                <c:pt idx="152">
                  <c:v>8.5079589353961557E-7</c:v>
                </c:pt>
                <c:pt idx="153">
                  <c:v>4.2944719446696345E-7</c:v>
                </c:pt>
                <c:pt idx="154">
                  <c:v>2.1238850210489969E-7</c:v>
                </c:pt>
                <c:pt idx="155">
                  <c:v>1.0291746525102024E-7</c:v>
                </c:pt>
                <c:pt idx="156">
                  <c:v>4.8863436628113112E-8</c:v>
                </c:pt>
                <c:pt idx="157">
                  <c:v>2.2730855556729885E-8</c:v>
                </c:pt>
                <c:pt idx="158">
                  <c:v>1.0360587994235681E-8</c:v>
                </c:pt>
                <c:pt idx="159">
                  <c:v>4.6268974321914444E-9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4471144"/>
        <c:axId val="488613272"/>
      </c:lineChart>
      <c:catAx>
        <c:axId val="364471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8613272"/>
        <c:crosses val="autoZero"/>
        <c:auto val="1"/>
        <c:lblAlgn val="ctr"/>
        <c:lblOffset val="100"/>
        <c:noMultiLvlLbl val="0"/>
      </c:catAx>
      <c:valAx>
        <c:axId val="488613272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64471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146572644306207"/>
          <c:h val="0.31006220690356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E26D6-9BA8-41EF-9A6D-6222E655EDF9}" type="datetimeFigureOut">
              <a:rPr kumimoji="1" lang="ja-JP" altLang="en-US" smtClean="0"/>
              <a:t>2016/7/14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2DE10-8814-41A5-8985-2455A591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19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39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24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33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89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47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07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47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70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18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43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69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94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8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56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99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42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37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40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2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254D-7718-4CAB-B057-7553DE38D83D}" type="datetimeFigureOut">
              <a:rPr kumimoji="1" lang="ja-JP" altLang="en-US" smtClean="0"/>
              <a:t>2016/7/14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7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wmf"/><Relationship Id="rId7" Type="http://schemas.openxmlformats.org/officeDocument/2006/relationships/image" Target="../media/image3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11" Type="http://schemas.openxmlformats.org/officeDocument/2006/relationships/image" Target="../media/image38.png"/><Relationship Id="rId5" Type="http://schemas.openxmlformats.org/officeDocument/2006/relationships/image" Target="../media/image29.png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image" Target="../media/image46.png"/><Relationship Id="rId7" Type="http://schemas.openxmlformats.org/officeDocument/2006/relationships/image" Target="../media/image29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351.png"/><Relationship Id="rId10" Type="http://schemas.openxmlformats.org/officeDocument/2006/relationships/image" Target="../media/image51.png"/><Relationship Id="rId4" Type="http://schemas.openxmlformats.org/officeDocument/2006/relationships/image" Target="../media/image38.wmf"/><Relationship Id="rId9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601.png"/><Relationship Id="rId3" Type="http://schemas.openxmlformats.org/officeDocument/2006/relationships/image" Target="../media/image29.png"/><Relationship Id="rId7" Type="http://schemas.openxmlformats.org/officeDocument/2006/relationships/image" Target="../media/image472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3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Relationship Id="rId5" Type="http://schemas.openxmlformats.org/officeDocument/2006/relationships/image" Target="../media/image29.png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20.png"/><Relationship Id="rId18" Type="http://schemas.openxmlformats.org/officeDocument/2006/relationships/image" Target="../media/image1710.png"/><Relationship Id="rId3" Type="http://schemas.openxmlformats.org/officeDocument/2006/relationships/image" Target="../media/image211.png"/><Relationship Id="rId21" Type="http://schemas.openxmlformats.org/officeDocument/2006/relationships/image" Target="../media/image201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24" Type="http://schemas.openxmlformats.org/officeDocument/2006/relationships/image" Target="../media/image231.png"/><Relationship Id="rId5" Type="http://schemas.openxmlformats.org/officeDocument/2006/relationships/image" Target="../media/image63.png"/><Relationship Id="rId15" Type="http://schemas.openxmlformats.org/officeDocument/2006/relationships/image" Target="../media/image140.png"/><Relationship Id="rId23" Type="http://schemas.openxmlformats.org/officeDocument/2006/relationships/image" Target="../media/image221.png"/><Relationship Id="rId10" Type="http://schemas.openxmlformats.org/officeDocument/2006/relationships/image" Target="../media/image90.png"/><Relationship Id="rId19" Type="http://schemas.openxmlformats.org/officeDocument/2006/relationships/image" Target="../media/image181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5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3.png"/><Relationship Id="rId5" Type="http://schemas.openxmlformats.org/officeDocument/2006/relationships/image" Target="../media/image116.png"/><Relationship Id="rId10" Type="http://schemas.openxmlformats.org/officeDocument/2006/relationships/image" Target="../media/image122.png"/><Relationship Id="rId4" Type="http://schemas.openxmlformats.org/officeDocument/2006/relationships/image" Target="../media/image115.png"/><Relationship Id="rId9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481.png"/><Relationship Id="rId7" Type="http://schemas.openxmlformats.org/officeDocument/2006/relationships/image" Target="../media/image126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5" Type="http://schemas.openxmlformats.org/officeDocument/2006/relationships/image" Target="../media/image491.png"/><Relationship Id="rId10" Type="http://schemas.openxmlformats.org/officeDocument/2006/relationships/image" Target="../media/image129.png"/><Relationship Id="rId4" Type="http://schemas.openxmlformats.org/officeDocument/2006/relationships/chart" Target="../charts/chart1.xml"/><Relationship Id="rId9" Type="http://schemas.openxmlformats.org/officeDocument/2006/relationships/image" Target="../media/image12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18" Type="http://schemas.openxmlformats.org/officeDocument/2006/relationships/image" Target="../media/image590.png"/><Relationship Id="rId3" Type="http://schemas.openxmlformats.org/officeDocument/2006/relationships/image" Target="../media/image440.png"/><Relationship Id="rId21" Type="http://schemas.openxmlformats.org/officeDocument/2006/relationships/image" Target="../media/image62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17" Type="http://schemas.openxmlformats.org/officeDocument/2006/relationships/image" Target="../media/image580.png"/><Relationship Id="rId2" Type="http://schemas.openxmlformats.org/officeDocument/2006/relationships/image" Target="../media/image431.png"/><Relationship Id="rId16" Type="http://schemas.openxmlformats.org/officeDocument/2006/relationships/image" Target="../media/image570.png"/><Relationship Id="rId20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560.png"/><Relationship Id="rId23" Type="http://schemas.openxmlformats.org/officeDocument/2006/relationships/image" Target="../media/image640.png"/><Relationship Id="rId10" Type="http://schemas.openxmlformats.org/officeDocument/2006/relationships/image" Target="../media/image511.png"/><Relationship Id="rId19" Type="http://schemas.openxmlformats.org/officeDocument/2006/relationships/image" Target="../media/image60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Relationship Id="rId14" Type="http://schemas.openxmlformats.org/officeDocument/2006/relationships/image" Target="../media/image550.png"/><Relationship Id="rId22" Type="http://schemas.openxmlformats.org/officeDocument/2006/relationships/image" Target="../media/image63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250.png"/><Relationship Id="rId21" Type="http://schemas.openxmlformats.org/officeDocument/2006/relationships/image" Target="../media/image43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" Type="http://schemas.openxmlformats.org/officeDocument/2006/relationships/image" Target="../media/image241.png"/><Relationship Id="rId16" Type="http://schemas.openxmlformats.org/officeDocument/2006/relationships/image" Target="../media/image38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19" Type="http://schemas.openxmlformats.org/officeDocument/2006/relationships/image" Target="../media/image41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0.png"/><Relationship Id="rId7" Type="http://schemas.openxmlformats.org/officeDocument/2006/relationships/image" Target="../media/image230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SLAM</a:t>
            </a:r>
            <a:r>
              <a:rPr kumimoji="1" lang="ja-JP" altLang="en-US" dirty="0" smtClean="0"/>
              <a:t>記事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0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" y="0"/>
            <a:ext cx="1204696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78674" y="3004458"/>
            <a:ext cx="2151017" cy="12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8674" y="3731624"/>
            <a:ext cx="2151017" cy="12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78674" y="539932"/>
            <a:ext cx="2151017" cy="12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2020390" y="824864"/>
            <a:ext cx="2142308" cy="283302"/>
          </a:xfrm>
          <a:prstGeom prst="wedgeRectCallout">
            <a:avLst>
              <a:gd name="adj1" fmla="val -43340"/>
              <a:gd name="adj2" fmla="val -12358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ワールド座標系の原点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2020389" y="3257547"/>
            <a:ext cx="2299061" cy="283302"/>
          </a:xfrm>
          <a:prstGeom prst="wedgeRectCallout">
            <a:avLst>
              <a:gd name="adj1" fmla="val -43340"/>
              <a:gd name="adj2" fmla="val -12358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ロボットベースの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TF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フレーム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2020389" y="4000364"/>
            <a:ext cx="2299061" cy="283302"/>
          </a:xfrm>
          <a:prstGeom prst="wedgeRectCallout">
            <a:avLst>
              <a:gd name="adj1" fmla="val -43340"/>
              <a:gd name="adj2" fmla="val -12358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オドメトリ原点の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TF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フレーム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" y="0"/>
            <a:ext cx="1204696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812869" y="-1"/>
            <a:ext cx="696686" cy="261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2995750" y="398143"/>
            <a:ext cx="1759130" cy="283302"/>
          </a:xfrm>
          <a:prstGeom prst="wedgeRectCallout">
            <a:avLst>
              <a:gd name="adj1" fmla="val -43340"/>
              <a:gd name="adj2" fmla="val -12358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①ここをクリックして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9174481" y="3428999"/>
            <a:ext cx="1759130" cy="455023"/>
          </a:xfrm>
          <a:prstGeom prst="wedgeRectCallout">
            <a:avLst>
              <a:gd name="adj1" fmla="val 13591"/>
              <a:gd name="adj2" fmla="val -12602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②フィールド上の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どこか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でドラッグ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9174481" y="2307771"/>
            <a:ext cx="1018904" cy="435430"/>
          </a:xfrm>
          <a:prstGeom prst="wedgeRectCallout">
            <a:avLst>
              <a:gd name="adj1" fmla="val 42419"/>
              <a:gd name="adj2" fmla="val 1020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ロボットの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目標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位置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10241279" y="1863634"/>
            <a:ext cx="1010195" cy="444138"/>
          </a:xfrm>
          <a:prstGeom prst="wedgeRectCallout">
            <a:avLst>
              <a:gd name="adj1" fmla="val -3505"/>
              <a:gd name="adj2" fmla="val 9321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ロボットの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目標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方向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6889" y="2876921"/>
            <a:ext cx="2151017" cy="108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16889" y="3249983"/>
            <a:ext cx="2151017" cy="108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吹き出し 11"/>
          <p:cNvSpPr/>
          <p:nvPr/>
        </p:nvSpPr>
        <p:spPr>
          <a:xfrm>
            <a:off x="1810275" y="2513174"/>
            <a:ext cx="1404000" cy="216000"/>
          </a:xfrm>
          <a:prstGeom prst="wedgeRectCallout">
            <a:avLst>
              <a:gd name="adj1" fmla="val -46027"/>
              <a:gd name="adj2" fmla="val 146839"/>
            </a:avLst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大域的コストマップ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6889" y="3001275"/>
            <a:ext cx="2151017" cy="108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16889" y="3125629"/>
            <a:ext cx="2151017" cy="1080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吹き出し 15"/>
          <p:cNvSpPr/>
          <p:nvPr/>
        </p:nvSpPr>
        <p:spPr>
          <a:xfrm>
            <a:off x="2512275" y="2851701"/>
            <a:ext cx="1404000" cy="216000"/>
          </a:xfrm>
          <a:prstGeom prst="wedgeRectCallout">
            <a:avLst>
              <a:gd name="adj1" fmla="val -62836"/>
              <a:gd name="adj2" fmla="val 45975"/>
            </a:avLst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局所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的コストマップ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2512275" y="3100229"/>
            <a:ext cx="1404000" cy="216000"/>
          </a:xfrm>
          <a:prstGeom prst="wedgeRectCallout">
            <a:avLst>
              <a:gd name="adj1" fmla="val -62836"/>
              <a:gd name="adj2" fmla="val 187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大域的経路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四角形吹き出し 17"/>
          <p:cNvSpPr/>
          <p:nvPr/>
        </p:nvSpPr>
        <p:spPr>
          <a:xfrm>
            <a:off x="1810275" y="3501166"/>
            <a:ext cx="1404000" cy="216000"/>
          </a:xfrm>
          <a:prstGeom prst="wedgeRectCallout">
            <a:avLst>
              <a:gd name="adj1" fmla="val -43840"/>
              <a:gd name="adj2" fmla="val -145114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局所的経路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6889" y="3560856"/>
            <a:ext cx="9940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チェックを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入れる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116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589505" y="2848314"/>
            <a:ext cx="1745976" cy="349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FF0000"/>
                </a:solidFill>
              </a:rPr>
              <a:t>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move_base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06311" y="2032449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move_base_simple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/goal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8" name="直線矢印コネクタ 7"/>
          <p:cNvCxnSpPr>
            <a:stCxn id="6" idx="2"/>
            <a:endCxn id="4" idx="0"/>
          </p:cNvCxnSpPr>
          <p:nvPr/>
        </p:nvCxnSpPr>
        <p:spPr>
          <a:xfrm>
            <a:off x="4459029" y="2397864"/>
            <a:ext cx="3464" cy="450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1143009" y="4814893"/>
            <a:ext cx="1605045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/gazebo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929267" y="4796285"/>
            <a:ext cx="328447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odom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32595" y="241842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joint_states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649038" y="250037"/>
            <a:ext cx="3003568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robot_state_publisher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endCxn id="15" idx="1"/>
          </p:cNvCxnSpPr>
          <p:nvPr/>
        </p:nvCxnSpPr>
        <p:spPr>
          <a:xfrm flipV="1">
            <a:off x="301557" y="424550"/>
            <a:ext cx="631038" cy="16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101035" y="586717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6"/>
            <a:endCxn id="12" idx="1"/>
          </p:cNvCxnSpPr>
          <p:nvPr/>
        </p:nvCxnSpPr>
        <p:spPr>
          <a:xfrm flipV="1">
            <a:off x="2748054" y="4978993"/>
            <a:ext cx="181213" cy="1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6558557" y="4814893"/>
            <a:ext cx="223258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ekf_localization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12" idx="3"/>
            <a:endCxn id="23" idx="2"/>
          </p:cNvCxnSpPr>
          <p:nvPr/>
        </p:nvCxnSpPr>
        <p:spPr>
          <a:xfrm>
            <a:off x="6213737" y="4978993"/>
            <a:ext cx="344820" cy="1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3763030" y="5325300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imu</a:t>
            </a:r>
            <a:r>
              <a:rPr lang="en-US" altLang="ja-JP" sz="1600" dirty="0" smtClean="0">
                <a:solidFill>
                  <a:srgbClr val="0070C0"/>
                </a:solidFill>
              </a:rPr>
              <a:t>/data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28" name="直線矢印コネクタ 27"/>
          <p:cNvCxnSpPr>
            <a:stCxn id="10" idx="5"/>
            <a:endCxn id="26" idx="1"/>
          </p:cNvCxnSpPr>
          <p:nvPr/>
        </p:nvCxnSpPr>
        <p:spPr>
          <a:xfrm>
            <a:off x="2513001" y="5112804"/>
            <a:ext cx="1250029" cy="3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6" idx="3"/>
            <a:endCxn id="23" idx="3"/>
          </p:cNvCxnSpPr>
          <p:nvPr/>
        </p:nvCxnSpPr>
        <p:spPr>
          <a:xfrm flipV="1">
            <a:off x="5227181" y="5112804"/>
            <a:ext cx="1658330" cy="3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5" idx="3"/>
            <a:endCxn id="16" idx="2"/>
          </p:cNvCxnSpPr>
          <p:nvPr/>
        </p:nvCxnSpPr>
        <p:spPr>
          <a:xfrm flipV="1">
            <a:off x="2396746" y="424549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9709725" y="2517623"/>
            <a:ext cx="1343752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70C0"/>
                </a:solidFill>
              </a:rPr>
              <a:t>トピック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842965" y="3703063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B05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B050"/>
                </a:solidFill>
              </a:rPr>
              <a:t>base_link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204009" y="3703064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B05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B050"/>
                </a:solidFill>
              </a:rPr>
              <a:t>odom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58" name="直線矢印コネクタ 57"/>
          <p:cNvCxnSpPr>
            <a:stCxn id="23" idx="0"/>
            <a:endCxn id="54" idx="2"/>
          </p:cNvCxnSpPr>
          <p:nvPr/>
        </p:nvCxnSpPr>
        <p:spPr>
          <a:xfrm flipH="1" flipV="1">
            <a:off x="6875885" y="4068479"/>
            <a:ext cx="798963" cy="746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23" idx="0"/>
            <a:endCxn id="38" idx="2"/>
          </p:cNvCxnSpPr>
          <p:nvPr/>
        </p:nvCxnSpPr>
        <p:spPr>
          <a:xfrm flipV="1">
            <a:off x="7674848" y="4068478"/>
            <a:ext cx="839993" cy="746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4" idx="0"/>
            <a:endCxn id="4" idx="6"/>
          </p:cNvCxnSpPr>
          <p:nvPr/>
        </p:nvCxnSpPr>
        <p:spPr>
          <a:xfrm flipH="1" flipV="1">
            <a:off x="5335481" y="3022826"/>
            <a:ext cx="1540404" cy="680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8" idx="0"/>
            <a:endCxn id="4" idx="6"/>
          </p:cNvCxnSpPr>
          <p:nvPr/>
        </p:nvCxnSpPr>
        <p:spPr>
          <a:xfrm flipH="1" flipV="1">
            <a:off x="5335481" y="3022826"/>
            <a:ext cx="3179360" cy="68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301557" y="3703062"/>
            <a:ext cx="328794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cmd_vel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70" name="直線矢印コネクタ 69"/>
          <p:cNvCxnSpPr>
            <a:stCxn id="4" idx="2"/>
            <a:endCxn id="68" idx="0"/>
          </p:cNvCxnSpPr>
          <p:nvPr/>
        </p:nvCxnSpPr>
        <p:spPr>
          <a:xfrm flipH="1">
            <a:off x="1945531" y="3022826"/>
            <a:ext cx="1643974" cy="68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8" idx="2"/>
            <a:endCxn id="10" idx="0"/>
          </p:cNvCxnSpPr>
          <p:nvPr/>
        </p:nvCxnSpPr>
        <p:spPr>
          <a:xfrm>
            <a:off x="1945531" y="4068477"/>
            <a:ext cx="1" cy="74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四角形吹き出し 91"/>
          <p:cNvSpPr/>
          <p:nvPr/>
        </p:nvSpPr>
        <p:spPr>
          <a:xfrm>
            <a:off x="646474" y="5449494"/>
            <a:ext cx="2491541" cy="610623"/>
          </a:xfrm>
          <a:prstGeom prst="wedgeRectCallout">
            <a:avLst>
              <a:gd name="adj1" fmla="val -2873"/>
              <a:gd name="adj2" fmla="val -1009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各種プラグインがオドメトリや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センサ</a:t>
            </a:r>
            <a:r>
              <a:rPr lang="ja-JP" altLang="en-US" sz="1400" dirty="0">
                <a:solidFill>
                  <a:schemeClr val="tx1"/>
                </a:solidFill>
              </a:rPr>
              <a:t>情報</a:t>
            </a:r>
            <a:r>
              <a:rPr lang="ja-JP" altLang="en-US" sz="1400" dirty="0" smtClean="0">
                <a:solidFill>
                  <a:schemeClr val="tx1"/>
                </a:solidFill>
              </a:rPr>
              <a:t>を出力する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4014550" y="4143859"/>
            <a:ext cx="88895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lang="en-US" altLang="ja-JP" sz="1600" dirty="0">
                <a:solidFill>
                  <a:srgbClr val="0070C0"/>
                </a:solidFill>
              </a:rPr>
              <a:t>scan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99" name="直線矢印コネクタ 98"/>
          <p:cNvCxnSpPr>
            <a:stCxn id="10" idx="7"/>
            <a:endCxn id="95" idx="1"/>
          </p:cNvCxnSpPr>
          <p:nvPr/>
        </p:nvCxnSpPr>
        <p:spPr>
          <a:xfrm flipV="1">
            <a:off x="2513001" y="4326567"/>
            <a:ext cx="1501549" cy="53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0"/>
            <a:endCxn id="4" idx="4"/>
          </p:cNvCxnSpPr>
          <p:nvPr/>
        </p:nvCxnSpPr>
        <p:spPr>
          <a:xfrm flipV="1">
            <a:off x="4459029" y="3197338"/>
            <a:ext cx="3464" cy="946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四角形吹き出し 105"/>
          <p:cNvSpPr/>
          <p:nvPr/>
        </p:nvSpPr>
        <p:spPr>
          <a:xfrm>
            <a:off x="6386147" y="5448885"/>
            <a:ext cx="2800569" cy="610623"/>
          </a:xfrm>
          <a:prstGeom prst="wedgeRectCallout">
            <a:avLst>
              <a:gd name="adj1" fmla="val -2873"/>
              <a:gd name="adj2" fmla="val -1009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mu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のセンサ情報を元に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オドメトリ</a:t>
            </a:r>
            <a:r>
              <a:rPr lang="ja-JP" altLang="en-US" sz="1400" dirty="0" smtClean="0">
                <a:solidFill>
                  <a:schemeClr val="tx1"/>
                </a:solidFill>
              </a:rPr>
              <a:t>を補正し，</a:t>
            </a:r>
            <a:r>
              <a:rPr lang="en-US" altLang="ja-JP" sz="1400" dirty="0" smtClean="0">
                <a:solidFill>
                  <a:schemeClr val="tx1"/>
                </a:solidFill>
              </a:rPr>
              <a:t>/TF </a:t>
            </a:r>
            <a:r>
              <a:rPr lang="ja-JP" altLang="en-US" sz="1400" dirty="0" smtClean="0">
                <a:solidFill>
                  <a:schemeClr val="tx1"/>
                </a:solidFill>
              </a:rPr>
              <a:t>に出力する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四角形吹き出し 106"/>
          <p:cNvSpPr/>
          <p:nvPr/>
        </p:nvSpPr>
        <p:spPr>
          <a:xfrm>
            <a:off x="2104180" y="1156659"/>
            <a:ext cx="2800569" cy="610623"/>
          </a:xfrm>
          <a:prstGeom prst="wedgeRectCallout">
            <a:avLst>
              <a:gd name="adj1" fmla="val 44366"/>
              <a:gd name="adj2" fmla="val 1029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何らかの手段で目標姿勢を与える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（今回の場合，</a:t>
            </a:r>
            <a:r>
              <a:rPr lang="en-US" altLang="ja-JP" sz="1400" dirty="0" err="1" smtClean="0">
                <a:solidFill>
                  <a:schemeClr val="tx1"/>
                </a:solidFill>
              </a:rPr>
              <a:t>rviz</a:t>
            </a:r>
            <a:r>
              <a:rPr lang="en-US" altLang="ja-JP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から設定）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四角形吹き出し 112"/>
          <p:cNvSpPr/>
          <p:nvPr/>
        </p:nvSpPr>
        <p:spPr>
          <a:xfrm>
            <a:off x="157459" y="2419499"/>
            <a:ext cx="2800569" cy="811040"/>
          </a:xfrm>
          <a:prstGeom prst="wedgeRectCallout">
            <a:avLst>
              <a:gd name="adj1" fmla="val 75974"/>
              <a:gd name="adj2" fmla="val 200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目標に向けて経路を計画し，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定周期</a:t>
            </a:r>
            <a:r>
              <a:rPr lang="ja-JP" altLang="en-US" sz="1400" dirty="0" smtClean="0">
                <a:solidFill>
                  <a:schemeClr val="tx1"/>
                </a:solidFill>
              </a:rPr>
              <a:t>で速度指令を出力する．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障害物を考慮した行動も可能．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280779" y="2438423"/>
            <a:ext cx="12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目標位置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867130" y="2814646"/>
            <a:ext cx="13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現在位置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990640" y="3220743"/>
            <a:ext cx="120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速度指令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515115" y="3405409"/>
            <a:ext cx="115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LRF</a:t>
            </a:r>
          </a:p>
          <a:p>
            <a:r>
              <a:rPr kumimoji="1" lang="ja-JP" altLang="en-US" dirty="0" smtClean="0"/>
              <a:t>検出値</a:t>
            </a:r>
            <a:endParaRPr kumimoji="1" lang="ja-JP" altLang="en-US" dirty="0"/>
          </a:p>
        </p:txBody>
      </p:sp>
      <p:sp>
        <p:nvSpPr>
          <p:cNvPr id="119" name="角丸四角形 118"/>
          <p:cNvSpPr/>
          <p:nvPr/>
        </p:nvSpPr>
        <p:spPr>
          <a:xfrm>
            <a:off x="6681280" y="205065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121" name="直線矢印コネクタ 120"/>
          <p:cNvCxnSpPr>
            <a:stCxn id="119" idx="1"/>
            <a:endCxn id="4" idx="7"/>
          </p:cNvCxnSpPr>
          <p:nvPr/>
        </p:nvCxnSpPr>
        <p:spPr>
          <a:xfrm flipH="1">
            <a:off x="5079789" y="2233359"/>
            <a:ext cx="1601491" cy="6660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角丸四角形 122"/>
          <p:cNvSpPr/>
          <p:nvPr/>
        </p:nvSpPr>
        <p:spPr>
          <a:xfrm>
            <a:off x="6736400" y="210577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4" name="角丸四角形 123"/>
          <p:cNvSpPr/>
          <p:nvPr/>
        </p:nvSpPr>
        <p:spPr>
          <a:xfrm>
            <a:off x="6791520" y="216089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5" name="角丸四角形 124"/>
          <p:cNvSpPr/>
          <p:nvPr/>
        </p:nvSpPr>
        <p:spPr>
          <a:xfrm>
            <a:off x="6846640" y="221601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6901760" y="227113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666621" y="1633914"/>
            <a:ext cx="26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経路</a:t>
            </a:r>
            <a:r>
              <a:rPr lang="ja-JP" altLang="en-US" dirty="0" smtClean="0"/>
              <a:t>計画，コストマップ等</a:t>
            </a:r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>
            <a:off x="9709725" y="1986379"/>
            <a:ext cx="134375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ノード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9709725" y="3100502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00B050"/>
                </a:solidFill>
              </a:rPr>
              <a:t>TF </a:t>
            </a:r>
            <a:r>
              <a:rPr kumimoji="1" lang="ja-JP" altLang="en-US" sz="1600" dirty="0" smtClean="0">
                <a:solidFill>
                  <a:srgbClr val="00B050"/>
                </a:solidFill>
              </a:rPr>
              <a:t>フレーム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tachment:overview_t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1" y="350567"/>
            <a:ext cx="74295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466975" y="581025"/>
            <a:ext cx="2916000" cy="2076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7648" y="1066026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B050"/>
                </a:solidFill>
              </a:rPr>
              <a:t>現在位置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4371" y="73568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</a:rPr>
              <a:t>目標位置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5311" y="561570"/>
            <a:ext cx="2120766" cy="43065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7665" y="875488"/>
            <a:ext cx="1125841" cy="39232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37228" y="2746259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70C0"/>
                </a:solidFill>
              </a:rPr>
              <a:t>速度指令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35375" y="1731305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0070C0"/>
                </a:solidFill>
              </a:rPr>
              <a:t>LRF</a:t>
            </a:r>
            <a:r>
              <a:rPr kumimoji="1" lang="ja-JP" altLang="en-US" sz="1200" b="1" dirty="0" smtClean="0">
                <a:solidFill>
                  <a:srgbClr val="0070C0"/>
                </a:solidFill>
              </a:rPr>
              <a:t>検出値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32432" y="725233"/>
            <a:ext cx="2777651" cy="186232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47104" y="1372209"/>
            <a:ext cx="767472" cy="27699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847370" y="2775443"/>
            <a:ext cx="1628770" cy="1784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394118" y="1341947"/>
            <a:ext cx="1188000" cy="39908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615821" y="308890"/>
            <a:ext cx="1518434" cy="25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03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589505" y="2848314"/>
            <a:ext cx="1745976" cy="349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FF0000"/>
                </a:solidFill>
              </a:rPr>
              <a:t>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move_base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06311" y="2032449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move_base_simple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/goal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8" name="直線矢印コネクタ 7"/>
          <p:cNvCxnSpPr>
            <a:stCxn id="6" idx="2"/>
            <a:endCxn id="4" idx="0"/>
          </p:cNvCxnSpPr>
          <p:nvPr/>
        </p:nvCxnSpPr>
        <p:spPr>
          <a:xfrm>
            <a:off x="4459029" y="2397864"/>
            <a:ext cx="3464" cy="450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1143009" y="4814893"/>
            <a:ext cx="1605045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/gazebo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929267" y="4796285"/>
            <a:ext cx="328447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odom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32595" y="241842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joint_states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649038" y="250037"/>
            <a:ext cx="3003568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robot_state_publisher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endCxn id="15" idx="1"/>
          </p:cNvCxnSpPr>
          <p:nvPr/>
        </p:nvCxnSpPr>
        <p:spPr>
          <a:xfrm flipV="1">
            <a:off x="301557" y="424550"/>
            <a:ext cx="631038" cy="16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101035" y="586717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6"/>
            <a:endCxn id="12" idx="1"/>
          </p:cNvCxnSpPr>
          <p:nvPr/>
        </p:nvCxnSpPr>
        <p:spPr>
          <a:xfrm flipV="1">
            <a:off x="2748054" y="4978993"/>
            <a:ext cx="181213" cy="1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6558557" y="4814893"/>
            <a:ext cx="223258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ekf_localization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12" idx="3"/>
            <a:endCxn id="23" idx="2"/>
          </p:cNvCxnSpPr>
          <p:nvPr/>
        </p:nvCxnSpPr>
        <p:spPr>
          <a:xfrm>
            <a:off x="6213737" y="4978993"/>
            <a:ext cx="344820" cy="1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3763030" y="5325300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imu</a:t>
            </a:r>
            <a:r>
              <a:rPr lang="en-US" altLang="ja-JP" sz="1600" dirty="0" smtClean="0">
                <a:solidFill>
                  <a:srgbClr val="0070C0"/>
                </a:solidFill>
              </a:rPr>
              <a:t>/data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28" name="直線矢印コネクタ 27"/>
          <p:cNvCxnSpPr>
            <a:stCxn id="10" idx="5"/>
            <a:endCxn id="26" idx="1"/>
          </p:cNvCxnSpPr>
          <p:nvPr/>
        </p:nvCxnSpPr>
        <p:spPr>
          <a:xfrm>
            <a:off x="2513001" y="5112804"/>
            <a:ext cx="1250029" cy="3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6" idx="3"/>
            <a:endCxn id="23" idx="3"/>
          </p:cNvCxnSpPr>
          <p:nvPr/>
        </p:nvCxnSpPr>
        <p:spPr>
          <a:xfrm flipV="1">
            <a:off x="5227181" y="5112804"/>
            <a:ext cx="1658330" cy="3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5" idx="3"/>
            <a:endCxn id="16" idx="2"/>
          </p:cNvCxnSpPr>
          <p:nvPr/>
        </p:nvCxnSpPr>
        <p:spPr>
          <a:xfrm flipV="1">
            <a:off x="2396746" y="424549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0030384" y="6150598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joint_states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842965" y="3703063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B05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B050"/>
                </a:solidFill>
              </a:rPr>
              <a:t>base_link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204009" y="3703064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B05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B050"/>
                </a:solidFill>
              </a:rPr>
              <a:t>odom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58" name="直線矢印コネクタ 57"/>
          <p:cNvCxnSpPr>
            <a:stCxn id="23" idx="0"/>
            <a:endCxn id="54" idx="2"/>
          </p:cNvCxnSpPr>
          <p:nvPr/>
        </p:nvCxnSpPr>
        <p:spPr>
          <a:xfrm flipH="1" flipV="1">
            <a:off x="6875885" y="4068479"/>
            <a:ext cx="798963" cy="746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23" idx="0"/>
            <a:endCxn id="38" idx="2"/>
          </p:cNvCxnSpPr>
          <p:nvPr/>
        </p:nvCxnSpPr>
        <p:spPr>
          <a:xfrm flipV="1">
            <a:off x="7674848" y="4068478"/>
            <a:ext cx="839993" cy="746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4" idx="0"/>
            <a:endCxn id="4" idx="6"/>
          </p:cNvCxnSpPr>
          <p:nvPr/>
        </p:nvCxnSpPr>
        <p:spPr>
          <a:xfrm flipH="1" flipV="1">
            <a:off x="5335481" y="3022826"/>
            <a:ext cx="1540404" cy="680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8" idx="0"/>
            <a:endCxn id="4" idx="6"/>
          </p:cNvCxnSpPr>
          <p:nvPr/>
        </p:nvCxnSpPr>
        <p:spPr>
          <a:xfrm flipH="1" flipV="1">
            <a:off x="5335481" y="3022826"/>
            <a:ext cx="3179360" cy="68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301557" y="3703062"/>
            <a:ext cx="328794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cmd_vel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70" name="直線矢印コネクタ 69"/>
          <p:cNvCxnSpPr>
            <a:stCxn id="4" idx="2"/>
            <a:endCxn id="68" idx="0"/>
          </p:cNvCxnSpPr>
          <p:nvPr/>
        </p:nvCxnSpPr>
        <p:spPr>
          <a:xfrm flipH="1">
            <a:off x="1945531" y="3022826"/>
            <a:ext cx="1643974" cy="68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8" idx="2"/>
            <a:endCxn id="10" idx="0"/>
          </p:cNvCxnSpPr>
          <p:nvPr/>
        </p:nvCxnSpPr>
        <p:spPr>
          <a:xfrm>
            <a:off x="1945531" y="4068477"/>
            <a:ext cx="1" cy="74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4014550" y="4143859"/>
            <a:ext cx="88895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lang="en-US" altLang="ja-JP" sz="1600" dirty="0">
                <a:solidFill>
                  <a:srgbClr val="0070C0"/>
                </a:solidFill>
              </a:rPr>
              <a:t>scan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99" name="直線矢印コネクタ 98"/>
          <p:cNvCxnSpPr>
            <a:stCxn id="10" idx="7"/>
            <a:endCxn id="95" idx="1"/>
          </p:cNvCxnSpPr>
          <p:nvPr/>
        </p:nvCxnSpPr>
        <p:spPr>
          <a:xfrm flipV="1">
            <a:off x="2513001" y="4326567"/>
            <a:ext cx="1501549" cy="53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0"/>
            <a:endCxn id="4" idx="4"/>
          </p:cNvCxnSpPr>
          <p:nvPr/>
        </p:nvCxnSpPr>
        <p:spPr>
          <a:xfrm flipV="1">
            <a:off x="4459029" y="3197338"/>
            <a:ext cx="3464" cy="946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四角形吹き出し 105"/>
          <p:cNvSpPr/>
          <p:nvPr/>
        </p:nvSpPr>
        <p:spPr>
          <a:xfrm>
            <a:off x="5698370" y="5527992"/>
            <a:ext cx="1902924" cy="371927"/>
          </a:xfrm>
          <a:prstGeom prst="wedgeRectCallout">
            <a:avLst>
              <a:gd name="adj1" fmla="val -31073"/>
              <a:gd name="adj2" fmla="val -15806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</a:rPr>
              <a:t>オドメトリによる積分値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280779" y="2438423"/>
            <a:ext cx="12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目標位置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867130" y="2814646"/>
            <a:ext cx="13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現在位置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990640" y="3220743"/>
            <a:ext cx="120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速度指令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515115" y="3405409"/>
            <a:ext cx="115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LRF</a:t>
            </a:r>
          </a:p>
          <a:p>
            <a:r>
              <a:rPr kumimoji="1" lang="ja-JP" altLang="en-US" dirty="0" smtClean="0"/>
              <a:t>検出値</a:t>
            </a:r>
            <a:endParaRPr kumimoji="1" lang="ja-JP" altLang="en-US" dirty="0"/>
          </a:p>
        </p:txBody>
      </p:sp>
      <p:sp>
        <p:nvSpPr>
          <p:cNvPr id="119" name="角丸四角形 118"/>
          <p:cNvSpPr/>
          <p:nvPr/>
        </p:nvSpPr>
        <p:spPr>
          <a:xfrm>
            <a:off x="6681280" y="205065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121" name="直線矢印コネクタ 120"/>
          <p:cNvCxnSpPr>
            <a:stCxn id="119" idx="1"/>
            <a:endCxn id="4" idx="7"/>
          </p:cNvCxnSpPr>
          <p:nvPr/>
        </p:nvCxnSpPr>
        <p:spPr>
          <a:xfrm flipH="1">
            <a:off x="5079789" y="2233359"/>
            <a:ext cx="1601491" cy="6660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角丸四角形 122"/>
          <p:cNvSpPr/>
          <p:nvPr/>
        </p:nvSpPr>
        <p:spPr>
          <a:xfrm>
            <a:off x="6736400" y="210577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4" name="角丸四角形 123"/>
          <p:cNvSpPr/>
          <p:nvPr/>
        </p:nvSpPr>
        <p:spPr>
          <a:xfrm>
            <a:off x="6791520" y="216089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5" name="角丸四角形 124"/>
          <p:cNvSpPr/>
          <p:nvPr/>
        </p:nvSpPr>
        <p:spPr>
          <a:xfrm>
            <a:off x="6846640" y="221601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6901760" y="227113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666621" y="1633914"/>
            <a:ext cx="26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経路</a:t>
            </a:r>
            <a:r>
              <a:rPr lang="ja-JP" altLang="en-US" dirty="0" smtClean="0"/>
              <a:t>計画，コストマップ等</a:t>
            </a:r>
            <a:endParaRPr kumimoji="1" lang="ja-JP" altLang="en-US" dirty="0"/>
          </a:p>
        </p:txBody>
      </p:sp>
      <p:sp>
        <p:nvSpPr>
          <p:cNvPr id="46" name="四角形吹き出し 45"/>
          <p:cNvSpPr/>
          <p:nvPr/>
        </p:nvSpPr>
        <p:spPr>
          <a:xfrm>
            <a:off x="7158229" y="2976516"/>
            <a:ext cx="1985616" cy="371927"/>
          </a:xfrm>
          <a:prstGeom prst="wedgeRectCallout">
            <a:avLst>
              <a:gd name="adj1" fmla="val -43853"/>
              <a:gd name="adj2" fmla="val 16102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</a:rPr>
              <a:t>オドメトリ原点フレーム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9709725" y="2517623"/>
            <a:ext cx="1343752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70C0"/>
                </a:solidFill>
              </a:rPr>
              <a:t>トピック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9709725" y="1986379"/>
            <a:ext cx="134375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ノード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9709725" y="3100502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00B050"/>
                </a:solidFill>
              </a:rPr>
              <a:t>TF </a:t>
            </a:r>
            <a:r>
              <a:rPr kumimoji="1" lang="ja-JP" altLang="en-US" sz="1600" dirty="0" smtClean="0">
                <a:solidFill>
                  <a:srgbClr val="00B050"/>
                </a:solidFill>
              </a:rPr>
              <a:t>フレーム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tachment:overview_t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1" y="350567"/>
            <a:ext cx="74295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466975" y="581025"/>
            <a:ext cx="2916000" cy="2076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7648" y="1066026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B050"/>
                </a:solidFill>
              </a:rPr>
              <a:t>現在位置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4371" y="73568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</a:rPr>
              <a:t>目標位置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5311" y="561570"/>
            <a:ext cx="2120766" cy="43065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7665" y="875488"/>
            <a:ext cx="1125841" cy="39232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37228" y="2746259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70C0"/>
                </a:solidFill>
              </a:rPr>
              <a:t>速度指令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35375" y="1731305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0070C0"/>
                </a:solidFill>
              </a:rPr>
              <a:t>LRF</a:t>
            </a:r>
            <a:r>
              <a:rPr kumimoji="1" lang="ja-JP" altLang="en-US" sz="1200" b="1" dirty="0" smtClean="0">
                <a:solidFill>
                  <a:srgbClr val="0070C0"/>
                </a:solidFill>
              </a:rPr>
              <a:t>検出値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478045" y="1400784"/>
            <a:ext cx="1106386" cy="368823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47104" y="1372209"/>
            <a:ext cx="767472" cy="27699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847370" y="2775443"/>
            <a:ext cx="1628770" cy="1784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394118" y="1341947"/>
            <a:ext cx="1188000" cy="39908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615821" y="308890"/>
            <a:ext cx="1518434" cy="25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2885470" y="875488"/>
            <a:ext cx="1044000" cy="3056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181880" y="875488"/>
            <a:ext cx="1044000" cy="3056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875945" y="2008304"/>
            <a:ext cx="1044000" cy="3056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81880" y="2008304"/>
            <a:ext cx="1044000" cy="3056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6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" y="0"/>
            <a:ext cx="12046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2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1394014" y="659722"/>
            <a:ext cx="353602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global_costmap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costmap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954730" y="192541"/>
            <a:ext cx="119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局所的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6955117" y="659722"/>
            <a:ext cx="353602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local_costmap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costmap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394014" y="3087143"/>
            <a:ext cx="353602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global_costmap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/footprint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955117" y="3100631"/>
            <a:ext cx="353602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local_costmap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/footprint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133194" y="4980118"/>
            <a:ext cx="279684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NavfnROS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/plan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955117" y="5007361"/>
            <a:ext cx="366023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DWAPlannerROS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local_plan</a:t>
            </a:r>
            <a:endParaRPr kumimoji="1" lang="en-US" altLang="ja-JP" sz="1600" dirty="0" smtClean="0">
              <a:solidFill>
                <a:srgbClr val="0070C0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633543" y="4912313"/>
            <a:ext cx="1018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5956161" y="210646"/>
            <a:ext cx="0" cy="662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074021" y="2814319"/>
            <a:ext cx="1745976" cy="349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FF0000"/>
                </a:solidFill>
              </a:rPr>
              <a:t>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move_base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1147185" y="210646"/>
            <a:ext cx="0" cy="69480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85619" y="582523"/>
            <a:ext cx="101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507851" y="18547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大域的</a:t>
            </a:r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5918" y="2228672"/>
            <a:ext cx="461665" cy="12840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コストマップ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85917" y="5619183"/>
            <a:ext cx="461665" cy="10118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経路計画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14" idx="3"/>
            <a:endCxn id="5" idx="2"/>
          </p:cNvCxnSpPr>
          <p:nvPr/>
        </p:nvCxnSpPr>
        <p:spPr>
          <a:xfrm flipV="1">
            <a:off x="4930034" y="2988831"/>
            <a:ext cx="143987" cy="28102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1" idx="3"/>
            <a:endCxn id="5" idx="1"/>
          </p:cNvCxnSpPr>
          <p:nvPr/>
        </p:nvCxnSpPr>
        <p:spPr>
          <a:xfrm>
            <a:off x="4930034" y="842430"/>
            <a:ext cx="399679" cy="202300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3" idx="1"/>
            <a:endCxn id="5" idx="7"/>
          </p:cNvCxnSpPr>
          <p:nvPr/>
        </p:nvCxnSpPr>
        <p:spPr>
          <a:xfrm flipH="1">
            <a:off x="6564305" y="842430"/>
            <a:ext cx="390812" cy="202300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5" idx="1"/>
            <a:endCxn id="5" idx="6"/>
          </p:cNvCxnSpPr>
          <p:nvPr/>
        </p:nvCxnSpPr>
        <p:spPr>
          <a:xfrm flipH="1" flipV="1">
            <a:off x="6819997" y="2988831"/>
            <a:ext cx="135120" cy="2945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0" idx="1"/>
            <a:endCxn id="5" idx="4"/>
          </p:cNvCxnSpPr>
          <p:nvPr/>
        </p:nvCxnSpPr>
        <p:spPr>
          <a:xfrm flipH="1" flipV="1">
            <a:off x="5947009" y="3163343"/>
            <a:ext cx="1008108" cy="20267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9" idx="3"/>
            <a:endCxn id="5" idx="4"/>
          </p:cNvCxnSpPr>
          <p:nvPr/>
        </p:nvCxnSpPr>
        <p:spPr>
          <a:xfrm flipV="1">
            <a:off x="4930034" y="3163343"/>
            <a:ext cx="1016975" cy="19994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8230" y="1086556"/>
            <a:ext cx="3090630" cy="1835101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7376" y="1077693"/>
            <a:ext cx="3107565" cy="185469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2" t="43104" r="28674" b="35111"/>
          <a:stretch/>
        </p:blipFill>
        <p:spPr>
          <a:xfrm>
            <a:off x="3485650" y="3512723"/>
            <a:ext cx="2941517" cy="135291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606853" y="2552916"/>
            <a:ext cx="23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蓄積情報，地図を元に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01783" y="2548877"/>
            <a:ext cx="2617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現在の</a:t>
            </a:r>
            <a:r>
              <a:rPr kumimoji="1" lang="en-US" altLang="ja-JP" dirty="0" smtClean="0"/>
              <a:t>LRF</a:t>
            </a:r>
            <a:r>
              <a:rPr kumimoji="1" lang="ja-JP" altLang="en-US" dirty="0" smtClean="0"/>
              <a:t>の情報を元に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4" t="34400" r="9012" b="46666"/>
          <a:stretch/>
        </p:blipFill>
        <p:spPr>
          <a:xfrm>
            <a:off x="4646452" y="5467823"/>
            <a:ext cx="2619417" cy="1633553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6660514" y="6035997"/>
            <a:ext cx="1487495" cy="613827"/>
          </a:xfrm>
          <a:prstGeom prst="wedgeRectCallout">
            <a:avLst>
              <a:gd name="adj1" fmla="val -74223"/>
              <a:gd name="adj2" fmla="val 2320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逐次的に計画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※</a:t>
            </a:r>
            <a:r>
              <a:rPr lang="ja-JP" altLang="en-US" sz="1400" dirty="0" smtClean="0">
                <a:solidFill>
                  <a:schemeClr val="tx1"/>
                </a:solidFill>
              </a:rPr>
              <a:t>人物回避等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フリーフォーム 6"/>
          <p:cNvSpPr/>
          <p:nvPr/>
        </p:nvSpPr>
        <p:spPr>
          <a:xfrm>
            <a:off x="8166100" y="5384800"/>
            <a:ext cx="609600" cy="787400"/>
          </a:xfrm>
          <a:custGeom>
            <a:avLst/>
            <a:gdLst>
              <a:gd name="connsiteX0" fmla="*/ 609600 w 609600"/>
              <a:gd name="connsiteY0" fmla="*/ 0 h 787400"/>
              <a:gd name="connsiteX1" fmla="*/ 609600 w 609600"/>
              <a:gd name="connsiteY1" fmla="*/ 787400 h 787400"/>
              <a:gd name="connsiteX2" fmla="*/ 0 w 609600"/>
              <a:gd name="connsiteY2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87400">
                <a:moveTo>
                  <a:pt x="609600" y="0"/>
                </a:moveTo>
                <a:lnTo>
                  <a:pt x="609600" y="787400"/>
                </a:lnTo>
                <a:lnTo>
                  <a:pt x="0" y="787400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吹き出し 31"/>
          <p:cNvSpPr/>
          <p:nvPr/>
        </p:nvSpPr>
        <p:spPr>
          <a:xfrm>
            <a:off x="3035188" y="6284599"/>
            <a:ext cx="1844809" cy="692952"/>
          </a:xfrm>
          <a:prstGeom prst="wedgeRectCallout">
            <a:avLst>
              <a:gd name="adj1" fmla="val 140716"/>
              <a:gd name="adj2" fmla="val 3400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ゴール指定時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に計画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※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基本はこれに従う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4216400" y="5354926"/>
            <a:ext cx="0" cy="90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吹き出し 33"/>
          <p:cNvSpPr/>
          <p:nvPr/>
        </p:nvSpPr>
        <p:spPr>
          <a:xfrm>
            <a:off x="1296171" y="3945437"/>
            <a:ext cx="2088843" cy="692952"/>
          </a:xfrm>
          <a:prstGeom prst="wedgeRectCallout">
            <a:avLst>
              <a:gd name="adj1" fmla="val 87708"/>
              <a:gd name="adj2" fmla="val 1934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この囲いが障害物に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ぶつからないよう</a:t>
            </a:r>
            <a:r>
              <a:rPr lang="ja-JP" altLang="en-US" sz="1400" dirty="0" smtClean="0">
                <a:solidFill>
                  <a:schemeClr val="tx1"/>
                </a:solidFill>
              </a:rPr>
              <a:t>に計画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6494477" y="3546478"/>
            <a:ext cx="1068369" cy="309533"/>
          </a:xfrm>
          <a:prstGeom prst="wedgeRectCallout">
            <a:avLst>
              <a:gd name="adj1" fmla="val -102753"/>
              <a:gd name="adj2" fmla="val 209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四角形吹き出し 35"/>
          <p:cNvSpPr/>
          <p:nvPr/>
        </p:nvSpPr>
        <p:spPr>
          <a:xfrm>
            <a:off x="6494477" y="3926873"/>
            <a:ext cx="1671623" cy="309533"/>
          </a:xfrm>
          <a:prstGeom prst="wedgeRectCallout">
            <a:avLst>
              <a:gd name="adj1" fmla="val -67634"/>
              <a:gd name="adj2" fmla="val 16852"/>
            </a:avLst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絶対ぶつかる領域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四角形吹き出し 37"/>
          <p:cNvSpPr/>
          <p:nvPr/>
        </p:nvSpPr>
        <p:spPr>
          <a:xfrm>
            <a:off x="6500318" y="4265022"/>
            <a:ext cx="1919763" cy="432211"/>
          </a:xfrm>
          <a:prstGeom prst="wedgeRectCallout">
            <a:avLst>
              <a:gd name="adj1" fmla="val -98445"/>
              <a:gd name="adj2" fmla="val 33873"/>
            </a:avLst>
          </a:prstGeom>
          <a:solidFill>
            <a:srgbClr val="0070C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</a:rPr>
              <a:t>ぶつからないかも</a:t>
            </a:r>
            <a:endParaRPr kumimoji="1"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</a:rPr>
              <a:t>しれないけど避けたい領域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8629646" y="3598684"/>
            <a:ext cx="0" cy="11809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8638355" y="3853652"/>
            <a:ext cx="45719" cy="7823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tx1"/>
              </a:solidFill>
            </a:endParaRPr>
          </a:p>
        </p:txBody>
      </p:sp>
      <p:sp>
        <p:nvSpPr>
          <p:cNvPr id="24" name="フリーフォーム 23"/>
          <p:cNvSpPr/>
          <p:nvPr/>
        </p:nvSpPr>
        <p:spPr>
          <a:xfrm>
            <a:off x="8773819" y="3953691"/>
            <a:ext cx="1529854" cy="699304"/>
          </a:xfrm>
          <a:custGeom>
            <a:avLst/>
            <a:gdLst>
              <a:gd name="connsiteX0" fmla="*/ 128337 w 1529854"/>
              <a:gd name="connsiteY0" fmla="*/ 0 h 699304"/>
              <a:gd name="connsiteX1" fmla="*/ 267674 w 1529854"/>
              <a:gd name="connsiteY1" fmla="*/ 191589 h 699304"/>
              <a:gd name="connsiteX2" fmla="*/ 546348 w 1529854"/>
              <a:gd name="connsiteY2" fmla="*/ 374469 h 699304"/>
              <a:gd name="connsiteX3" fmla="*/ 885982 w 1529854"/>
              <a:gd name="connsiteY3" fmla="*/ 548640 h 699304"/>
              <a:gd name="connsiteX4" fmla="*/ 1260451 w 1529854"/>
              <a:gd name="connsiteY4" fmla="*/ 653143 h 699304"/>
              <a:gd name="connsiteX5" fmla="*/ 1469457 w 1529854"/>
              <a:gd name="connsiteY5" fmla="*/ 687978 h 699304"/>
              <a:gd name="connsiteX6" fmla="*/ 137045 w 1529854"/>
              <a:gd name="connsiteY6" fmla="*/ 679269 h 699304"/>
              <a:gd name="connsiteX7" fmla="*/ 110920 w 1529854"/>
              <a:gd name="connsiteY7" fmla="*/ 470263 h 69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9854" h="699304">
                <a:moveTo>
                  <a:pt x="128337" y="0"/>
                </a:moveTo>
                <a:cubicBezTo>
                  <a:pt x="163171" y="64589"/>
                  <a:pt x="198006" y="129178"/>
                  <a:pt x="267674" y="191589"/>
                </a:cubicBezTo>
                <a:cubicBezTo>
                  <a:pt x="337342" y="254000"/>
                  <a:pt x="443297" y="314961"/>
                  <a:pt x="546348" y="374469"/>
                </a:cubicBezTo>
                <a:cubicBezTo>
                  <a:pt x="649399" y="433977"/>
                  <a:pt x="766965" y="502194"/>
                  <a:pt x="885982" y="548640"/>
                </a:cubicBezTo>
                <a:cubicBezTo>
                  <a:pt x="1004999" y="595086"/>
                  <a:pt x="1163205" y="629920"/>
                  <a:pt x="1260451" y="653143"/>
                </a:cubicBezTo>
                <a:cubicBezTo>
                  <a:pt x="1357697" y="676366"/>
                  <a:pt x="1656691" y="683624"/>
                  <a:pt x="1469457" y="687978"/>
                </a:cubicBezTo>
                <a:cubicBezTo>
                  <a:pt x="1282223" y="692332"/>
                  <a:pt x="363468" y="715555"/>
                  <a:pt x="137045" y="679269"/>
                </a:cubicBezTo>
                <a:cubicBezTo>
                  <a:pt x="-89378" y="642983"/>
                  <a:pt x="10771" y="556623"/>
                  <a:pt x="110920" y="470263"/>
                </a:cubicBezTo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8691143" y="3952030"/>
            <a:ext cx="204662" cy="68400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8464550" y="4638389"/>
            <a:ext cx="205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8767469" y="4646645"/>
            <a:ext cx="1633831" cy="12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/>
          <p:nvPr/>
        </p:nvCxnSpPr>
        <p:spPr>
          <a:xfrm>
            <a:off x="8892086" y="3950350"/>
            <a:ext cx="4717" cy="68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9644610" y="4659151"/>
            <a:ext cx="1305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障害物からの距離</a:t>
            </a:r>
            <a:endParaRPr kumimoji="1" lang="ja-JP" altLang="en-US" sz="105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184551" y="3484784"/>
            <a:ext cx="546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コスト</a:t>
            </a:r>
            <a:endParaRPr kumimoji="1" lang="ja-JP" altLang="en-US" sz="105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164816" y="3932901"/>
            <a:ext cx="969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コスト関数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11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tachment:overview_t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1" y="350567"/>
            <a:ext cx="74295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466975" y="581025"/>
            <a:ext cx="2916000" cy="2076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7648" y="1066026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B050"/>
                </a:solidFill>
              </a:rPr>
              <a:t>現在位置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4371" y="73568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</a:rPr>
              <a:t>目標位置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5311" y="561570"/>
            <a:ext cx="2120766" cy="43065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7665" y="875488"/>
            <a:ext cx="1125841" cy="39232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37228" y="2746259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70C0"/>
                </a:solidFill>
              </a:rPr>
              <a:t>速度指令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35375" y="1731305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0070C0"/>
                </a:solidFill>
              </a:rPr>
              <a:t>LRF</a:t>
            </a:r>
            <a:r>
              <a:rPr kumimoji="1" lang="ja-JP" altLang="en-US" sz="1200" b="1" dirty="0" smtClean="0">
                <a:solidFill>
                  <a:srgbClr val="0070C0"/>
                </a:solidFill>
              </a:rPr>
              <a:t>検出値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547104" y="1372209"/>
            <a:ext cx="767472" cy="27699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847370" y="2775443"/>
            <a:ext cx="1628770" cy="1784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394118" y="1341947"/>
            <a:ext cx="1188000" cy="39908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615821" y="308890"/>
            <a:ext cx="1518434" cy="25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497095" y="1425693"/>
            <a:ext cx="1044000" cy="3056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27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32104"/>
            <a:ext cx="10515600" cy="5344859"/>
          </a:xfrm>
        </p:spPr>
        <p:txBody>
          <a:bodyPr/>
          <a:lstStyle/>
          <a:p>
            <a:r>
              <a:rPr kumimoji="1" lang="en-US" altLang="ja-JP" dirty="0" err="1" smtClean="0"/>
              <a:t>move_base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概念図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サンプル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問題点</a:t>
            </a:r>
            <a:endParaRPr kumimoji="1" lang="en-US" altLang="ja-JP" dirty="0" smtClean="0"/>
          </a:p>
          <a:p>
            <a:r>
              <a:rPr lang="en-US" altLang="ja-JP" dirty="0" err="1" smtClean="0"/>
              <a:t>amcl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概念図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サンプル</a:t>
            </a:r>
            <a:endParaRPr lang="en-US" altLang="ja-JP" dirty="0" smtClean="0"/>
          </a:p>
          <a:p>
            <a:pPr lvl="1"/>
            <a:r>
              <a:rPr lang="ja-JP" altLang="en-US" dirty="0"/>
              <a:t>問題点</a:t>
            </a:r>
            <a:endParaRPr lang="en-US" altLang="ja-JP" dirty="0" smtClean="0"/>
          </a:p>
          <a:p>
            <a:r>
              <a:rPr kumimoji="1" lang="en-US" altLang="ja-JP" dirty="0" err="1" smtClean="0"/>
              <a:t>gmapping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概念図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サンプル</a:t>
            </a:r>
          </a:p>
        </p:txBody>
      </p:sp>
    </p:spTree>
    <p:extLst>
      <p:ext uri="{BB962C8B-B14F-4D97-AF65-F5344CB8AC3E}">
        <p14:creationId xmlns:p14="http://schemas.microsoft.com/office/powerpoint/2010/main" val="37962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covery_behavi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18" y="2348423"/>
            <a:ext cx="6215603" cy="24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吹き出し 4"/>
          <p:cNvSpPr/>
          <p:nvPr/>
        </p:nvSpPr>
        <p:spPr>
          <a:xfrm>
            <a:off x="1837633" y="1566600"/>
            <a:ext cx="2095500" cy="585277"/>
          </a:xfrm>
          <a:prstGeom prst="wedgeRectCallout">
            <a:avLst>
              <a:gd name="adj1" fmla="val -10220"/>
              <a:gd name="adj2" fmla="val 15363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コストマップ</a:t>
            </a:r>
            <a:r>
              <a:rPr lang="ja-JP" altLang="en-US" sz="1200" dirty="0" smtClean="0">
                <a:solidFill>
                  <a:schemeClr val="tx1"/>
                </a:solidFill>
              </a:rPr>
              <a:t>を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少しだけ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クリアする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4023419" y="1566600"/>
            <a:ext cx="1005781" cy="585277"/>
          </a:xfrm>
          <a:prstGeom prst="wedgeRectCallout">
            <a:avLst>
              <a:gd name="adj1" fmla="val -4438"/>
              <a:gd name="adj2" fmla="val 1492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その場旋回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5119486" y="1566600"/>
            <a:ext cx="2095500" cy="585277"/>
          </a:xfrm>
          <a:prstGeom prst="wedgeRectCallout">
            <a:avLst>
              <a:gd name="adj1" fmla="val -9008"/>
              <a:gd name="adj2" fmla="val 15363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コストマップ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もっとたくさん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クリアする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7276540" y="1566599"/>
            <a:ext cx="1005781" cy="585277"/>
          </a:xfrm>
          <a:prstGeom prst="wedgeRectCallout">
            <a:avLst>
              <a:gd name="adj1" fmla="val -4438"/>
              <a:gd name="adj2" fmla="val 1492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その場旋回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6618012" y="3718312"/>
            <a:ext cx="713826" cy="335776"/>
          </a:xfrm>
          <a:prstGeom prst="wedgeRectCallout">
            <a:avLst>
              <a:gd name="adj1" fmla="val 58527"/>
              <a:gd name="adj2" fmla="val 10231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諦める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3441700"/>
            <a:ext cx="3055736" cy="457200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5302466" y="4250634"/>
            <a:ext cx="1494659" cy="395829"/>
          </a:xfrm>
          <a:prstGeom prst="wedgeRectCallout">
            <a:avLst>
              <a:gd name="adj1" fmla="val -3718"/>
              <a:gd name="adj2" fmla="val -15485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どこかでリカバリ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できれば，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Navi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再開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正方形/長方形 87"/>
          <p:cNvSpPr/>
          <p:nvPr/>
        </p:nvSpPr>
        <p:spPr>
          <a:xfrm>
            <a:off x="6793073" y="81414"/>
            <a:ext cx="5524459" cy="32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-86502" y="84242"/>
            <a:ext cx="5524459" cy="32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/>
          <p:cNvSpPr/>
          <p:nvPr/>
        </p:nvSpPr>
        <p:spPr>
          <a:xfrm>
            <a:off x="7315035" y="1320098"/>
            <a:ext cx="4846855" cy="1524498"/>
          </a:xfrm>
          <a:custGeom>
            <a:avLst/>
            <a:gdLst>
              <a:gd name="connsiteX0" fmla="*/ 0 w 5696465"/>
              <a:gd name="connsiteY0" fmla="*/ 1791729 h 1791729"/>
              <a:gd name="connsiteX1" fmla="*/ 432487 w 5696465"/>
              <a:gd name="connsiteY1" fmla="*/ 1482811 h 1791729"/>
              <a:gd name="connsiteX2" fmla="*/ 2162433 w 5696465"/>
              <a:gd name="connsiteY2" fmla="*/ 358346 h 1791729"/>
              <a:gd name="connsiteX3" fmla="*/ 4485503 w 5696465"/>
              <a:gd name="connsiteY3" fmla="*/ 111211 h 1791729"/>
              <a:gd name="connsiteX4" fmla="*/ 5696465 w 5696465"/>
              <a:gd name="connsiteY4" fmla="*/ 0 h 179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6465" h="1791729">
                <a:moveTo>
                  <a:pt x="0" y="1791729"/>
                </a:moveTo>
                <a:cubicBezTo>
                  <a:pt x="36041" y="1756718"/>
                  <a:pt x="72082" y="1721708"/>
                  <a:pt x="432487" y="1482811"/>
                </a:cubicBezTo>
                <a:cubicBezTo>
                  <a:pt x="792893" y="1243914"/>
                  <a:pt x="1486930" y="586946"/>
                  <a:pt x="2162433" y="358346"/>
                </a:cubicBezTo>
                <a:cubicBezTo>
                  <a:pt x="2837936" y="129746"/>
                  <a:pt x="4485503" y="111211"/>
                  <a:pt x="4485503" y="111211"/>
                </a:cubicBezTo>
                <a:lnTo>
                  <a:pt x="5696465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フリーフォーム 9"/>
          <p:cNvSpPr/>
          <p:nvPr/>
        </p:nvSpPr>
        <p:spPr>
          <a:xfrm>
            <a:off x="216366" y="1487284"/>
            <a:ext cx="4846855" cy="1524498"/>
          </a:xfrm>
          <a:custGeom>
            <a:avLst/>
            <a:gdLst>
              <a:gd name="connsiteX0" fmla="*/ 0 w 5696465"/>
              <a:gd name="connsiteY0" fmla="*/ 1791729 h 1791729"/>
              <a:gd name="connsiteX1" fmla="*/ 432487 w 5696465"/>
              <a:gd name="connsiteY1" fmla="*/ 1482811 h 1791729"/>
              <a:gd name="connsiteX2" fmla="*/ 2162433 w 5696465"/>
              <a:gd name="connsiteY2" fmla="*/ 358346 h 1791729"/>
              <a:gd name="connsiteX3" fmla="*/ 4485503 w 5696465"/>
              <a:gd name="connsiteY3" fmla="*/ 111211 h 1791729"/>
              <a:gd name="connsiteX4" fmla="*/ 5696465 w 5696465"/>
              <a:gd name="connsiteY4" fmla="*/ 0 h 179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6465" h="1791729">
                <a:moveTo>
                  <a:pt x="0" y="1791729"/>
                </a:moveTo>
                <a:cubicBezTo>
                  <a:pt x="36041" y="1756718"/>
                  <a:pt x="72082" y="1721708"/>
                  <a:pt x="432487" y="1482811"/>
                </a:cubicBezTo>
                <a:cubicBezTo>
                  <a:pt x="792893" y="1243914"/>
                  <a:pt x="1486930" y="586946"/>
                  <a:pt x="2162433" y="358346"/>
                </a:cubicBezTo>
                <a:cubicBezTo>
                  <a:pt x="2837936" y="129746"/>
                  <a:pt x="4485503" y="111211"/>
                  <a:pt x="4485503" y="111211"/>
                </a:cubicBezTo>
                <a:lnTo>
                  <a:pt x="5696465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96190" y="1676531"/>
            <a:ext cx="1167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大域的経路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961989" y="766818"/>
            <a:ext cx="1788852" cy="118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正方形/長方形 11"/>
          <p:cNvSpPr/>
          <p:nvPr/>
        </p:nvSpPr>
        <p:spPr>
          <a:xfrm>
            <a:off x="2307855" y="1066151"/>
            <a:ext cx="1072406" cy="662368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今出現した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582773" y="2089219"/>
            <a:ext cx="1788852" cy="118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正方形/長方形 15"/>
          <p:cNvSpPr/>
          <p:nvPr/>
        </p:nvSpPr>
        <p:spPr>
          <a:xfrm>
            <a:off x="3940996" y="2388552"/>
            <a:ext cx="1072406" cy="66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元々あった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4134" y="148719"/>
            <a:ext cx="1788852" cy="118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正方形/長方形 27"/>
          <p:cNvSpPr/>
          <p:nvPr/>
        </p:nvSpPr>
        <p:spPr>
          <a:xfrm>
            <a:off x="412357" y="435695"/>
            <a:ext cx="1072406" cy="66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元々あった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84" name="グループ化 83"/>
          <p:cNvGrpSpPr/>
          <p:nvPr/>
        </p:nvGrpSpPr>
        <p:grpSpPr>
          <a:xfrm>
            <a:off x="-371511" y="1189297"/>
            <a:ext cx="2521660" cy="2713157"/>
            <a:chOff x="-365262" y="1599350"/>
            <a:chExt cx="2521660" cy="2713157"/>
          </a:xfrm>
        </p:grpSpPr>
        <p:grpSp>
          <p:nvGrpSpPr>
            <p:cNvPr id="17" name="グループ化 16"/>
            <p:cNvGrpSpPr/>
            <p:nvPr/>
          </p:nvGrpSpPr>
          <p:grpSpPr>
            <a:xfrm rot="380411">
              <a:off x="99723" y="2876577"/>
              <a:ext cx="778020" cy="778020"/>
              <a:chOff x="5053914" y="3472248"/>
              <a:chExt cx="914400" cy="914400"/>
            </a:xfrm>
          </p:grpSpPr>
          <p:sp>
            <p:nvSpPr>
              <p:cNvPr id="4" name="円/楕円 3"/>
              <p:cNvSpPr/>
              <p:nvPr/>
            </p:nvSpPr>
            <p:spPr>
              <a:xfrm>
                <a:off x="5053914" y="347224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" name="直線コネクタ 8"/>
              <p:cNvCxnSpPr>
                <a:stCxn id="4" idx="7"/>
              </p:cNvCxnSpPr>
              <p:nvPr/>
            </p:nvCxnSpPr>
            <p:spPr>
              <a:xfrm flipH="1">
                <a:off x="5511114" y="3606159"/>
                <a:ext cx="323289" cy="3232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コネクタ 20"/>
            <p:cNvCxnSpPr>
              <a:stCxn id="4" idx="7"/>
            </p:cNvCxnSpPr>
            <p:nvPr/>
          </p:nvCxnSpPr>
          <p:spPr>
            <a:xfrm flipV="1">
              <a:off x="792499" y="2388552"/>
              <a:ext cx="793173" cy="6340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円弧 21"/>
            <p:cNvSpPr/>
            <p:nvPr/>
          </p:nvSpPr>
          <p:spPr>
            <a:xfrm rot="3613768">
              <a:off x="-365262" y="1599350"/>
              <a:ext cx="1531535" cy="1531536"/>
            </a:xfrm>
            <a:prstGeom prst="arc">
              <a:avLst>
                <a:gd name="adj1" fmla="val 17358973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3" name="円弧 22"/>
            <p:cNvSpPr/>
            <p:nvPr/>
          </p:nvSpPr>
          <p:spPr>
            <a:xfrm rot="3322690">
              <a:off x="-114691" y="2052123"/>
              <a:ext cx="1097647" cy="1097647"/>
            </a:xfrm>
            <a:prstGeom prst="arc">
              <a:avLst>
                <a:gd name="adj1" fmla="val 15020151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26" name="グループ化 25"/>
            <p:cNvGrpSpPr/>
            <p:nvPr/>
          </p:nvGrpSpPr>
          <p:grpSpPr>
            <a:xfrm rot="6545380">
              <a:off x="586024" y="2750502"/>
              <a:ext cx="1531535" cy="1592476"/>
              <a:chOff x="5991011" y="2674017"/>
              <a:chExt cx="1800000" cy="1871623"/>
            </a:xfrm>
          </p:grpSpPr>
          <p:sp>
            <p:nvSpPr>
              <p:cNvPr id="24" name="円弧 23"/>
              <p:cNvSpPr/>
              <p:nvPr/>
            </p:nvSpPr>
            <p:spPr>
              <a:xfrm rot="17986232" flipH="1">
                <a:off x="5991011" y="2674017"/>
                <a:ext cx="1800000" cy="1800000"/>
              </a:xfrm>
              <a:prstGeom prst="arc">
                <a:avLst>
                  <a:gd name="adj1" fmla="val 18106869"/>
                  <a:gd name="adj2" fmla="val 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5" name="円弧 24"/>
              <p:cNvSpPr/>
              <p:nvPr/>
            </p:nvSpPr>
            <p:spPr>
              <a:xfrm rot="18277310" flipH="1">
                <a:off x="6248434" y="3255585"/>
                <a:ext cx="1290055" cy="1290055"/>
              </a:xfrm>
              <a:prstGeom prst="arc">
                <a:avLst>
                  <a:gd name="adj1" fmla="val 15020151"/>
                  <a:gd name="adj2" fmla="val 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29" name="テキスト ボックス 28"/>
            <p:cNvSpPr txBox="1"/>
            <p:nvPr/>
          </p:nvSpPr>
          <p:spPr>
            <a:xfrm>
              <a:off x="989368" y="3340573"/>
              <a:ext cx="1167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</a:rPr>
                <a:t>局所的経路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四角形吹き出し 29"/>
          <p:cNvSpPr/>
          <p:nvPr/>
        </p:nvSpPr>
        <p:spPr>
          <a:xfrm>
            <a:off x="1897780" y="2392877"/>
            <a:ext cx="1342992" cy="515995"/>
          </a:xfrm>
          <a:prstGeom prst="wedgeRectCallout">
            <a:avLst>
              <a:gd name="adj1" fmla="val 37800"/>
              <a:gd name="adj2" fmla="val -11476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通せん</a:t>
            </a:r>
            <a:r>
              <a:rPr kumimoji="1" lang="ja-JP" altLang="en-US" sz="1400" dirty="0" err="1" smtClean="0">
                <a:solidFill>
                  <a:schemeClr val="tx1"/>
                </a:solidFill>
              </a:rPr>
              <a:t>ぼ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されて積む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01209" y="708904"/>
            <a:ext cx="136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コストマップ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09235" y="92983"/>
            <a:ext cx="136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コストマップ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32282" y="2037190"/>
            <a:ext cx="136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コストマップ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 rot="380411">
            <a:off x="6937931" y="2466735"/>
            <a:ext cx="778020" cy="778020"/>
            <a:chOff x="5053914" y="3472248"/>
            <a:chExt cx="914400" cy="914400"/>
          </a:xfrm>
          <a:solidFill>
            <a:schemeClr val="bg1"/>
          </a:solidFill>
        </p:grpSpPr>
        <p:sp>
          <p:nvSpPr>
            <p:cNvPr id="56" name="円/楕円 55"/>
            <p:cNvSpPr/>
            <p:nvPr/>
          </p:nvSpPr>
          <p:spPr>
            <a:xfrm>
              <a:off x="5053914" y="3472248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57" name="直線コネクタ 56"/>
            <p:cNvCxnSpPr>
              <a:stCxn id="56" idx="7"/>
            </p:cNvCxnSpPr>
            <p:nvPr/>
          </p:nvCxnSpPr>
          <p:spPr>
            <a:xfrm flipH="1">
              <a:off x="5511114" y="3606159"/>
              <a:ext cx="323289" cy="32328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テキスト ボックス 58"/>
          <p:cNvSpPr txBox="1"/>
          <p:nvPr/>
        </p:nvSpPr>
        <p:spPr>
          <a:xfrm>
            <a:off x="10994859" y="1509345"/>
            <a:ext cx="1167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大域的経路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9344866" y="846772"/>
            <a:ext cx="1195849" cy="79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正方形/長方形 60"/>
          <p:cNvSpPr/>
          <p:nvPr/>
        </p:nvSpPr>
        <p:spPr>
          <a:xfrm>
            <a:off x="9406524" y="898965"/>
            <a:ext cx="1072406" cy="662368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今出現した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0978007" y="2156816"/>
            <a:ext cx="1195849" cy="79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正方形/長方形 62"/>
          <p:cNvSpPr/>
          <p:nvPr/>
        </p:nvSpPr>
        <p:spPr>
          <a:xfrm>
            <a:off x="11039665" y="2221366"/>
            <a:ext cx="1072406" cy="66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元々あった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437011" y="216316"/>
            <a:ext cx="1195849" cy="79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正方形/長方形 69"/>
          <p:cNvSpPr/>
          <p:nvPr/>
        </p:nvSpPr>
        <p:spPr>
          <a:xfrm>
            <a:off x="7511026" y="268509"/>
            <a:ext cx="1072406" cy="66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元々あった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909057" y="2458844"/>
            <a:ext cx="1167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</a:rPr>
              <a:t>局所的経路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2" name="四角形吹き出し 71"/>
          <p:cNvSpPr/>
          <p:nvPr/>
        </p:nvSpPr>
        <p:spPr>
          <a:xfrm>
            <a:off x="9344866" y="2341423"/>
            <a:ext cx="1342992" cy="362393"/>
          </a:xfrm>
          <a:prstGeom prst="wedgeRectCallout">
            <a:avLst>
              <a:gd name="adj1" fmla="val 37800"/>
              <a:gd name="adj2" fmla="val -11476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隙間発見！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フリーフォーム 81"/>
          <p:cNvSpPr/>
          <p:nvPr/>
        </p:nvSpPr>
        <p:spPr>
          <a:xfrm>
            <a:off x="7633392" y="2316522"/>
            <a:ext cx="999468" cy="288684"/>
          </a:xfrm>
          <a:custGeom>
            <a:avLst/>
            <a:gdLst>
              <a:gd name="connsiteX0" fmla="*/ 0 w 1112108"/>
              <a:gd name="connsiteY0" fmla="*/ 481914 h 481914"/>
              <a:gd name="connsiteX1" fmla="*/ 494270 w 1112108"/>
              <a:gd name="connsiteY1" fmla="*/ 197709 h 481914"/>
              <a:gd name="connsiteX2" fmla="*/ 1112108 w 1112108"/>
              <a:gd name="connsiteY2" fmla="*/ 0 h 48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108" h="481914">
                <a:moveTo>
                  <a:pt x="0" y="481914"/>
                </a:moveTo>
                <a:cubicBezTo>
                  <a:pt x="154459" y="379971"/>
                  <a:pt x="308919" y="278028"/>
                  <a:pt x="494270" y="197709"/>
                </a:cubicBezTo>
                <a:cubicBezTo>
                  <a:pt x="679621" y="117390"/>
                  <a:pt x="895864" y="58695"/>
                  <a:pt x="1112108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フリーフォーム 82"/>
          <p:cNvSpPr/>
          <p:nvPr/>
        </p:nvSpPr>
        <p:spPr>
          <a:xfrm>
            <a:off x="8717231" y="1833248"/>
            <a:ext cx="2619633" cy="457200"/>
          </a:xfrm>
          <a:custGeom>
            <a:avLst/>
            <a:gdLst>
              <a:gd name="connsiteX0" fmla="*/ 0 w 2619633"/>
              <a:gd name="connsiteY0" fmla="*/ 457200 h 457200"/>
              <a:gd name="connsiteX1" fmla="*/ 642552 w 2619633"/>
              <a:gd name="connsiteY1" fmla="*/ 296562 h 457200"/>
              <a:gd name="connsiteX2" fmla="*/ 1309816 w 2619633"/>
              <a:gd name="connsiteY2" fmla="*/ 234778 h 457200"/>
              <a:gd name="connsiteX3" fmla="*/ 2051222 w 2619633"/>
              <a:gd name="connsiteY3" fmla="*/ 172994 h 457200"/>
              <a:gd name="connsiteX4" fmla="*/ 2619633 w 2619633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633" h="457200">
                <a:moveTo>
                  <a:pt x="0" y="457200"/>
                </a:moveTo>
                <a:cubicBezTo>
                  <a:pt x="212125" y="395416"/>
                  <a:pt x="424250" y="333632"/>
                  <a:pt x="642552" y="296562"/>
                </a:cubicBezTo>
                <a:cubicBezTo>
                  <a:pt x="860854" y="259492"/>
                  <a:pt x="1309816" y="234778"/>
                  <a:pt x="1309816" y="234778"/>
                </a:cubicBezTo>
                <a:cubicBezTo>
                  <a:pt x="1544594" y="214183"/>
                  <a:pt x="1832919" y="212124"/>
                  <a:pt x="2051222" y="172994"/>
                </a:cubicBezTo>
                <a:cubicBezTo>
                  <a:pt x="2269525" y="133864"/>
                  <a:pt x="2444579" y="66932"/>
                  <a:pt x="2619633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右矢印 84"/>
          <p:cNvSpPr/>
          <p:nvPr/>
        </p:nvSpPr>
        <p:spPr>
          <a:xfrm>
            <a:off x="5691035" y="1446330"/>
            <a:ext cx="879612" cy="6428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491548" y="796607"/>
            <a:ext cx="137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コストマップ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をクリア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167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78419" y="3092047"/>
            <a:ext cx="4849230" cy="13187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attachment:overview_t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" y="-220933"/>
            <a:ext cx="74295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333715" y="9525"/>
            <a:ext cx="2916000" cy="2076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4388" y="494526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B050"/>
                </a:solidFill>
              </a:rPr>
              <a:t>現在位置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21111" y="-497932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</a:rPr>
              <a:t>目標位置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92051" y="-9930"/>
            <a:ext cx="2120766" cy="43065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405" y="303988"/>
            <a:ext cx="1125841" cy="39232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03968" y="2174759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70C0"/>
                </a:solidFill>
              </a:rPr>
              <a:t>速度指令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02115" y="1159805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0070C0"/>
                </a:solidFill>
              </a:rPr>
              <a:t>LRF</a:t>
            </a:r>
            <a:r>
              <a:rPr kumimoji="1" lang="ja-JP" altLang="en-US" sz="1200" b="1" dirty="0" smtClean="0">
                <a:solidFill>
                  <a:srgbClr val="0070C0"/>
                </a:solidFill>
              </a:rPr>
              <a:t>検出値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13844" y="800709"/>
            <a:ext cx="767472" cy="27699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714110" y="2203943"/>
            <a:ext cx="1628770" cy="1784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260858" y="770447"/>
            <a:ext cx="1188000" cy="39908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482561" y="-262610"/>
            <a:ext cx="1518434" cy="25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l="26082" t="40597" r="45106" b="47773"/>
          <a:stretch/>
        </p:blipFill>
        <p:spPr>
          <a:xfrm>
            <a:off x="116519" y="3329764"/>
            <a:ext cx="4811130" cy="1055661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94357" y="3065465"/>
            <a:ext cx="3868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husky/husky_navigation/config/costmap_global_laser.yaml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5702300" y="2768369"/>
            <a:ext cx="5485383" cy="3695855"/>
            <a:chOff x="5702300" y="2768369"/>
            <a:chExt cx="5485383" cy="3695855"/>
          </a:xfrm>
        </p:grpSpPr>
        <p:sp>
          <p:nvSpPr>
            <p:cNvPr id="3" name="正方形/長方形 2"/>
            <p:cNvSpPr/>
            <p:nvPr/>
          </p:nvSpPr>
          <p:spPr>
            <a:xfrm>
              <a:off x="5702300" y="2817543"/>
              <a:ext cx="5485383" cy="36466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5"/>
            <a:srcRect l="25587" t="40444" r="38926" b="18393"/>
            <a:stretch/>
          </p:blipFill>
          <p:spPr>
            <a:xfrm>
              <a:off x="5727700" y="3059781"/>
              <a:ext cx="5383305" cy="3394156"/>
            </a:xfrm>
            <a:prstGeom prst="rect">
              <a:avLst/>
            </a:prstGeom>
          </p:spPr>
        </p:pic>
        <p:sp>
          <p:nvSpPr>
            <p:cNvPr id="2" name="正方形/長方形 1"/>
            <p:cNvSpPr/>
            <p:nvPr/>
          </p:nvSpPr>
          <p:spPr>
            <a:xfrm>
              <a:off x="5702300" y="2768369"/>
              <a:ext cx="38676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200" dirty="0"/>
                <a:t>husky/</a:t>
              </a:r>
              <a:r>
                <a:rPr lang="en-US" altLang="ja-JP" sz="1200" dirty="0" err="1"/>
                <a:t>husky_navigation</a:t>
              </a:r>
              <a:r>
                <a:rPr lang="en-US" altLang="ja-JP" sz="1200" dirty="0"/>
                <a:t>/</a:t>
              </a:r>
              <a:r>
                <a:rPr lang="en-US" altLang="ja-JP" sz="1200" dirty="0" err="1"/>
                <a:t>config</a:t>
              </a:r>
              <a:r>
                <a:rPr lang="en-US" altLang="ja-JP" sz="1200" dirty="0"/>
                <a:t>/</a:t>
              </a:r>
              <a:r>
                <a:rPr lang="en-US" altLang="ja-JP" sz="1200" dirty="0" err="1"/>
                <a:t>costmap_common.yaml</a:t>
              </a:r>
              <a:endParaRPr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07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5587" t="40444" r="38926" b="18393"/>
          <a:stretch/>
        </p:blipFill>
        <p:spPr>
          <a:xfrm>
            <a:off x="522513" y="1682307"/>
            <a:ext cx="6516916" cy="41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64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正方形/長方形 121"/>
          <p:cNvSpPr/>
          <p:nvPr/>
        </p:nvSpPr>
        <p:spPr>
          <a:xfrm>
            <a:off x="6039063" y="4921152"/>
            <a:ext cx="5238750" cy="1861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6039064" y="2767382"/>
            <a:ext cx="5238750" cy="1861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924777" y="283356"/>
            <a:ext cx="4486048" cy="1975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6675" y="266700"/>
            <a:ext cx="5238749" cy="1975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0" y="2750726"/>
            <a:ext cx="5238750" cy="1861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696468" y="978154"/>
            <a:ext cx="1221232" cy="733645"/>
            <a:chOff x="1115568" y="1442974"/>
            <a:chExt cx="1221232" cy="733645"/>
          </a:xfrm>
        </p:grpSpPr>
        <p:sp>
          <p:nvSpPr>
            <p:cNvPr id="11" name="円/楕円 10"/>
            <p:cNvSpPr/>
            <p:nvPr/>
          </p:nvSpPr>
          <p:spPr>
            <a:xfrm>
              <a:off x="1833798" y="180631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直方体 3"/>
            <p:cNvSpPr/>
            <p:nvPr/>
          </p:nvSpPr>
          <p:spPr>
            <a:xfrm>
              <a:off x="1115568" y="144297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1170858" y="188037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1043250" y="1270915"/>
            <a:ext cx="371448" cy="324000"/>
            <a:chOff x="3844392" y="1564894"/>
            <a:chExt cx="371448" cy="324000"/>
          </a:xfrm>
        </p:grpSpPr>
        <p:cxnSp>
          <p:nvCxnSpPr>
            <p:cNvPr id="14" name="直線矢印コネクタ 13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/>
          <p:cNvGrpSpPr/>
          <p:nvPr/>
        </p:nvGrpSpPr>
        <p:grpSpPr>
          <a:xfrm>
            <a:off x="499050" y="1833727"/>
            <a:ext cx="591648" cy="261610"/>
            <a:chOff x="1077132" y="2474328"/>
            <a:chExt cx="591648" cy="261610"/>
          </a:xfrm>
        </p:grpSpPr>
        <p:sp>
          <p:nvSpPr>
            <p:cNvPr id="21" name="正方形/長方形 20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206540" y="1833727"/>
            <a:ext cx="764167" cy="261610"/>
            <a:chOff x="1580134" y="2985788"/>
            <a:chExt cx="1064006" cy="261610"/>
          </a:xfrm>
        </p:grpSpPr>
        <p:sp>
          <p:nvSpPr>
            <p:cNvPr id="22" name="正方形/長方形 21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990508" y="1779866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4874" y="486894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初期時刻</a:t>
            </a:r>
            <a:endParaRPr kumimoji="1" lang="ja-JP" altLang="en-US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8467538" y="877926"/>
            <a:ext cx="1221232" cy="733645"/>
            <a:chOff x="3411093" y="978154"/>
            <a:chExt cx="1221232" cy="733645"/>
          </a:xfrm>
        </p:grpSpPr>
        <p:sp>
          <p:nvSpPr>
            <p:cNvPr id="28" name="円/楕円 27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直方体 28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矢印コネクタ 31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/>
          <p:cNvGrpSpPr/>
          <p:nvPr/>
        </p:nvGrpSpPr>
        <p:grpSpPr>
          <a:xfrm>
            <a:off x="6404550" y="1850383"/>
            <a:ext cx="591648" cy="261610"/>
            <a:chOff x="1077132" y="2474328"/>
            <a:chExt cx="591648" cy="261610"/>
          </a:xfrm>
        </p:grpSpPr>
        <p:sp>
          <p:nvSpPr>
            <p:cNvPr id="36" name="正方形/長方形 35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522828" y="1695981"/>
            <a:ext cx="763200" cy="261610"/>
            <a:chOff x="1580134" y="2985788"/>
            <a:chExt cx="1064006" cy="261610"/>
          </a:xfrm>
        </p:grpSpPr>
        <p:sp>
          <p:nvSpPr>
            <p:cNvPr id="39" name="正方形/長方形 38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8299948" y="434532"/>
            <a:ext cx="138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時間経過後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6687550" y="1418332"/>
            <a:ext cx="371448" cy="324000"/>
            <a:chOff x="3844392" y="1564894"/>
            <a:chExt cx="371448" cy="324000"/>
          </a:xfrm>
        </p:grpSpPr>
        <p:cxnSp>
          <p:nvCxnSpPr>
            <p:cNvPr id="45" name="直線矢印コネクタ 44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>
            <a:off x="629792" y="3390135"/>
            <a:ext cx="1221232" cy="733645"/>
            <a:chOff x="1115568" y="1442974"/>
            <a:chExt cx="1221232" cy="733645"/>
          </a:xfrm>
        </p:grpSpPr>
        <p:sp>
          <p:nvSpPr>
            <p:cNvPr id="51" name="円/楕円 50"/>
            <p:cNvSpPr/>
            <p:nvPr/>
          </p:nvSpPr>
          <p:spPr>
            <a:xfrm>
              <a:off x="1833798" y="180631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1115568" y="144297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170858" y="188037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976574" y="3682896"/>
            <a:ext cx="371448" cy="324000"/>
            <a:chOff x="3844392" y="1564894"/>
            <a:chExt cx="371448" cy="324000"/>
          </a:xfrm>
        </p:grpSpPr>
        <p:cxnSp>
          <p:nvCxnSpPr>
            <p:cNvPr id="55" name="直線矢印コネクタ 54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/>
          <p:cNvGrpSpPr/>
          <p:nvPr/>
        </p:nvGrpSpPr>
        <p:grpSpPr>
          <a:xfrm>
            <a:off x="1024022" y="4251300"/>
            <a:ext cx="591648" cy="261610"/>
            <a:chOff x="1077132" y="2474328"/>
            <a:chExt cx="591648" cy="261610"/>
          </a:xfrm>
        </p:grpSpPr>
        <p:sp>
          <p:nvSpPr>
            <p:cNvPr id="59" name="正方形/長方形 58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1731512" y="4251300"/>
            <a:ext cx="763200" cy="261610"/>
            <a:chOff x="1580134" y="2985788"/>
            <a:chExt cx="1064006" cy="261610"/>
          </a:xfrm>
        </p:grpSpPr>
        <p:sp>
          <p:nvSpPr>
            <p:cNvPr id="62" name="正方形/長方形 61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1515480" y="4197439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28198" y="287030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初期時刻</a:t>
            </a:r>
            <a:endParaRPr kumimoji="1" lang="ja-JP" altLang="en-US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323278" y="4251300"/>
            <a:ext cx="576000" cy="415498"/>
            <a:chOff x="1077132" y="2474328"/>
            <a:chExt cx="591648" cy="415498"/>
          </a:xfrm>
        </p:grpSpPr>
        <p:sp>
          <p:nvSpPr>
            <p:cNvPr id="77" name="正方形/長方形 76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1077132" y="2474328"/>
              <a:ext cx="59164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lang="en-US" altLang="ja-JP" sz="1050" dirty="0" smtClean="0"/>
                <a:t>world</a:t>
              </a:r>
              <a:endParaRPr kumimoji="1" lang="ja-JP" altLang="en-US" sz="1050" dirty="0"/>
            </a:p>
          </p:txBody>
        </p:sp>
      </p:grpSp>
      <p:sp>
        <p:nvSpPr>
          <p:cNvPr id="79" name="テキスト ボックス 78"/>
          <p:cNvSpPr txBox="1"/>
          <p:nvPr/>
        </p:nvSpPr>
        <p:spPr>
          <a:xfrm>
            <a:off x="800315" y="4197439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476625" y="685800"/>
            <a:ext cx="115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？</a:t>
            </a:r>
            <a:endParaRPr kumimoji="1" lang="ja-JP" altLang="en-US" sz="4800" dirty="0"/>
          </a:p>
        </p:txBody>
      </p:sp>
      <p:grpSp>
        <p:nvGrpSpPr>
          <p:cNvPr id="93" name="グループ化 92"/>
          <p:cNvGrpSpPr/>
          <p:nvPr/>
        </p:nvGrpSpPr>
        <p:grpSpPr>
          <a:xfrm>
            <a:off x="9357749" y="3897029"/>
            <a:ext cx="763200" cy="253916"/>
            <a:chOff x="1580134" y="2985788"/>
            <a:chExt cx="1064006" cy="253916"/>
          </a:xfrm>
        </p:grpSpPr>
        <p:sp>
          <p:nvSpPr>
            <p:cNvPr id="94" name="正方形/長方形 93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1580134" y="2985788"/>
              <a:ext cx="10640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7096864" y="3906823"/>
            <a:ext cx="591648" cy="261610"/>
            <a:chOff x="1077132" y="2474328"/>
            <a:chExt cx="591648" cy="261610"/>
          </a:xfrm>
        </p:grpSpPr>
        <p:sp>
          <p:nvSpPr>
            <p:cNvPr id="91" name="正方形/長方形 90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6396120" y="3906823"/>
            <a:ext cx="576000" cy="415498"/>
            <a:chOff x="1077132" y="2474328"/>
            <a:chExt cx="591648" cy="415498"/>
          </a:xfrm>
        </p:grpSpPr>
        <p:sp>
          <p:nvSpPr>
            <p:cNvPr id="100" name="正方形/長方形 99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1077132" y="2474328"/>
              <a:ext cx="59164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/world</a:t>
              </a:r>
              <a:endParaRPr kumimoji="1" lang="ja-JP" altLang="en-US" sz="1050" dirty="0"/>
            </a:p>
          </p:txBody>
        </p:sp>
      </p:grpSp>
      <p:sp>
        <p:nvSpPr>
          <p:cNvPr id="102" name="テキスト ボックス 101"/>
          <p:cNvSpPr txBox="1"/>
          <p:nvPr/>
        </p:nvSpPr>
        <p:spPr>
          <a:xfrm>
            <a:off x="6873157" y="3852962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grpSp>
        <p:nvGrpSpPr>
          <p:cNvPr id="103" name="グループ化 102"/>
          <p:cNvGrpSpPr/>
          <p:nvPr/>
        </p:nvGrpSpPr>
        <p:grpSpPr>
          <a:xfrm>
            <a:off x="9071179" y="3210611"/>
            <a:ext cx="1221232" cy="733645"/>
            <a:chOff x="3411093" y="978154"/>
            <a:chExt cx="1221232" cy="733645"/>
          </a:xfrm>
        </p:grpSpPr>
        <p:sp>
          <p:nvSpPr>
            <p:cNvPr id="104" name="円/楕円 103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直方体 104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" name="直線矢印コネクタ 106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/>
          <p:cNvGrpSpPr/>
          <p:nvPr/>
        </p:nvGrpSpPr>
        <p:grpSpPr>
          <a:xfrm>
            <a:off x="6885698" y="3547508"/>
            <a:ext cx="371448" cy="324000"/>
            <a:chOff x="3844392" y="1564894"/>
            <a:chExt cx="371448" cy="324000"/>
          </a:xfrm>
        </p:grpSpPr>
        <p:cxnSp>
          <p:nvCxnSpPr>
            <p:cNvPr id="111" name="直線矢印コネクタ 110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フリーフォーム 113"/>
          <p:cNvSpPr/>
          <p:nvPr/>
        </p:nvSpPr>
        <p:spPr>
          <a:xfrm>
            <a:off x="6058112" y="4943836"/>
            <a:ext cx="5219700" cy="1390650"/>
          </a:xfrm>
          <a:custGeom>
            <a:avLst/>
            <a:gdLst>
              <a:gd name="connsiteX0" fmla="*/ 3848100 w 5219700"/>
              <a:gd name="connsiteY0" fmla="*/ 0 h 1390650"/>
              <a:gd name="connsiteX1" fmla="*/ 4876800 w 5219700"/>
              <a:gd name="connsiteY1" fmla="*/ 0 h 1390650"/>
              <a:gd name="connsiteX2" fmla="*/ 4114800 w 5219700"/>
              <a:gd name="connsiteY2" fmla="*/ 762000 h 1390650"/>
              <a:gd name="connsiteX3" fmla="*/ 5219700 w 5219700"/>
              <a:gd name="connsiteY3" fmla="*/ 762000 h 1390650"/>
              <a:gd name="connsiteX4" fmla="*/ 5219700 w 5219700"/>
              <a:gd name="connsiteY4" fmla="*/ 1390650 h 1390650"/>
              <a:gd name="connsiteX5" fmla="*/ 0 w 5219700"/>
              <a:gd name="connsiteY5" fmla="*/ 1390650 h 1390650"/>
              <a:gd name="connsiteX6" fmla="*/ 0 w 5219700"/>
              <a:gd name="connsiteY6" fmla="*/ 638175 h 1390650"/>
              <a:gd name="connsiteX7" fmla="*/ 3200400 w 5219700"/>
              <a:gd name="connsiteY7" fmla="*/ 638175 h 1390650"/>
              <a:gd name="connsiteX8" fmla="*/ 3848100 w 5219700"/>
              <a:gd name="connsiteY8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1390650">
                <a:moveTo>
                  <a:pt x="3848100" y="0"/>
                </a:moveTo>
                <a:lnTo>
                  <a:pt x="4876800" y="0"/>
                </a:lnTo>
                <a:lnTo>
                  <a:pt x="4114800" y="762000"/>
                </a:lnTo>
                <a:lnTo>
                  <a:pt x="5219700" y="762000"/>
                </a:lnTo>
                <a:lnTo>
                  <a:pt x="5219700" y="1390650"/>
                </a:lnTo>
                <a:lnTo>
                  <a:pt x="0" y="1390650"/>
                </a:lnTo>
                <a:lnTo>
                  <a:pt x="0" y="638175"/>
                </a:lnTo>
                <a:lnTo>
                  <a:pt x="3200400" y="638175"/>
                </a:lnTo>
                <a:lnTo>
                  <a:pt x="384810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5" name="グループ化 114"/>
          <p:cNvGrpSpPr/>
          <p:nvPr/>
        </p:nvGrpSpPr>
        <p:grpSpPr>
          <a:xfrm>
            <a:off x="6625714" y="5261415"/>
            <a:ext cx="591648" cy="261610"/>
            <a:chOff x="1077132" y="2474328"/>
            <a:chExt cx="591648" cy="261610"/>
          </a:xfrm>
        </p:grpSpPr>
        <p:sp>
          <p:nvSpPr>
            <p:cNvPr id="116" name="正方形/長方形 115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8695087" y="5861471"/>
            <a:ext cx="763200" cy="261610"/>
            <a:chOff x="1580134" y="2985788"/>
            <a:chExt cx="1064006" cy="261610"/>
          </a:xfrm>
        </p:grpSpPr>
        <p:sp>
          <p:nvSpPr>
            <p:cNvPr id="119" name="正方形/長方形 118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033776" y="6063252"/>
            <a:ext cx="610912" cy="261610"/>
            <a:chOff x="1077132" y="2474328"/>
            <a:chExt cx="591648" cy="261610"/>
          </a:xfrm>
        </p:grpSpPr>
        <p:sp>
          <p:nvSpPr>
            <p:cNvPr id="124" name="正方形/長方形 123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lang="en-US" altLang="ja-JP" sz="1050" dirty="0" smtClean="0"/>
                <a:t>world</a:t>
              </a:r>
              <a:endParaRPr kumimoji="1" lang="ja-JP" altLang="en-US" sz="105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8672557" y="5127826"/>
            <a:ext cx="1221232" cy="733645"/>
            <a:chOff x="3411093" y="978154"/>
            <a:chExt cx="1221232" cy="733645"/>
          </a:xfrm>
        </p:grpSpPr>
        <p:sp>
          <p:nvSpPr>
            <p:cNvPr id="128" name="円/楕円 127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直方体 128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1" name="直線矢印コネクタ 130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矢印コネクタ 131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2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グループ化 137"/>
          <p:cNvGrpSpPr/>
          <p:nvPr/>
        </p:nvGrpSpPr>
        <p:grpSpPr>
          <a:xfrm>
            <a:off x="6522854" y="5487423"/>
            <a:ext cx="371448" cy="324000"/>
            <a:chOff x="3844392" y="1564894"/>
            <a:chExt cx="371448" cy="324000"/>
          </a:xfrm>
        </p:grpSpPr>
        <p:cxnSp>
          <p:nvCxnSpPr>
            <p:cNvPr id="139" name="直線矢印コネクタ 138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矢印コネクタ 139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矢印コネクタ 140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テキスト ボックス 142"/>
          <p:cNvSpPr txBox="1"/>
          <p:nvPr/>
        </p:nvSpPr>
        <p:spPr>
          <a:xfrm>
            <a:off x="6024339" y="2775870"/>
            <a:ext cx="185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オドメトリだけを</a:t>
            </a:r>
            <a:endParaRPr kumimoji="1" lang="en-US" altLang="ja-JP" dirty="0" smtClean="0"/>
          </a:p>
          <a:p>
            <a:r>
              <a:rPr lang="ja-JP" altLang="en-US" dirty="0"/>
              <a:t>信</a:t>
            </a:r>
            <a:r>
              <a:rPr lang="ja-JP" altLang="en-US" dirty="0" smtClean="0"/>
              <a:t>じている</a:t>
            </a:r>
            <a:r>
              <a:rPr lang="ja-JP" altLang="en-US" dirty="0"/>
              <a:t>場合</a:t>
            </a:r>
            <a:endParaRPr kumimoji="1" lang="ja-JP" altLang="en-US" dirty="0"/>
          </a:p>
        </p:txBody>
      </p:sp>
      <p:sp>
        <p:nvSpPr>
          <p:cNvPr id="146" name="フリーフォーム 145"/>
          <p:cNvSpPr/>
          <p:nvPr/>
        </p:nvSpPr>
        <p:spPr>
          <a:xfrm>
            <a:off x="6924675" y="3552795"/>
            <a:ext cx="2552700" cy="304830"/>
          </a:xfrm>
          <a:custGeom>
            <a:avLst/>
            <a:gdLst>
              <a:gd name="connsiteX0" fmla="*/ 0 w 2552700"/>
              <a:gd name="connsiteY0" fmla="*/ 304830 h 304830"/>
              <a:gd name="connsiteX1" fmla="*/ 428625 w 2552700"/>
              <a:gd name="connsiteY1" fmla="*/ 142905 h 304830"/>
              <a:gd name="connsiteX2" fmla="*/ 1314450 w 2552700"/>
              <a:gd name="connsiteY2" fmla="*/ 9555 h 304830"/>
              <a:gd name="connsiteX3" fmla="*/ 2143125 w 2552700"/>
              <a:gd name="connsiteY3" fmla="*/ 38130 h 304830"/>
              <a:gd name="connsiteX4" fmla="*/ 2552700 w 2552700"/>
              <a:gd name="connsiteY4" fmla="*/ 257205 h 30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304830">
                <a:moveTo>
                  <a:pt x="0" y="304830"/>
                </a:moveTo>
                <a:cubicBezTo>
                  <a:pt x="104775" y="248473"/>
                  <a:pt x="209550" y="192117"/>
                  <a:pt x="428625" y="142905"/>
                </a:cubicBezTo>
                <a:cubicBezTo>
                  <a:pt x="647700" y="93693"/>
                  <a:pt x="1028700" y="27017"/>
                  <a:pt x="1314450" y="9555"/>
                </a:cubicBezTo>
                <a:cubicBezTo>
                  <a:pt x="1600200" y="-7907"/>
                  <a:pt x="1936750" y="-3145"/>
                  <a:pt x="2143125" y="38130"/>
                </a:cubicBezTo>
                <a:cubicBezTo>
                  <a:pt x="2349500" y="79405"/>
                  <a:pt x="2451100" y="168305"/>
                  <a:pt x="2552700" y="257205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フリーフォーム 146"/>
          <p:cNvSpPr/>
          <p:nvPr/>
        </p:nvSpPr>
        <p:spPr>
          <a:xfrm>
            <a:off x="6547697" y="5500869"/>
            <a:ext cx="2552700" cy="304830"/>
          </a:xfrm>
          <a:custGeom>
            <a:avLst/>
            <a:gdLst>
              <a:gd name="connsiteX0" fmla="*/ 0 w 2552700"/>
              <a:gd name="connsiteY0" fmla="*/ 304830 h 304830"/>
              <a:gd name="connsiteX1" fmla="*/ 428625 w 2552700"/>
              <a:gd name="connsiteY1" fmla="*/ 142905 h 304830"/>
              <a:gd name="connsiteX2" fmla="*/ 1314450 w 2552700"/>
              <a:gd name="connsiteY2" fmla="*/ 9555 h 304830"/>
              <a:gd name="connsiteX3" fmla="*/ 2143125 w 2552700"/>
              <a:gd name="connsiteY3" fmla="*/ 38130 h 304830"/>
              <a:gd name="connsiteX4" fmla="*/ 2552700 w 2552700"/>
              <a:gd name="connsiteY4" fmla="*/ 257205 h 30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304830">
                <a:moveTo>
                  <a:pt x="0" y="304830"/>
                </a:moveTo>
                <a:cubicBezTo>
                  <a:pt x="104775" y="248473"/>
                  <a:pt x="209550" y="192117"/>
                  <a:pt x="428625" y="142905"/>
                </a:cubicBezTo>
                <a:cubicBezTo>
                  <a:pt x="647700" y="93693"/>
                  <a:pt x="1028700" y="27017"/>
                  <a:pt x="1314450" y="9555"/>
                </a:cubicBezTo>
                <a:cubicBezTo>
                  <a:pt x="1600200" y="-7907"/>
                  <a:pt x="1936750" y="-3145"/>
                  <a:pt x="2143125" y="38130"/>
                </a:cubicBezTo>
                <a:cubicBezTo>
                  <a:pt x="2349500" y="79405"/>
                  <a:pt x="2451100" y="168305"/>
                  <a:pt x="2552700" y="257205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6024339" y="4929740"/>
            <a:ext cx="227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現実を見てみると･･･</a:t>
            </a:r>
            <a:endParaRPr kumimoji="1" lang="ja-JP" altLang="en-US" dirty="0"/>
          </a:p>
        </p:txBody>
      </p:sp>
      <p:grpSp>
        <p:nvGrpSpPr>
          <p:cNvPr id="134" name="グループ化 133"/>
          <p:cNvGrpSpPr/>
          <p:nvPr/>
        </p:nvGrpSpPr>
        <p:grpSpPr>
          <a:xfrm>
            <a:off x="6885697" y="5701278"/>
            <a:ext cx="371448" cy="324000"/>
            <a:chOff x="3844392" y="1564894"/>
            <a:chExt cx="371448" cy="324000"/>
          </a:xfrm>
        </p:grpSpPr>
        <p:cxnSp>
          <p:nvCxnSpPr>
            <p:cNvPr id="135" name="直線矢印コネクタ 134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矢印コネクタ 135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フリーフォーム 149"/>
          <p:cNvSpPr/>
          <p:nvPr/>
        </p:nvSpPr>
        <p:spPr>
          <a:xfrm>
            <a:off x="6562725" y="5838825"/>
            <a:ext cx="381000" cy="171450"/>
          </a:xfrm>
          <a:custGeom>
            <a:avLst/>
            <a:gdLst>
              <a:gd name="connsiteX0" fmla="*/ 381000 w 381000"/>
              <a:gd name="connsiteY0" fmla="*/ 171450 h 171450"/>
              <a:gd name="connsiteX1" fmla="*/ 133350 w 381000"/>
              <a:gd name="connsiteY1" fmla="*/ 142875 h 171450"/>
              <a:gd name="connsiteX2" fmla="*/ 0 w 381000"/>
              <a:gd name="connsiteY2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171450">
                <a:moveTo>
                  <a:pt x="381000" y="171450"/>
                </a:moveTo>
                <a:cubicBezTo>
                  <a:pt x="288925" y="171450"/>
                  <a:pt x="196850" y="171450"/>
                  <a:pt x="133350" y="142875"/>
                </a:cubicBezTo>
                <a:cubicBezTo>
                  <a:pt x="69850" y="114300"/>
                  <a:pt x="34925" y="57150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四角形吹き出し 150"/>
          <p:cNvSpPr/>
          <p:nvPr/>
        </p:nvSpPr>
        <p:spPr>
          <a:xfrm>
            <a:off x="6106287" y="6381619"/>
            <a:ext cx="1942338" cy="286111"/>
          </a:xfrm>
          <a:prstGeom prst="wedgeRectCallout">
            <a:avLst>
              <a:gd name="adj1" fmla="val -18003"/>
              <a:gd name="adj2" fmla="val -15722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スリップや外乱で生じる誤差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9022003" y="2798457"/>
            <a:ext cx="138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時間経過後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8099111" y="6398308"/>
            <a:ext cx="354800" cy="28611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87762" y="6378937"/>
            <a:ext cx="2721987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地図とセンサ情報を利用して推定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976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正方形/長方形 121"/>
          <p:cNvSpPr/>
          <p:nvPr/>
        </p:nvSpPr>
        <p:spPr>
          <a:xfrm>
            <a:off x="6039063" y="4921152"/>
            <a:ext cx="5238750" cy="1861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6039064" y="2767382"/>
            <a:ext cx="5238750" cy="1861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924777" y="283356"/>
            <a:ext cx="4486048" cy="1975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6675" y="266700"/>
            <a:ext cx="5238749" cy="1975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0" y="2750726"/>
            <a:ext cx="5238750" cy="1861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5" name="フリーフォーム 74"/>
          <p:cNvSpPr/>
          <p:nvPr/>
        </p:nvSpPr>
        <p:spPr>
          <a:xfrm>
            <a:off x="19049" y="2773410"/>
            <a:ext cx="5219700" cy="1390650"/>
          </a:xfrm>
          <a:custGeom>
            <a:avLst/>
            <a:gdLst>
              <a:gd name="connsiteX0" fmla="*/ 3848100 w 5219700"/>
              <a:gd name="connsiteY0" fmla="*/ 0 h 1390650"/>
              <a:gd name="connsiteX1" fmla="*/ 4876800 w 5219700"/>
              <a:gd name="connsiteY1" fmla="*/ 0 h 1390650"/>
              <a:gd name="connsiteX2" fmla="*/ 4114800 w 5219700"/>
              <a:gd name="connsiteY2" fmla="*/ 762000 h 1390650"/>
              <a:gd name="connsiteX3" fmla="*/ 5219700 w 5219700"/>
              <a:gd name="connsiteY3" fmla="*/ 762000 h 1390650"/>
              <a:gd name="connsiteX4" fmla="*/ 5219700 w 5219700"/>
              <a:gd name="connsiteY4" fmla="*/ 1390650 h 1390650"/>
              <a:gd name="connsiteX5" fmla="*/ 0 w 5219700"/>
              <a:gd name="connsiteY5" fmla="*/ 1390650 h 1390650"/>
              <a:gd name="connsiteX6" fmla="*/ 0 w 5219700"/>
              <a:gd name="connsiteY6" fmla="*/ 638175 h 1390650"/>
              <a:gd name="connsiteX7" fmla="*/ 3200400 w 5219700"/>
              <a:gd name="connsiteY7" fmla="*/ 638175 h 1390650"/>
              <a:gd name="connsiteX8" fmla="*/ 3848100 w 5219700"/>
              <a:gd name="connsiteY8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1390650">
                <a:moveTo>
                  <a:pt x="3848100" y="0"/>
                </a:moveTo>
                <a:lnTo>
                  <a:pt x="4876800" y="0"/>
                </a:lnTo>
                <a:lnTo>
                  <a:pt x="4114800" y="762000"/>
                </a:lnTo>
                <a:lnTo>
                  <a:pt x="5219700" y="762000"/>
                </a:lnTo>
                <a:lnTo>
                  <a:pt x="5219700" y="1390650"/>
                </a:lnTo>
                <a:lnTo>
                  <a:pt x="0" y="1390650"/>
                </a:lnTo>
                <a:lnTo>
                  <a:pt x="0" y="638175"/>
                </a:lnTo>
                <a:lnTo>
                  <a:pt x="3200400" y="638175"/>
                </a:lnTo>
                <a:lnTo>
                  <a:pt x="384810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696468" y="978154"/>
            <a:ext cx="1221232" cy="733645"/>
            <a:chOff x="1115568" y="1442974"/>
            <a:chExt cx="1221232" cy="733645"/>
          </a:xfrm>
        </p:grpSpPr>
        <p:sp>
          <p:nvSpPr>
            <p:cNvPr id="11" name="円/楕円 10"/>
            <p:cNvSpPr/>
            <p:nvPr/>
          </p:nvSpPr>
          <p:spPr>
            <a:xfrm>
              <a:off x="1833798" y="180631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直方体 3"/>
            <p:cNvSpPr/>
            <p:nvPr/>
          </p:nvSpPr>
          <p:spPr>
            <a:xfrm>
              <a:off x="1115568" y="144297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1170858" y="188037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1043250" y="1270915"/>
            <a:ext cx="371448" cy="324000"/>
            <a:chOff x="3844392" y="1564894"/>
            <a:chExt cx="371448" cy="324000"/>
          </a:xfrm>
        </p:grpSpPr>
        <p:cxnSp>
          <p:nvCxnSpPr>
            <p:cNvPr id="14" name="直線矢印コネクタ 13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/>
          <p:cNvGrpSpPr/>
          <p:nvPr/>
        </p:nvGrpSpPr>
        <p:grpSpPr>
          <a:xfrm>
            <a:off x="499050" y="1833727"/>
            <a:ext cx="591648" cy="261610"/>
            <a:chOff x="1077132" y="2474328"/>
            <a:chExt cx="591648" cy="261610"/>
          </a:xfrm>
        </p:grpSpPr>
        <p:sp>
          <p:nvSpPr>
            <p:cNvPr id="21" name="正方形/長方形 20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206540" y="1833727"/>
            <a:ext cx="764167" cy="261610"/>
            <a:chOff x="1580134" y="2985788"/>
            <a:chExt cx="1064006" cy="261610"/>
          </a:xfrm>
        </p:grpSpPr>
        <p:sp>
          <p:nvSpPr>
            <p:cNvPr id="22" name="正方形/長方形 21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990508" y="1779866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4874" y="486894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初期時刻</a:t>
            </a:r>
            <a:endParaRPr kumimoji="1" lang="ja-JP" altLang="en-US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8467538" y="877926"/>
            <a:ext cx="1221232" cy="733645"/>
            <a:chOff x="3411093" y="978154"/>
            <a:chExt cx="1221232" cy="733645"/>
          </a:xfrm>
        </p:grpSpPr>
        <p:sp>
          <p:nvSpPr>
            <p:cNvPr id="28" name="円/楕円 27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直方体 28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矢印コネクタ 31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/>
          <p:cNvGrpSpPr/>
          <p:nvPr/>
        </p:nvGrpSpPr>
        <p:grpSpPr>
          <a:xfrm>
            <a:off x="6404550" y="1850383"/>
            <a:ext cx="591648" cy="261610"/>
            <a:chOff x="1077132" y="2474328"/>
            <a:chExt cx="591648" cy="261610"/>
          </a:xfrm>
        </p:grpSpPr>
        <p:sp>
          <p:nvSpPr>
            <p:cNvPr id="36" name="正方形/長方形 35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522828" y="1695981"/>
            <a:ext cx="763200" cy="261610"/>
            <a:chOff x="1580134" y="2985788"/>
            <a:chExt cx="1064006" cy="261610"/>
          </a:xfrm>
        </p:grpSpPr>
        <p:sp>
          <p:nvSpPr>
            <p:cNvPr id="39" name="正方形/長方形 38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8299948" y="434532"/>
            <a:ext cx="138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時間経過後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6687550" y="1418332"/>
            <a:ext cx="371448" cy="324000"/>
            <a:chOff x="3844392" y="1564894"/>
            <a:chExt cx="371448" cy="324000"/>
          </a:xfrm>
        </p:grpSpPr>
        <p:cxnSp>
          <p:nvCxnSpPr>
            <p:cNvPr id="45" name="直線矢印コネクタ 44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>
            <a:off x="629792" y="3390135"/>
            <a:ext cx="1221232" cy="733645"/>
            <a:chOff x="1115568" y="1442974"/>
            <a:chExt cx="1221232" cy="733645"/>
          </a:xfrm>
        </p:grpSpPr>
        <p:sp>
          <p:nvSpPr>
            <p:cNvPr id="51" name="円/楕円 50"/>
            <p:cNvSpPr/>
            <p:nvPr/>
          </p:nvSpPr>
          <p:spPr>
            <a:xfrm>
              <a:off x="1833798" y="180631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1115568" y="144297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170858" y="188037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976574" y="3682896"/>
            <a:ext cx="371448" cy="324000"/>
            <a:chOff x="3844392" y="1564894"/>
            <a:chExt cx="371448" cy="324000"/>
          </a:xfrm>
        </p:grpSpPr>
        <p:cxnSp>
          <p:nvCxnSpPr>
            <p:cNvPr id="55" name="直線矢印コネクタ 54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/>
          <p:cNvGrpSpPr/>
          <p:nvPr/>
        </p:nvGrpSpPr>
        <p:grpSpPr>
          <a:xfrm>
            <a:off x="1024022" y="4251300"/>
            <a:ext cx="591648" cy="261610"/>
            <a:chOff x="1077132" y="2474328"/>
            <a:chExt cx="591648" cy="261610"/>
          </a:xfrm>
        </p:grpSpPr>
        <p:sp>
          <p:nvSpPr>
            <p:cNvPr id="59" name="正方形/長方形 58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1731512" y="4251300"/>
            <a:ext cx="763200" cy="261610"/>
            <a:chOff x="1580134" y="2985788"/>
            <a:chExt cx="1064006" cy="261610"/>
          </a:xfrm>
        </p:grpSpPr>
        <p:sp>
          <p:nvSpPr>
            <p:cNvPr id="62" name="正方形/長方形 61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1515480" y="4197439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28198" y="287030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初期時刻</a:t>
            </a:r>
            <a:endParaRPr kumimoji="1" lang="ja-JP" altLang="en-US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375532" y="4251300"/>
            <a:ext cx="491458" cy="261610"/>
            <a:chOff x="1077132" y="2474328"/>
            <a:chExt cx="591648" cy="261610"/>
          </a:xfrm>
        </p:grpSpPr>
        <p:sp>
          <p:nvSpPr>
            <p:cNvPr id="77" name="正方形/長方形 76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p:sp>
        <p:nvSpPr>
          <p:cNvPr id="79" name="テキスト ボックス 78"/>
          <p:cNvSpPr txBox="1"/>
          <p:nvPr/>
        </p:nvSpPr>
        <p:spPr>
          <a:xfrm>
            <a:off x="800315" y="4197439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476625" y="685800"/>
            <a:ext cx="115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？</a:t>
            </a:r>
            <a:endParaRPr kumimoji="1" lang="ja-JP" altLang="en-US" sz="4800" dirty="0"/>
          </a:p>
        </p:txBody>
      </p:sp>
      <p:sp>
        <p:nvSpPr>
          <p:cNvPr id="81" name="フリーフォーム 80"/>
          <p:cNvSpPr/>
          <p:nvPr/>
        </p:nvSpPr>
        <p:spPr>
          <a:xfrm>
            <a:off x="6058113" y="2790066"/>
            <a:ext cx="5219700" cy="1390650"/>
          </a:xfrm>
          <a:custGeom>
            <a:avLst/>
            <a:gdLst>
              <a:gd name="connsiteX0" fmla="*/ 3848100 w 5219700"/>
              <a:gd name="connsiteY0" fmla="*/ 0 h 1390650"/>
              <a:gd name="connsiteX1" fmla="*/ 4876800 w 5219700"/>
              <a:gd name="connsiteY1" fmla="*/ 0 h 1390650"/>
              <a:gd name="connsiteX2" fmla="*/ 4114800 w 5219700"/>
              <a:gd name="connsiteY2" fmla="*/ 762000 h 1390650"/>
              <a:gd name="connsiteX3" fmla="*/ 5219700 w 5219700"/>
              <a:gd name="connsiteY3" fmla="*/ 762000 h 1390650"/>
              <a:gd name="connsiteX4" fmla="*/ 5219700 w 5219700"/>
              <a:gd name="connsiteY4" fmla="*/ 1390650 h 1390650"/>
              <a:gd name="connsiteX5" fmla="*/ 0 w 5219700"/>
              <a:gd name="connsiteY5" fmla="*/ 1390650 h 1390650"/>
              <a:gd name="connsiteX6" fmla="*/ 0 w 5219700"/>
              <a:gd name="connsiteY6" fmla="*/ 638175 h 1390650"/>
              <a:gd name="connsiteX7" fmla="*/ 3200400 w 5219700"/>
              <a:gd name="connsiteY7" fmla="*/ 638175 h 1390650"/>
              <a:gd name="connsiteX8" fmla="*/ 3848100 w 5219700"/>
              <a:gd name="connsiteY8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1390650">
                <a:moveTo>
                  <a:pt x="3848100" y="0"/>
                </a:moveTo>
                <a:lnTo>
                  <a:pt x="4876800" y="0"/>
                </a:lnTo>
                <a:lnTo>
                  <a:pt x="4114800" y="762000"/>
                </a:lnTo>
                <a:lnTo>
                  <a:pt x="5219700" y="762000"/>
                </a:lnTo>
                <a:lnTo>
                  <a:pt x="5219700" y="1390650"/>
                </a:lnTo>
                <a:lnTo>
                  <a:pt x="0" y="1390650"/>
                </a:lnTo>
                <a:lnTo>
                  <a:pt x="0" y="638175"/>
                </a:lnTo>
                <a:lnTo>
                  <a:pt x="3200400" y="638175"/>
                </a:lnTo>
                <a:lnTo>
                  <a:pt x="384810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3" name="グループ化 92"/>
          <p:cNvGrpSpPr/>
          <p:nvPr/>
        </p:nvGrpSpPr>
        <p:grpSpPr>
          <a:xfrm>
            <a:off x="9357749" y="3897029"/>
            <a:ext cx="763200" cy="253916"/>
            <a:chOff x="1580134" y="2985788"/>
            <a:chExt cx="1064006" cy="253916"/>
          </a:xfrm>
        </p:grpSpPr>
        <p:sp>
          <p:nvSpPr>
            <p:cNvPr id="94" name="正方形/長方形 93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1580134" y="2985788"/>
              <a:ext cx="10640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grpSp>
        <p:nvGrpSpPr>
          <p:cNvPr id="142" name="グループ化 141"/>
          <p:cNvGrpSpPr/>
          <p:nvPr/>
        </p:nvGrpSpPr>
        <p:grpSpPr>
          <a:xfrm>
            <a:off x="6448374" y="3852962"/>
            <a:ext cx="1240138" cy="369332"/>
            <a:chOff x="6414596" y="4214095"/>
            <a:chExt cx="1240138" cy="369332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7063086" y="4267956"/>
              <a:ext cx="591648" cy="261610"/>
              <a:chOff x="1077132" y="2474328"/>
              <a:chExt cx="591648" cy="261610"/>
            </a:xfrm>
          </p:grpSpPr>
          <p:sp>
            <p:nvSpPr>
              <p:cNvPr id="91" name="正方形/長方形 90"/>
              <p:cNvSpPr/>
              <p:nvPr/>
            </p:nvSpPr>
            <p:spPr>
              <a:xfrm>
                <a:off x="1120956" y="2511757"/>
                <a:ext cx="504000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1077132" y="2474328"/>
                <a:ext cx="5916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50" dirty="0" smtClean="0"/>
                  <a:t>/</a:t>
                </a:r>
                <a:r>
                  <a:rPr kumimoji="1" lang="en-US" altLang="ja-JP" sz="1050" dirty="0" err="1" smtClean="0"/>
                  <a:t>odom</a:t>
                </a:r>
                <a:endParaRPr kumimoji="1" lang="ja-JP" altLang="en-US" sz="1050" dirty="0"/>
              </a:p>
            </p:txBody>
          </p:sp>
        </p:grpSp>
        <p:grpSp>
          <p:nvGrpSpPr>
            <p:cNvPr id="99" name="グループ化 98"/>
            <p:cNvGrpSpPr/>
            <p:nvPr/>
          </p:nvGrpSpPr>
          <p:grpSpPr>
            <a:xfrm>
              <a:off x="6414596" y="4267956"/>
              <a:ext cx="491458" cy="261610"/>
              <a:chOff x="1077132" y="2474328"/>
              <a:chExt cx="591648" cy="261610"/>
            </a:xfrm>
          </p:grpSpPr>
          <p:sp>
            <p:nvSpPr>
              <p:cNvPr id="100" name="正方形/長方形 99"/>
              <p:cNvSpPr/>
              <p:nvPr/>
            </p:nvSpPr>
            <p:spPr>
              <a:xfrm>
                <a:off x="1120956" y="2511757"/>
                <a:ext cx="504000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1077132" y="2474328"/>
                <a:ext cx="5916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50" dirty="0" smtClean="0"/>
                  <a:t>/map</a:t>
                </a:r>
                <a:endParaRPr kumimoji="1" lang="ja-JP" altLang="en-US" sz="1050" dirty="0"/>
              </a:p>
            </p:txBody>
          </p:sp>
        </p:grpSp>
        <p:sp>
          <p:nvSpPr>
            <p:cNvPr id="102" name="テキスト ボックス 101"/>
            <p:cNvSpPr txBox="1"/>
            <p:nvPr/>
          </p:nvSpPr>
          <p:spPr>
            <a:xfrm>
              <a:off x="6839379" y="4214095"/>
              <a:ext cx="437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=</a:t>
              </a:r>
              <a:endParaRPr kumimoji="1" lang="ja-JP" altLang="en-US" dirty="0"/>
            </a:p>
          </p:txBody>
        </p:sp>
      </p:grpSp>
      <p:grpSp>
        <p:nvGrpSpPr>
          <p:cNvPr id="103" name="グループ化 102"/>
          <p:cNvGrpSpPr/>
          <p:nvPr/>
        </p:nvGrpSpPr>
        <p:grpSpPr>
          <a:xfrm>
            <a:off x="9071179" y="3210611"/>
            <a:ext cx="1221232" cy="733645"/>
            <a:chOff x="3411093" y="978154"/>
            <a:chExt cx="1221232" cy="733645"/>
          </a:xfrm>
        </p:grpSpPr>
        <p:sp>
          <p:nvSpPr>
            <p:cNvPr id="104" name="円/楕円 103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直方体 104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" name="直線矢印コネクタ 106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/>
          <p:cNvGrpSpPr/>
          <p:nvPr/>
        </p:nvGrpSpPr>
        <p:grpSpPr>
          <a:xfrm>
            <a:off x="6885698" y="3547508"/>
            <a:ext cx="371448" cy="324000"/>
            <a:chOff x="3844392" y="1564894"/>
            <a:chExt cx="371448" cy="324000"/>
          </a:xfrm>
        </p:grpSpPr>
        <p:cxnSp>
          <p:nvCxnSpPr>
            <p:cNvPr id="111" name="直線矢印コネクタ 110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フリーフォーム 113"/>
          <p:cNvSpPr/>
          <p:nvPr/>
        </p:nvSpPr>
        <p:spPr>
          <a:xfrm>
            <a:off x="6058112" y="4943836"/>
            <a:ext cx="5219700" cy="1390650"/>
          </a:xfrm>
          <a:custGeom>
            <a:avLst/>
            <a:gdLst>
              <a:gd name="connsiteX0" fmla="*/ 3848100 w 5219700"/>
              <a:gd name="connsiteY0" fmla="*/ 0 h 1390650"/>
              <a:gd name="connsiteX1" fmla="*/ 4876800 w 5219700"/>
              <a:gd name="connsiteY1" fmla="*/ 0 h 1390650"/>
              <a:gd name="connsiteX2" fmla="*/ 4114800 w 5219700"/>
              <a:gd name="connsiteY2" fmla="*/ 762000 h 1390650"/>
              <a:gd name="connsiteX3" fmla="*/ 5219700 w 5219700"/>
              <a:gd name="connsiteY3" fmla="*/ 762000 h 1390650"/>
              <a:gd name="connsiteX4" fmla="*/ 5219700 w 5219700"/>
              <a:gd name="connsiteY4" fmla="*/ 1390650 h 1390650"/>
              <a:gd name="connsiteX5" fmla="*/ 0 w 5219700"/>
              <a:gd name="connsiteY5" fmla="*/ 1390650 h 1390650"/>
              <a:gd name="connsiteX6" fmla="*/ 0 w 5219700"/>
              <a:gd name="connsiteY6" fmla="*/ 638175 h 1390650"/>
              <a:gd name="connsiteX7" fmla="*/ 3200400 w 5219700"/>
              <a:gd name="connsiteY7" fmla="*/ 638175 h 1390650"/>
              <a:gd name="connsiteX8" fmla="*/ 3848100 w 5219700"/>
              <a:gd name="connsiteY8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1390650">
                <a:moveTo>
                  <a:pt x="3848100" y="0"/>
                </a:moveTo>
                <a:lnTo>
                  <a:pt x="4876800" y="0"/>
                </a:lnTo>
                <a:lnTo>
                  <a:pt x="4114800" y="762000"/>
                </a:lnTo>
                <a:lnTo>
                  <a:pt x="5219700" y="762000"/>
                </a:lnTo>
                <a:lnTo>
                  <a:pt x="5219700" y="1390650"/>
                </a:lnTo>
                <a:lnTo>
                  <a:pt x="0" y="1390650"/>
                </a:lnTo>
                <a:lnTo>
                  <a:pt x="0" y="638175"/>
                </a:lnTo>
                <a:lnTo>
                  <a:pt x="3200400" y="638175"/>
                </a:lnTo>
                <a:lnTo>
                  <a:pt x="384810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5" name="グループ化 114"/>
          <p:cNvGrpSpPr/>
          <p:nvPr/>
        </p:nvGrpSpPr>
        <p:grpSpPr>
          <a:xfrm>
            <a:off x="6625714" y="5261415"/>
            <a:ext cx="591648" cy="261610"/>
            <a:chOff x="1077132" y="2474328"/>
            <a:chExt cx="591648" cy="261610"/>
          </a:xfrm>
        </p:grpSpPr>
        <p:sp>
          <p:nvSpPr>
            <p:cNvPr id="116" name="正方形/長方形 115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8695087" y="5861471"/>
            <a:ext cx="763200" cy="261610"/>
            <a:chOff x="1580134" y="2985788"/>
            <a:chExt cx="1064006" cy="261610"/>
          </a:xfrm>
        </p:grpSpPr>
        <p:sp>
          <p:nvSpPr>
            <p:cNvPr id="119" name="正方形/長方形 118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033776" y="6063252"/>
            <a:ext cx="491458" cy="261610"/>
            <a:chOff x="1077132" y="2474328"/>
            <a:chExt cx="591648" cy="261610"/>
          </a:xfrm>
        </p:grpSpPr>
        <p:sp>
          <p:nvSpPr>
            <p:cNvPr id="124" name="正方形/長方形 123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8672557" y="5127826"/>
            <a:ext cx="1221232" cy="733645"/>
            <a:chOff x="3411093" y="978154"/>
            <a:chExt cx="1221232" cy="733645"/>
          </a:xfrm>
        </p:grpSpPr>
        <p:sp>
          <p:nvSpPr>
            <p:cNvPr id="128" name="円/楕円 127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直方体 128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1" name="直線矢印コネクタ 130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矢印コネクタ 131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2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グループ化 137"/>
          <p:cNvGrpSpPr/>
          <p:nvPr/>
        </p:nvGrpSpPr>
        <p:grpSpPr>
          <a:xfrm>
            <a:off x="6522854" y="5487423"/>
            <a:ext cx="371448" cy="324000"/>
            <a:chOff x="3844392" y="1564894"/>
            <a:chExt cx="371448" cy="324000"/>
          </a:xfrm>
        </p:grpSpPr>
        <p:cxnSp>
          <p:nvCxnSpPr>
            <p:cNvPr id="139" name="直線矢印コネクタ 138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矢印コネクタ 139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矢印コネクタ 140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テキスト ボックス 142"/>
          <p:cNvSpPr txBox="1"/>
          <p:nvPr/>
        </p:nvSpPr>
        <p:spPr>
          <a:xfrm>
            <a:off x="6024339" y="2775870"/>
            <a:ext cx="185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オドメトリだけを</a:t>
            </a:r>
            <a:endParaRPr kumimoji="1" lang="en-US" altLang="ja-JP" dirty="0" smtClean="0"/>
          </a:p>
          <a:p>
            <a:r>
              <a:rPr lang="ja-JP" altLang="en-US" dirty="0"/>
              <a:t>信</a:t>
            </a:r>
            <a:r>
              <a:rPr lang="ja-JP" altLang="en-US" dirty="0" smtClean="0"/>
              <a:t>じている</a:t>
            </a:r>
            <a:r>
              <a:rPr lang="ja-JP" altLang="en-US" dirty="0"/>
              <a:t>場合</a:t>
            </a:r>
            <a:endParaRPr kumimoji="1" lang="ja-JP" altLang="en-US" dirty="0"/>
          </a:p>
        </p:txBody>
      </p:sp>
      <p:sp>
        <p:nvSpPr>
          <p:cNvPr id="146" name="フリーフォーム 145"/>
          <p:cNvSpPr/>
          <p:nvPr/>
        </p:nvSpPr>
        <p:spPr>
          <a:xfrm>
            <a:off x="6924675" y="3552795"/>
            <a:ext cx="2552700" cy="304830"/>
          </a:xfrm>
          <a:custGeom>
            <a:avLst/>
            <a:gdLst>
              <a:gd name="connsiteX0" fmla="*/ 0 w 2552700"/>
              <a:gd name="connsiteY0" fmla="*/ 304830 h 304830"/>
              <a:gd name="connsiteX1" fmla="*/ 428625 w 2552700"/>
              <a:gd name="connsiteY1" fmla="*/ 142905 h 304830"/>
              <a:gd name="connsiteX2" fmla="*/ 1314450 w 2552700"/>
              <a:gd name="connsiteY2" fmla="*/ 9555 h 304830"/>
              <a:gd name="connsiteX3" fmla="*/ 2143125 w 2552700"/>
              <a:gd name="connsiteY3" fmla="*/ 38130 h 304830"/>
              <a:gd name="connsiteX4" fmla="*/ 2552700 w 2552700"/>
              <a:gd name="connsiteY4" fmla="*/ 257205 h 30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304830">
                <a:moveTo>
                  <a:pt x="0" y="304830"/>
                </a:moveTo>
                <a:cubicBezTo>
                  <a:pt x="104775" y="248473"/>
                  <a:pt x="209550" y="192117"/>
                  <a:pt x="428625" y="142905"/>
                </a:cubicBezTo>
                <a:cubicBezTo>
                  <a:pt x="647700" y="93693"/>
                  <a:pt x="1028700" y="27017"/>
                  <a:pt x="1314450" y="9555"/>
                </a:cubicBezTo>
                <a:cubicBezTo>
                  <a:pt x="1600200" y="-7907"/>
                  <a:pt x="1936750" y="-3145"/>
                  <a:pt x="2143125" y="38130"/>
                </a:cubicBezTo>
                <a:cubicBezTo>
                  <a:pt x="2349500" y="79405"/>
                  <a:pt x="2451100" y="168305"/>
                  <a:pt x="2552700" y="257205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フリーフォーム 146"/>
          <p:cNvSpPr/>
          <p:nvPr/>
        </p:nvSpPr>
        <p:spPr>
          <a:xfrm>
            <a:off x="6547697" y="5500869"/>
            <a:ext cx="2552700" cy="304830"/>
          </a:xfrm>
          <a:custGeom>
            <a:avLst/>
            <a:gdLst>
              <a:gd name="connsiteX0" fmla="*/ 0 w 2552700"/>
              <a:gd name="connsiteY0" fmla="*/ 304830 h 304830"/>
              <a:gd name="connsiteX1" fmla="*/ 428625 w 2552700"/>
              <a:gd name="connsiteY1" fmla="*/ 142905 h 304830"/>
              <a:gd name="connsiteX2" fmla="*/ 1314450 w 2552700"/>
              <a:gd name="connsiteY2" fmla="*/ 9555 h 304830"/>
              <a:gd name="connsiteX3" fmla="*/ 2143125 w 2552700"/>
              <a:gd name="connsiteY3" fmla="*/ 38130 h 304830"/>
              <a:gd name="connsiteX4" fmla="*/ 2552700 w 2552700"/>
              <a:gd name="connsiteY4" fmla="*/ 257205 h 30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304830">
                <a:moveTo>
                  <a:pt x="0" y="304830"/>
                </a:moveTo>
                <a:cubicBezTo>
                  <a:pt x="104775" y="248473"/>
                  <a:pt x="209550" y="192117"/>
                  <a:pt x="428625" y="142905"/>
                </a:cubicBezTo>
                <a:cubicBezTo>
                  <a:pt x="647700" y="93693"/>
                  <a:pt x="1028700" y="27017"/>
                  <a:pt x="1314450" y="9555"/>
                </a:cubicBezTo>
                <a:cubicBezTo>
                  <a:pt x="1600200" y="-7907"/>
                  <a:pt x="1936750" y="-3145"/>
                  <a:pt x="2143125" y="38130"/>
                </a:cubicBezTo>
                <a:cubicBezTo>
                  <a:pt x="2349500" y="79405"/>
                  <a:pt x="2451100" y="168305"/>
                  <a:pt x="2552700" y="257205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4" name="グループ化 133"/>
          <p:cNvGrpSpPr/>
          <p:nvPr/>
        </p:nvGrpSpPr>
        <p:grpSpPr>
          <a:xfrm>
            <a:off x="6885697" y="5701278"/>
            <a:ext cx="371448" cy="324000"/>
            <a:chOff x="3844392" y="1564894"/>
            <a:chExt cx="371448" cy="324000"/>
          </a:xfrm>
        </p:grpSpPr>
        <p:cxnSp>
          <p:nvCxnSpPr>
            <p:cNvPr id="135" name="直線矢印コネクタ 134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矢印コネクタ 135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フリーフォーム 149"/>
          <p:cNvSpPr/>
          <p:nvPr/>
        </p:nvSpPr>
        <p:spPr>
          <a:xfrm>
            <a:off x="6562725" y="5838825"/>
            <a:ext cx="381000" cy="171450"/>
          </a:xfrm>
          <a:custGeom>
            <a:avLst/>
            <a:gdLst>
              <a:gd name="connsiteX0" fmla="*/ 381000 w 381000"/>
              <a:gd name="connsiteY0" fmla="*/ 171450 h 171450"/>
              <a:gd name="connsiteX1" fmla="*/ 133350 w 381000"/>
              <a:gd name="connsiteY1" fmla="*/ 142875 h 171450"/>
              <a:gd name="connsiteX2" fmla="*/ 0 w 381000"/>
              <a:gd name="connsiteY2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171450">
                <a:moveTo>
                  <a:pt x="381000" y="171450"/>
                </a:moveTo>
                <a:cubicBezTo>
                  <a:pt x="288925" y="171450"/>
                  <a:pt x="196850" y="171450"/>
                  <a:pt x="133350" y="142875"/>
                </a:cubicBezTo>
                <a:cubicBezTo>
                  <a:pt x="69850" y="114300"/>
                  <a:pt x="34925" y="57150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四角形吹き出し 150"/>
          <p:cNvSpPr/>
          <p:nvPr/>
        </p:nvSpPr>
        <p:spPr>
          <a:xfrm>
            <a:off x="6106287" y="6381619"/>
            <a:ext cx="1942338" cy="286111"/>
          </a:xfrm>
          <a:prstGeom prst="wedgeRectCallout">
            <a:avLst>
              <a:gd name="adj1" fmla="val -18003"/>
              <a:gd name="adj2" fmla="val -15722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スリップや外乱で生じる誤差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21" name="右矢印 120"/>
          <p:cNvSpPr/>
          <p:nvPr/>
        </p:nvSpPr>
        <p:spPr>
          <a:xfrm>
            <a:off x="8099111" y="6398308"/>
            <a:ext cx="354800" cy="28611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8487762" y="6378937"/>
            <a:ext cx="2721987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地図とセンサ情報を利用して推定</a:t>
            </a:r>
            <a:endParaRPr kumimoji="1" lang="ja-JP" altLang="en-US" sz="1400" dirty="0"/>
          </a:p>
        </p:txBody>
      </p:sp>
      <p:sp>
        <p:nvSpPr>
          <p:cNvPr id="2" name="四角形吹き出し 1"/>
          <p:cNvSpPr/>
          <p:nvPr/>
        </p:nvSpPr>
        <p:spPr>
          <a:xfrm>
            <a:off x="9739348" y="5644690"/>
            <a:ext cx="1023508" cy="573452"/>
          </a:xfrm>
          <a:prstGeom prst="wedgeRectCallout">
            <a:avLst>
              <a:gd name="adj1" fmla="val -79172"/>
              <a:gd name="adj2" fmla="val 863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高精度な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位置</a:t>
            </a:r>
            <a:r>
              <a:rPr lang="ja-JP" altLang="en-US" sz="1400" dirty="0">
                <a:solidFill>
                  <a:schemeClr val="tx1"/>
                </a:solidFill>
              </a:rPr>
              <a:t>推定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05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amcl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859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1173"/>
            <a:ext cx="7977051" cy="326308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61853" y="1663340"/>
            <a:ext cx="1044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1399434" y="1166517"/>
            <a:ext cx="873504" cy="361479"/>
          </a:xfrm>
          <a:prstGeom prst="wedgeRectCallout">
            <a:avLst>
              <a:gd name="adj1" fmla="val -42835"/>
              <a:gd name="adj2" fmla="val 11195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ココ！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90700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navigation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4789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ナビゲーション関連一式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2606" y="210316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自己</a:t>
            </a:r>
            <a:r>
              <a:rPr lang="ja-JP" altLang="en-US" dirty="0" smtClean="0"/>
              <a:t>位置推定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2606" y="14601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ナビゲーション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2606" y="274613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8483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地図生成</a:t>
            </a:r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3539485" y="2422211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679632" y="1803360"/>
            <a:ext cx="128588" cy="936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3544242" y="1790364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50439" y="2408711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な位置推定のために地図を使う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72815" y="2121141"/>
            <a:ext cx="866775" cy="304800"/>
          </a:xfrm>
          <a:prstGeom prst="rect">
            <a:avLst/>
          </a:prstGeom>
          <a:solidFill>
            <a:srgbClr val="FFCC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amcl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72815" y="1492210"/>
            <a:ext cx="1304925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move_base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8710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ap_serever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50439" y="1793112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な推定値を使う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69883" y="2110689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 smtClean="0">
                <a:solidFill>
                  <a:srgbClr val="C00000"/>
                </a:solidFill>
              </a:rPr>
              <a:t>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692385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slam_gmapping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48248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42100" y="2565204"/>
            <a:ext cx="838200" cy="657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地図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データ</a:t>
            </a:r>
          </a:p>
        </p:txBody>
      </p:sp>
      <p:cxnSp>
        <p:nvCxnSpPr>
          <p:cNvPr id="25" name="直線矢印コネクタ 24"/>
          <p:cNvCxnSpPr>
            <a:stCxn id="21" idx="1"/>
            <a:endCxn id="23" idx="3"/>
          </p:cNvCxnSpPr>
          <p:nvPr/>
        </p:nvCxnSpPr>
        <p:spPr>
          <a:xfrm flipH="1">
            <a:off x="7180300" y="2893757"/>
            <a:ext cx="1302182" cy="0"/>
          </a:xfrm>
          <a:prstGeom prst="straightConnector1">
            <a:avLst/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矢印コネクタ 26"/>
          <p:cNvCxnSpPr>
            <a:stCxn id="23" idx="1"/>
            <a:endCxn id="11" idx="3"/>
          </p:cNvCxnSpPr>
          <p:nvPr/>
        </p:nvCxnSpPr>
        <p:spPr>
          <a:xfrm flipH="1">
            <a:off x="4939665" y="2893757"/>
            <a:ext cx="140243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663861" y="2678313"/>
            <a:ext cx="869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地図を保存する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81093" y="2678313"/>
            <a:ext cx="941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地図を読み込む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37946" y="2709091"/>
            <a:ext cx="13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の生成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5808" y="1460186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親分</a:t>
            </a:r>
            <a:endParaRPr kumimoji="1" lang="ja-JP" altLang="en-US" dirty="0"/>
          </a:p>
        </p:txBody>
      </p:sp>
      <p:sp>
        <p:nvSpPr>
          <p:cNvPr id="32" name="左中かっこ 31"/>
          <p:cNvSpPr/>
          <p:nvPr/>
        </p:nvSpPr>
        <p:spPr>
          <a:xfrm>
            <a:off x="1506500" y="2042160"/>
            <a:ext cx="162280" cy="1036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44377" y="2393322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子分</a:t>
            </a:r>
            <a:endParaRPr kumimoji="1" lang="ja-JP" altLang="en-US" dirty="0"/>
          </a:p>
        </p:txBody>
      </p:sp>
      <p:sp>
        <p:nvSpPr>
          <p:cNvPr id="34" name="左中かっこ 33"/>
          <p:cNvSpPr/>
          <p:nvPr/>
        </p:nvSpPr>
        <p:spPr>
          <a:xfrm>
            <a:off x="1499355" y="1477358"/>
            <a:ext cx="162280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90700" y="3495219"/>
            <a:ext cx="1135380" cy="286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メタパッケージ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90700" y="3843561"/>
            <a:ext cx="1135380" cy="286879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パッケージ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4994608" y="1235209"/>
            <a:ext cx="873504" cy="361479"/>
          </a:xfrm>
          <a:prstGeom prst="wedgeRectCallout">
            <a:avLst>
              <a:gd name="adj1" fmla="val -125583"/>
              <a:gd name="adj2" fmla="val 24927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ココ！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90700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navigation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4789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ナビゲーション関連一式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2606" y="210316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ja-JP" altLang="en-US" dirty="0"/>
              <a:t>自己位置推定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2606" y="14601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 dirty="0"/>
              <a:t>ナビゲーション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2606" y="274613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8483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地図生成</a:t>
            </a:r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3539485" y="2422211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679632" y="1803360"/>
            <a:ext cx="128588" cy="936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3544242" y="1790364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50439" y="2408711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な位置推定のために地図を使う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72815" y="2121141"/>
            <a:ext cx="866775" cy="304800"/>
          </a:xfrm>
          <a:prstGeom prst="rect">
            <a:avLst/>
          </a:prstGeom>
          <a:solidFill>
            <a:srgbClr val="FFCC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amcl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72815" y="1492210"/>
            <a:ext cx="1304925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move_base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8710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ap_serever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50439" y="1793112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な推定値を使う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69883" y="2110689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 smtClean="0">
                <a:solidFill>
                  <a:srgbClr val="C00000"/>
                </a:solidFill>
              </a:rPr>
              <a:t>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692385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slam_gmapping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482482" y="2741357"/>
            <a:ext cx="14525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gmapping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42100" y="2565204"/>
            <a:ext cx="838200" cy="657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地図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データ</a:t>
            </a:r>
          </a:p>
        </p:txBody>
      </p:sp>
      <p:cxnSp>
        <p:nvCxnSpPr>
          <p:cNvPr id="25" name="直線矢印コネクタ 24"/>
          <p:cNvCxnSpPr>
            <a:stCxn id="21" idx="1"/>
            <a:endCxn id="23" idx="3"/>
          </p:cNvCxnSpPr>
          <p:nvPr/>
        </p:nvCxnSpPr>
        <p:spPr>
          <a:xfrm flipH="1">
            <a:off x="7180300" y="2893757"/>
            <a:ext cx="1302182" cy="0"/>
          </a:xfrm>
          <a:prstGeom prst="straightConnector1">
            <a:avLst/>
          </a:pr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矢印コネクタ 26"/>
          <p:cNvCxnSpPr>
            <a:stCxn id="23" idx="1"/>
            <a:endCxn id="11" idx="3"/>
          </p:cNvCxnSpPr>
          <p:nvPr/>
        </p:nvCxnSpPr>
        <p:spPr>
          <a:xfrm flipH="1">
            <a:off x="4939665" y="2893757"/>
            <a:ext cx="140243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663861" y="2678313"/>
            <a:ext cx="869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ja-JP" altLang="en-US" dirty="0"/>
              <a:t>地図を保存する</a:t>
            </a:r>
            <a:endParaRPr lang="en-US" altLang="ja-JP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81093" y="2678313"/>
            <a:ext cx="941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地図を読み込む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37946" y="2709091"/>
            <a:ext cx="13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の生成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5808" y="1460186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親分</a:t>
            </a:r>
            <a:endParaRPr kumimoji="1" lang="ja-JP" altLang="en-US" dirty="0"/>
          </a:p>
        </p:txBody>
      </p:sp>
      <p:sp>
        <p:nvSpPr>
          <p:cNvPr id="32" name="左中かっこ 31"/>
          <p:cNvSpPr/>
          <p:nvPr/>
        </p:nvSpPr>
        <p:spPr>
          <a:xfrm>
            <a:off x="1506500" y="2042160"/>
            <a:ext cx="162280" cy="1036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44377" y="2393322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子分</a:t>
            </a:r>
            <a:endParaRPr kumimoji="1" lang="ja-JP" altLang="en-US" dirty="0"/>
          </a:p>
        </p:txBody>
      </p:sp>
      <p:sp>
        <p:nvSpPr>
          <p:cNvPr id="34" name="左中かっこ 33"/>
          <p:cNvSpPr/>
          <p:nvPr/>
        </p:nvSpPr>
        <p:spPr>
          <a:xfrm>
            <a:off x="1499355" y="1477358"/>
            <a:ext cx="162280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90700" y="3495219"/>
            <a:ext cx="1135380" cy="286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メタパッケージ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90700" y="3843561"/>
            <a:ext cx="1135380" cy="286879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パッケージ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4994608" y="1235209"/>
            <a:ext cx="873504" cy="361479"/>
          </a:xfrm>
          <a:prstGeom prst="wedgeRectCallout">
            <a:avLst>
              <a:gd name="adj1" fmla="val -125583"/>
              <a:gd name="adj2" fmla="val 24927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ココ！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1173"/>
            <a:ext cx="7977051" cy="326308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056708" y="1271453"/>
            <a:ext cx="687978" cy="165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57794" y="1728653"/>
            <a:ext cx="687978" cy="165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07087" y="1402079"/>
            <a:ext cx="687978" cy="165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530046" y="735876"/>
            <a:ext cx="1045027" cy="296088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gmapping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745583" y="1297576"/>
            <a:ext cx="613955" cy="374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/>
              <a:t>地図</a:t>
            </a:r>
            <a:endParaRPr lang="en-US" altLang="ja-JP" sz="1050" dirty="0" smtClean="0"/>
          </a:p>
          <a:p>
            <a:pPr algn="ctr"/>
            <a:r>
              <a:rPr kumimoji="1" lang="ja-JP" altLang="en-US" sz="1050" dirty="0"/>
              <a:t>データ</a:t>
            </a:r>
          </a:p>
        </p:txBody>
      </p:sp>
      <p:cxnSp>
        <p:nvCxnSpPr>
          <p:cNvPr id="13" name="直線矢印コネクタ 12"/>
          <p:cNvCxnSpPr>
            <a:stCxn id="9" idx="2"/>
            <a:endCxn id="11" idx="0"/>
          </p:cNvCxnSpPr>
          <p:nvPr/>
        </p:nvCxnSpPr>
        <p:spPr>
          <a:xfrm>
            <a:off x="9052560" y="1031964"/>
            <a:ext cx="1" cy="2656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1" idx="1"/>
          </p:cNvCxnSpPr>
          <p:nvPr/>
        </p:nvCxnSpPr>
        <p:spPr>
          <a:xfrm flipH="1" flipV="1">
            <a:off x="8586651" y="1484809"/>
            <a:ext cx="158932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" y="0"/>
            <a:ext cx="1204696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72520" y="1399632"/>
            <a:ext cx="2151017" cy="12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8674" y="539932"/>
            <a:ext cx="2151017" cy="12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2020390" y="824864"/>
            <a:ext cx="2142308" cy="283302"/>
          </a:xfrm>
          <a:prstGeom prst="wedgeRectCallout">
            <a:avLst>
              <a:gd name="adj1" fmla="val -43340"/>
              <a:gd name="adj2" fmla="val -12358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ワールド座標系の原点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2020391" y="1698920"/>
            <a:ext cx="2142308" cy="468220"/>
          </a:xfrm>
          <a:prstGeom prst="wedgeRectCallout">
            <a:avLst>
              <a:gd name="adj1" fmla="val -45612"/>
              <a:gd name="adj2" fmla="val -994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/map, /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odom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, /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base_link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を有効に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98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" y="0"/>
            <a:ext cx="12046960" cy="685800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3880022" y="3084041"/>
            <a:ext cx="1458097" cy="499418"/>
          </a:xfrm>
          <a:prstGeom prst="wedgeRectCallout">
            <a:avLst>
              <a:gd name="adj1" fmla="val 24784"/>
              <a:gd name="adj2" fmla="val -807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odom</a:t>
            </a:r>
            <a:r>
              <a:rPr lang="ja-JP" altLang="en-US" sz="1400" dirty="0" smtClean="0">
                <a:solidFill>
                  <a:schemeClr val="tx1"/>
                </a:solidFill>
              </a:rPr>
              <a:t> フレームの誤差を補正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651954" y="5582906"/>
            <a:ext cx="1023508" cy="573452"/>
          </a:xfrm>
          <a:prstGeom prst="wedgeRectCallout">
            <a:avLst>
              <a:gd name="adj1" fmla="val 77776"/>
              <a:gd name="adj2" fmla="val -5601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高精度な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位置</a:t>
            </a:r>
            <a:r>
              <a:rPr lang="ja-JP" altLang="en-US" sz="1400" dirty="0">
                <a:solidFill>
                  <a:schemeClr val="tx1"/>
                </a:solidFill>
              </a:rPr>
              <a:t>推定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16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29"/>
            <a:ext cx="12192000" cy="66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72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345570" y="3662732"/>
            <a:ext cx="1745976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move_base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962376" y="2846867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move_base_simple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/goal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8" name="直線矢印コネクタ 7"/>
          <p:cNvCxnSpPr>
            <a:stCxn id="6" idx="2"/>
            <a:endCxn id="4" idx="0"/>
          </p:cNvCxnSpPr>
          <p:nvPr/>
        </p:nvCxnSpPr>
        <p:spPr>
          <a:xfrm>
            <a:off x="4215094" y="3212282"/>
            <a:ext cx="3464" cy="450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899074" y="5629311"/>
            <a:ext cx="1605045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/gazebo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685332" y="5610703"/>
            <a:ext cx="328447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odom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32595" y="241842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joint_states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649038" y="250037"/>
            <a:ext cx="3003568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robot_state_publisher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endCxn id="15" idx="1"/>
          </p:cNvCxnSpPr>
          <p:nvPr/>
        </p:nvCxnSpPr>
        <p:spPr>
          <a:xfrm flipV="1">
            <a:off x="301557" y="424550"/>
            <a:ext cx="631038" cy="16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101035" y="586717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6"/>
            <a:endCxn id="12" idx="1"/>
          </p:cNvCxnSpPr>
          <p:nvPr/>
        </p:nvCxnSpPr>
        <p:spPr>
          <a:xfrm flipV="1">
            <a:off x="2504119" y="5793411"/>
            <a:ext cx="181213" cy="1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6314622" y="5629311"/>
            <a:ext cx="223258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ekf_localization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12" idx="3"/>
            <a:endCxn id="23" idx="2"/>
          </p:cNvCxnSpPr>
          <p:nvPr/>
        </p:nvCxnSpPr>
        <p:spPr>
          <a:xfrm>
            <a:off x="5969802" y="5793411"/>
            <a:ext cx="344820" cy="1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3519095" y="6139718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imu</a:t>
            </a:r>
            <a:r>
              <a:rPr lang="en-US" altLang="ja-JP" sz="1600" dirty="0" smtClean="0">
                <a:solidFill>
                  <a:srgbClr val="0070C0"/>
                </a:solidFill>
              </a:rPr>
              <a:t>/data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28" name="直線矢印コネクタ 27"/>
          <p:cNvCxnSpPr>
            <a:stCxn id="10" idx="5"/>
            <a:endCxn id="26" idx="1"/>
          </p:cNvCxnSpPr>
          <p:nvPr/>
        </p:nvCxnSpPr>
        <p:spPr>
          <a:xfrm>
            <a:off x="2269066" y="5927222"/>
            <a:ext cx="1250029" cy="3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6" idx="3"/>
            <a:endCxn id="23" idx="3"/>
          </p:cNvCxnSpPr>
          <p:nvPr/>
        </p:nvCxnSpPr>
        <p:spPr>
          <a:xfrm flipV="1">
            <a:off x="4983246" y="5927222"/>
            <a:ext cx="1658330" cy="3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5" idx="3"/>
            <a:endCxn id="16" idx="2"/>
          </p:cNvCxnSpPr>
          <p:nvPr/>
        </p:nvCxnSpPr>
        <p:spPr>
          <a:xfrm flipV="1">
            <a:off x="2396746" y="424549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9645367" y="1916174"/>
            <a:ext cx="1343752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70C0"/>
                </a:solidFill>
              </a:rPr>
              <a:t>トピック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7622" y="4517480"/>
            <a:ext cx="328794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cmd_vel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70" name="直線矢印コネクタ 69"/>
          <p:cNvCxnSpPr>
            <a:stCxn id="4" idx="2"/>
            <a:endCxn id="68" idx="0"/>
          </p:cNvCxnSpPr>
          <p:nvPr/>
        </p:nvCxnSpPr>
        <p:spPr>
          <a:xfrm flipH="1">
            <a:off x="1701596" y="3837244"/>
            <a:ext cx="1643974" cy="68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8" idx="2"/>
            <a:endCxn id="10" idx="0"/>
          </p:cNvCxnSpPr>
          <p:nvPr/>
        </p:nvCxnSpPr>
        <p:spPr>
          <a:xfrm>
            <a:off x="1701596" y="4882895"/>
            <a:ext cx="1" cy="74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3770615" y="4958277"/>
            <a:ext cx="88895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lang="en-US" altLang="ja-JP" sz="1600" dirty="0">
                <a:solidFill>
                  <a:srgbClr val="0070C0"/>
                </a:solidFill>
              </a:rPr>
              <a:t>scan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99" name="直線矢印コネクタ 98"/>
          <p:cNvCxnSpPr>
            <a:stCxn id="10" idx="7"/>
            <a:endCxn id="95" idx="1"/>
          </p:cNvCxnSpPr>
          <p:nvPr/>
        </p:nvCxnSpPr>
        <p:spPr>
          <a:xfrm flipV="1">
            <a:off x="2269066" y="5140985"/>
            <a:ext cx="1501549" cy="53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0"/>
            <a:endCxn id="4" idx="4"/>
          </p:cNvCxnSpPr>
          <p:nvPr/>
        </p:nvCxnSpPr>
        <p:spPr>
          <a:xfrm flipV="1">
            <a:off x="4215094" y="4011756"/>
            <a:ext cx="3464" cy="946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036844" y="3252841"/>
            <a:ext cx="12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目標位置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8388718" y="5201443"/>
            <a:ext cx="95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補正前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746705" y="4035161"/>
            <a:ext cx="120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速度指令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271180" y="4219827"/>
            <a:ext cx="101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LRF</a:t>
            </a:r>
          </a:p>
          <a:p>
            <a:r>
              <a:rPr kumimoji="1" lang="ja-JP" altLang="en-US" dirty="0" smtClean="0"/>
              <a:t>検出値</a:t>
            </a:r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>
            <a:off x="9645367" y="1384930"/>
            <a:ext cx="134375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ノード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9645367" y="2499053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00B050"/>
                </a:solidFill>
              </a:rPr>
              <a:t>TF </a:t>
            </a:r>
            <a:r>
              <a:rPr kumimoji="1" lang="ja-JP" altLang="en-US" sz="1600" dirty="0" smtClean="0">
                <a:solidFill>
                  <a:srgbClr val="00B050"/>
                </a:solidFill>
              </a:rPr>
              <a:t>フレーム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4690089" y="1384930"/>
            <a:ext cx="178948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map_server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116186" y="2121089"/>
            <a:ext cx="93728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/map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912790" y="4117057"/>
            <a:ext cx="1036243" cy="349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FF0000"/>
                </a:solidFill>
              </a:rPr>
              <a:t>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amcl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カギ線コネクタ 10"/>
          <p:cNvCxnSpPr>
            <a:stCxn id="95" idx="3"/>
            <a:endCxn id="50" idx="2"/>
          </p:cNvCxnSpPr>
          <p:nvPr/>
        </p:nvCxnSpPr>
        <p:spPr>
          <a:xfrm flipV="1">
            <a:off x="4659573" y="4291569"/>
            <a:ext cx="2253217" cy="8494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6641576" y="4705310"/>
            <a:ext cx="1727742" cy="685744"/>
            <a:chOff x="7711815" y="4732932"/>
            <a:chExt cx="1727742" cy="685744"/>
          </a:xfrm>
        </p:grpSpPr>
        <p:sp>
          <p:nvSpPr>
            <p:cNvPr id="54" name="正方形/長方形 53"/>
            <p:cNvSpPr/>
            <p:nvPr/>
          </p:nvSpPr>
          <p:spPr>
            <a:xfrm>
              <a:off x="7711815" y="4732932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odom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8095806" y="5053261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base_link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7" name="直線矢印コネクタ 16"/>
          <p:cNvCxnSpPr>
            <a:stCxn id="23" idx="0"/>
          </p:cNvCxnSpPr>
          <p:nvPr/>
        </p:nvCxnSpPr>
        <p:spPr>
          <a:xfrm flipH="1" flipV="1">
            <a:off x="7430911" y="5391054"/>
            <a:ext cx="2" cy="238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50" idx="4"/>
          </p:cNvCxnSpPr>
          <p:nvPr/>
        </p:nvCxnSpPr>
        <p:spPr>
          <a:xfrm flipV="1">
            <a:off x="7430911" y="4466081"/>
            <a:ext cx="1" cy="250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6562787" y="3183166"/>
            <a:ext cx="1727742" cy="685744"/>
            <a:chOff x="7711815" y="4732932"/>
            <a:chExt cx="1727742" cy="685744"/>
          </a:xfrm>
        </p:grpSpPr>
        <p:sp>
          <p:nvSpPr>
            <p:cNvPr id="63" name="正方形/長方形 62"/>
            <p:cNvSpPr/>
            <p:nvPr/>
          </p:nvSpPr>
          <p:spPr>
            <a:xfrm>
              <a:off x="7711815" y="4732932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odom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8095806" y="5053261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base_link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7" name="直線矢印コネクタ 26"/>
          <p:cNvCxnSpPr>
            <a:stCxn id="50" idx="0"/>
          </p:cNvCxnSpPr>
          <p:nvPr/>
        </p:nvCxnSpPr>
        <p:spPr>
          <a:xfrm flipH="1" flipV="1">
            <a:off x="7430911" y="3877828"/>
            <a:ext cx="1" cy="239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/>
          <p:cNvSpPr/>
          <p:nvPr/>
        </p:nvSpPr>
        <p:spPr>
          <a:xfrm>
            <a:off x="5484160" y="3027406"/>
            <a:ext cx="1940011" cy="160638"/>
          </a:xfrm>
          <a:custGeom>
            <a:avLst/>
            <a:gdLst>
              <a:gd name="connsiteX0" fmla="*/ 1940011 w 1940011"/>
              <a:gd name="connsiteY0" fmla="*/ 160638 h 160638"/>
              <a:gd name="connsiteX1" fmla="*/ 1940011 w 1940011"/>
              <a:gd name="connsiteY1" fmla="*/ 0 h 160638"/>
              <a:gd name="connsiteX2" fmla="*/ 0 w 1940011"/>
              <a:gd name="connsiteY2" fmla="*/ 0 h 1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011" h="160638">
                <a:moveTo>
                  <a:pt x="1940011" y="160638"/>
                </a:moveTo>
                <a:lnTo>
                  <a:pt x="1940011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973464" y="3070944"/>
            <a:ext cx="95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00B050"/>
                </a:solidFill>
              </a:rPr>
              <a:t>補正後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2" name="フリーフォーム 31"/>
          <p:cNvSpPr/>
          <p:nvPr/>
        </p:nvSpPr>
        <p:spPr>
          <a:xfrm>
            <a:off x="2570205" y="2310714"/>
            <a:ext cx="2545492" cy="1507524"/>
          </a:xfrm>
          <a:custGeom>
            <a:avLst/>
            <a:gdLst>
              <a:gd name="connsiteX0" fmla="*/ 2545492 w 2545492"/>
              <a:gd name="connsiteY0" fmla="*/ 0 h 1507524"/>
              <a:gd name="connsiteX1" fmla="*/ 0 w 2545492"/>
              <a:gd name="connsiteY1" fmla="*/ 0 h 1507524"/>
              <a:gd name="connsiteX2" fmla="*/ 0 w 2545492"/>
              <a:gd name="connsiteY2" fmla="*/ 1272745 h 1507524"/>
              <a:gd name="connsiteX3" fmla="*/ 766119 w 2545492"/>
              <a:gd name="connsiteY3" fmla="*/ 1507524 h 15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492" h="1507524">
                <a:moveTo>
                  <a:pt x="2545492" y="0"/>
                </a:moveTo>
                <a:lnTo>
                  <a:pt x="0" y="0"/>
                </a:lnTo>
                <a:lnTo>
                  <a:pt x="0" y="1272745"/>
                </a:lnTo>
                <a:lnTo>
                  <a:pt x="766119" y="150752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 32"/>
          <p:cNvSpPr/>
          <p:nvPr/>
        </p:nvSpPr>
        <p:spPr>
          <a:xfrm>
            <a:off x="6067168" y="2298357"/>
            <a:ext cx="3274453" cy="1977081"/>
          </a:xfrm>
          <a:custGeom>
            <a:avLst/>
            <a:gdLst>
              <a:gd name="connsiteX0" fmla="*/ 0 w 3286897"/>
              <a:gd name="connsiteY0" fmla="*/ 0 h 1977081"/>
              <a:gd name="connsiteX1" fmla="*/ 3286897 w 3286897"/>
              <a:gd name="connsiteY1" fmla="*/ 0 h 1977081"/>
              <a:gd name="connsiteX2" fmla="*/ 3286897 w 3286897"/>
              <a:gd name="connsiteY2" fmla="*/ 1977081 h 1977081"/>
              <a:gd name="connsiteX3" fmla="*/ 1878227 w 3286897"/>
              <a:gd name="connsiteY3" fmla="*/ 1977081 h 197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897" h="1977081">
                <a:moveTo>
                  <a:pt x="0" y="0"/>
                </a:moveTo>
                <a:lnTo>
                  <a:pt x="3286897" y="0"/>
                </a:lnTo>
                <a:lnTo>
                  <a:pt x="3286897" y="1977081"/>
                </a:lnTo>
                <a:lnTo>
                  <a:pt x="1878227" y="197708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48" idx="4"/>
            <a:endCxn id="49" idx="0"/>
          </p:cNvCxnSpPr>
          <p:nvPr/>
        </p:nvCxnSpPr>
        <p:spPr>
          <a:xfrm>
            <a:off x="5584830" y="1733954"/>
            <a:ext cx="0" cy="38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四角形吹き出し 75"/>
          <p:cNvSpPr/>
          <p:nvPr/>
        </p:nvSpPr>
        <p:spPr>
          <a:xfrm>
            <a:off x="8503448" y="4370900"/>
            <a:ext cx="2491541" cy="610623"/>
          </a:xfrm>
          <a:prstGeom prst="wedgeRectCallout">
            <a:avLst>
              <a:gd name="adj1" fmla="val -78257"/>
              <a:gd name="adj2" fmla="val -483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補正前</a:t>
            </a:r>
            <a:r>
              <a:rPr lang="ja-JP" altLang="en-US" sz="1400" dirty="0" smtClean="0">
                <a:solidFill>
                  <a:schemeClr val="tx1"/>
                </a:solidFill>
              </a:rPr>
              <a:t>のオドメトリ</a:t>
            </a:r>
            <a:r>
              <a:rPr lang="en-US" altLang="ja-JP" sz="1400" dirty="0" smtClean="0">
                <a:solidFill>
                  <a:schemeClr val="tx1"/>
                </a:solidFill>
              </a:rPr>
              <a:t>,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LRF,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地図を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利用</a:t>
            </a:r>
            <a:r>
              <a:rPr lang="ja-JP" altLang="en-US" sz="1400" dirty="0" smtClean="0">
                <a:solidFill>
                  <a:schemeClr val="tx1"/>
                </a:solidFill>
              </a:rPr>
              <a:t>して自己位置を修正する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3064616" y="1627041"/>
            <a:ext cx="1556670" cy="387622"/>
          </a:xfrm>
          <a:prstGeom prst="wedgeRectCallout">
            <a:avLst>
              <a:gd name="adj1" fmla="val 70183"/>
              <a:gd name="adj2" fmla="val -643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地図を提供する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345570" y="3662732"/>
            <a:ext cx="1745976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move_base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962376" y="2846867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move_base_simple</a:t>
            </a:r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/goal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直線矢印コネクタ 7"/>
          <p:cNvCxnSpPr>
            <a:stCxn id="6" idx="2"/>
            <a:endCxn id="4" idx="0"/>
          </p:cNvCxnSpPr>
          <p:nvPr/>
        </p:nvCxnSpPr>
        <p:spPr>
          <a:xfrm>
            <a:off x="4215094" y="3212282"/>
            <a:ext cx="3464" cy="4504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899074" y="5629311"/>
            <a:ext cx="1605045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/gazebo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685332" y="5610703"/>
            <a:ext cx="3284470" cy="3654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odom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32595" y="241842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joint_states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649038" y="250037"/>
            <a:ext cx="3003568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robot_state_publisher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endCxn id="15" idx="1"/>
          </p:cNvCxnSpPr>
          <p:nvPr/>
        </p:nvCxnSpPr>
        <p:spPr>
          <a:xfrm flipV="1">
            <a:off x="301557" y="424550"/>
            <a:ext cx="631038" cy="16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101035" y="586717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6"/>
            <a:endCxn id="12" idx="1"/>
          </p:cNvCxnSpPr>
          <p:nvPr/>
        </p:nvCxnSpPr>
        <p:spPr>
          <a:xfrm flipV="1">
            <a:off x="2504119" y="5793411"/>
            <a:ext cx="181213" cy="104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6314622" y="5629311"/>
            <a:ext cx="223258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ekf_localization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直線矢印コネクタ 24"/>
          <p:cNvCxnSpPr>
            <a:stCxn id="12" idx="3"/>
            <a:endCxn id="23" idx="2"/>
          </p:cNvCxnSpPr>
          <p:nvPr/>
        </p:nvCxnSpPr>
        <p:spPr>
          <a:xfrm>
            <a:off x="5969802" y="5793411"/>
            <a:ext cx="344820" cy="104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3519095" y="6139718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imu</a:t>
            </a:r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/data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0" idx="5"/>
            <a:endCxn id="26" idx="1"/>
          </p:cNvCxnSpPr>
          <p:nvPr/>
        </p:nvCxnSpPr>
        <p:spPr>
          <a:xfrm>
            <a:off x="2269066" y="5927222"/>
            <a:ext cx="1250029" cy="395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6" idx="3"/>
            <a:endCxn id="23" idx="3"/>
          </p:cNvCxnSpPr>
          <p:nvPr/>
        </p:nvCxnSpPr>
        <p:spPr>
          <a:xfrm flipV="1">
            <a:off x="4983246" y="5927222"/>
            <a:ext cx="1658330" cy="395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5" idx="3"/>
            <a:endCxn id="16" idx="2"/>
          </p:cNvCxnSpPr>
          <p:nvPr/>
        </p:nvCxnSpPr>
        <p:spPr>
          <a:xfrm flipV="1">
            <a:off x="2396746" y="424549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57622" y="4517480"/>
            <a:ext cx="3287948" cy="3654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cmd_vel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0" name="直線矢印コネクタ 69"/>
          <p:cNvCxnSpPr>
            <a:stCxn id="4" idx="2"/>
            <a:endCxn id="68" idx="0"/>
          </p:cNvCxnSpPr>
          <p:nvPr/>
        </p:nvCxnSpPr>
        <p:spPr>
          <a:xfrm flipH="1">
            <a:off x="1701596" y="3837244"/>
            <a:ext cx="1643974" cy="6802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8" idx="2"/>
            <a:endCxn id="10" idx="0"/>
          </p:cNvCxnSpPr>
          <p:nvPr/>
        </p:nvCxnSpPr>
        <p:spPr>
          <a:xfrm>
            <a:off x="1701596" y="4882895"/>
            <a:ext cx="1" cy="7464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3770615" y="4958277"/>
            <a:ext cx="88895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ja-JP" sz="1600" dirty="0">
                <a:solidFill>
                  <a:srgbClr val="0070C0"/>
                </a:solidFill>
              </a:rPr>
              <a:t>scan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99" name="直線矢印コネクタ 98"/>
          <p:cNvCxnSpPr>
            <a:stCxn id="10" idx="7"/>
            <a:endCxn id="95" idx="1"/>
          </p:cNvCxnSpPr>
          <p:nvPr/>
        </p:nvCxnSpPr>
        <p:spPr>
          <a:xfrm flipV="1">
            <a:off x="2269066" y="5140985"/>
            <a:ext cx="1501549" cy="53943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0"/>
            <a:endCxn id="4" idx="4"/>
          </p:cNvCxnSpPr>
          <p:nvPr/>
        </p:nvCxnSpPr>
        <p:spPr>
          <a:xfrm flipV="1">
            <a:off x="4215094" y="4011756"/>
            <a:ext cx="3464" cy="94652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036844" y="3252841"/>
            <a:ext cx="12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目標位置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8388718" y="5201443"/>
            <a:ext cx="9529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補正前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746705" y="4035161"/>
            <a:ext cx="120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速度指令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271180" y="4219827"/>
            <a:ext cx="101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LRF</a:t>
            </a:r>
          </a:p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検出値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4690089" y="1384930"/>
            <a:ext cx="178948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map_server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116186" y="2121089"/>
            <a:ext cx="93728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/map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912790" y="4117057"/>
            <a:ext cx="1036243" cy="349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FF0000"/>
                </a:solidFill>
              </a:rPr>
              <a:t>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amcl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カギ線コネクタ 10"/>
          <p:cNvCxnSpPr>
            <a:stCxn id="95" idx="3"/>
            <a:endCxn id="50" idx="2"/>
          </p:cNvCxnSpPr>
          <p:nvPr/>
        </p:nvCxnSpPr>
        <p:spPr>
          <a:xfrm flipV="1">
            <a:off x="4659573" y="4291569"/>
            <a:ext cx="2253217" cy="8494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6641576" y="4705310"/>
            <a:ext cx="1727742" cy="685744"/>
            <a:chOff x="7711815" y="4732932"/>
            <a:chExt cx="1727742" cy="685744"/>
          </a:xfrm>
        </p:grpSpPr>
        <p:sp>
          <p:nvSpPr>
            <p:cNvPr id="54" name="正方形/長方形 53"/>
            <p:cNvSpPr/>
            <p:nvPr/>
          </p:nvSpPr>
          <p:spPr>
            <a:xfrm>
              <a:off x="7711815" y="4732932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odom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8095806" y="5053261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base_link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7" name="直線矢印コネクタ 16"/>
          <p:cNvCxnSpPr>
            <a:stCxn id="23" idx="0"/>
          </p:cNvCxnSpPr>
          <p:nvPr/>
        </p:nvCxnSpPr>
        <p:spPr>
          <a:xfrm flipH="1" flipV="1">
            <a:off x="7430911" y="5391054"/>
            <a:ext cx="2" cy="2382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50" idx="4"/>
          </p:cNvCxnSpPr>
          <p:nvPr/>
        </p:nvCxnSpPr>
        <p:spPr>
          <a:xfrm flipV="1">
            <a:off x="7430911" y="4466081"/>
            <a:ext cx="1" cy="2501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6562787" y="3183166"/>
            <a:ext cx="1727742" cy="685744"/>
            <a:chOff x="7711815" y="4732932"/>
            <a:chExt cx="1727742" cy="685744"/>
          </a:xfrm>
        </p:grpSpPr>
        <p:sp>
          <p:nvSpPr>
            <p:cNvPr id="63" name="正方形/長方形 62"/>
            <p:cNvSpPr/>
            <p:nvPr/>
          </p:nvSpPr>
          <p:spPr>
            <a:xfrm>
              <a:off x="7711815" y="4732932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odom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8095806" y="5053261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base_link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7" name="直線矢印コネクタ 26"/>
          <p:cNvCxnSpPr>
            <a:stCxn id="50" idx="0"/>
          </p:cNvCxnSpPr>
          <p:nvPr/>
        </p:nvCxnSpPr>
        <p:spPr>
          <a:xfrm flipH="1" flipV="1">
            <a:off x="7430911" y="3877828"/>
            <a:ext cx="1" cy="239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/>
          <p:cNvSpPr/>
          <p:nvPr/>
        </p:nvSpPr>
        <p:spPr>
          <a:xfrm>
            <a:off x="5484160" y="3027406"/>
            <a:ext cx="1940011" cy="160638"/>
          </a:xfrm>
          <a:custGeom>
            <a:avLst/>
            <a:gdLst>
              <a:gd name="connsiteX0" fmla="*/ 1940011 w 1940011"/>
              <a:gd name="connsiteY0" fmla="*/ 160638 h 160638"/>
              <a:gd name="connsiteX1" fmla="*/ 1940011 w 1940011"/>
              <a:gd name="connsiteY1" fmla="*/ 0 h 160638"/>
              <a:gd name="connsiteX2" fmla="*/ 0 w 1940011"/>
              <a:gd name="connsiteY2" fmla="*/ 0 h 1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011" h="160638">
                <a:moveTo>
                  <a:pt x="1940011" y="160638"/>
                </a:moveTo>
                <a:lnTo>
                  <a:pt x="1940011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973464" y="3070944"/>
            <a:ext cx="95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00B050"/>
                </a:solidFill>
              </a:rPr>
              <a:t>補正後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2" name="フリーフォーム 31"/>
          <p:cNvSpPr/>
          <p:nvPr/>
        </p:nvSpPr>
        <p:spPr>
          <a:xfrm>
            <a:off x="2570205" y="2310714"/>
            <a:ext cx="2545492" cy="1507524"/>
          </a:xfrm>
          <a:custGeom>
            <a:avLst/>
            <a:gdLst>
              <a:gd name="connsiteX0" fmla="*/ 2545492 w 2545492"/>
              <a:gd name="connsiteY0" fmla="*/ 0 h 1507524"/>
              <a:gd name="connsiteX1" fmla="*/ 0 w 2545492"/>
              <a:gd name="connsiteY1" fmla="*/ 0 h 1507524"/>
              <a:gd name="connsiteX2" fmla="*/ 0 w 2545492"/>
              <a:gd name="connsiteY2" fmla="*/ 1272745 h 1507524"/>
              <a:gd name="connsiteX3" fmla="*/ 766119 w 2545492"/>
              <a:gd name="connsiteY3" fmla="*/ 1507524 h 15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492" h="1507524">
                <a:moveTo>
                  <a:pt x="2545492" y="0"/>
                </a:moveTo>
                <a:lnTo>
                  <a:pt x="0" y="0"/>
                </a:lnTo>
                <a:lnTo>
                  <a:pt x="0" y="1272745"/>
                </a:lnTo>
                <a:lnTo>
                  <a:pt x="766119" y="150752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 32"/>
          <p:cNvSpPr/>
          <p:nvPr/>
        </p:nvSpPr>
        <p:spPr>
          <a:xfrm>
            <a:off x="6067168" y="2298357"/>
            <a:ext cx="3286897" cy="1977081"/>
          </a:xfrm>
          <a:custGeom>
            <a:avLst/>
            <a:gdLst>
              <a:gd name="connsiteX0" fmla="*/ 0 w 3286897"/>
              <a:gd name="connsiteY0" fmla="*/ 0 h 1977081"/>
              <a:gd name="connsiteX1" fmla="*/ 3286897 w 3286897"/>
              <a:gd name="connsiteY1" fmla="*/ 0 h 1977081"/>
              <a:gd name="connsiteX2" fmla="*/ 3286897 w 3286897"/>
              <a:gd name="connsiteY2" fmla="*/ 1977081 h 1977081"/>
              <a:gd name="connsiteX3" fmla="*/ 1878227 w 3286897"/>
              <a:gd name="connsiteY3" fmla="*/ 1977081 h 197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897" h="1977081">
                <a:moveTo>
                  <a:pt x="0" y="0"/>
                </a:moveTo>
                <a:lnTo>
                  <a:pt x="3286897" y="0"/>
                </a:lnTo>
                <a:lnTo>
                  <a:pt x="3286897" y="1977081"/>
                </a:lnTo>
                <a:lnTo>
                  <a:pt x="1878227" y="197708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48" idx="4"/>
            <a:endCxn id="49" idx="0"/>
          </p:cNvCxnSpPr>
          <p:nvPr/>
        </p:nvCxnSpPr>
        <p:spPr>
          <a:xfrm>
            <a:off x="5584830" y="1733954"/>
            <a:ext cx="0" cy="38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吹き出し 50"/>
          <p:cNvSpPr/>
          <p:nvPr/>
        </p:nvSpPr>
        <p:spPr>
          <a:xfrm>
            <a:off x="8503448" y="4370900"/>
            <a:ext cx="2491541" cy="610623"/>
          </a:xfrm>
          <a:prstGeom prst="wedgeRectCallout">
            <a:avLst>
              <a:gd name="adj1" fmla="val -78257"/>
              <a:gd name="adj2" fmla="val -483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補正前</a:t>
            </a:r>
            <a:r>
              <a:rPr lang="ja-JP" altLang="en-US" sz="1400" dirty="0" smtClean="0">
                <a:solidFill>
                  <a:schemeClr val="tx1"/>
                </a:solidFill>
              </a:rPr>
              <a:t>のオドメトリ</a:t>
            </a:r>
            <a:r>
              <a:rPr lang="en-US" altLang="ja-JP" sz="1400" dirty="0" smtClean="0">
                <a:solidFill>
                  <a:schemeClr val="tx1"/>
                </a:solidFill>
              </a:rPr>
              <a:t>,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LRF,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地図を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利用</a:t>
            </a:r>
            <a:r>
              <a:rPr lang="ja-JP" altLang="en-US" sz="1400" dirty="0" smtClean="0">
                <a:solidFill>
                  <a:schemeClr val="tx1"/>
                </a:solidFill>
              </a:rPr>
              <a:t>して自己位置を修正する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9645367" y="1916174"/>
            <a:ext cx="1343752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70C0"/>
                </a:solidFill>
              </a:rPr>
              <a:t>トピック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9645367" y="1384930"/>
            <a:ext cx="134375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ノード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9645367" y="2499053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00B050"/>
                </a:solidFill>
              </a:rPr>
              <a:t>TF </a:t>
            </a:r>
            <a:r>
              <a:rPr kumimoji="1" lang="ja-JP" altLang="en-US" sz="1600" dirty="0" smtClean="0">
                <a:solidFill>
                  <a:srgbClr val="00B050"/>
                </a:solidFill>
              </a:rPr>
              <a:t>フレーム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56" name="四角形吹き出し 55"/>
          <p:cNvSpPr/>
          <p:nvPr/>
        </p:nvSpPr>
        <p:spPr>
          <a:xfrm>
            <a:off x="3064616" y="1627041"/>
            <a:ext cx="1556670" cy="387622"/>
          </a:xfrm>
          <a:prstGeom prst="wedgeRectCallout">
            <a:avLst>
              <a:gd name="adj1" fmla="val 70183"/>
              <a:gd name="adj2" fmla="val -643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地図を提供する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" y="0"/>
            <a:ext cx="12046960" cy="685800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3880022" y="3084041"/>
            <a:ext cx="1530177" cy="721840"/>
          </a:xfrm>
          <a:prstGeom prst="wedgeRectCallout">
            <a:avLst>
              <a:gd name="adj1" fmla="val 23936"/>
              <a:gd name="adj2" fmla="val -7082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/map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フレームと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odom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ja-JP" altLang="en-US" sz="1400" dirty="0" smtClean="0">
                <a:solidFill>
                  <a:schemeClr val="tx1"/>
                </a:solidFill>
              </a:rPr>
              <a:t>フレームが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ずれている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94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634446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5730469" y="19696"/>
            <a:ext cx="5096273" cy="1723740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849 w 5045574"/>
              <a:gd name="connsiteY0" fmla="*/ 819150 h 1487956"/>
              <a:gd name="connsiteX1" fmla="*/ 2435724 w 5045574"/>
              <a:gd name="connsiteY1" fmla="*/ 819150 h 1487956"/>
              <a:gd name="connsiteX2" fmla="*/ 2435724 w 5045574"/>
              <a:gd name="connsiteY2" fmla="*/ 0 h 1487956"/>
              <a:gd name="connsiteX3" fmla="*/ 3407274 w 5045574"/>
              <a:gd name="connsiteY3" fmla="*/ 0 h 1487956"/>
              <a:gd name="connsiteX4" fmla="*/ 3407274 w 5045574"/>
              <a:gd name="connsiteY4" fmla="*/ 790575 h 1487956"/>
              <a:gd name="connsiteX5" fmla="*/ 5045574 w 5045574"/>
              <a:gd name="connsiteY5" fmla="*/ 790575 h 1487956"/>
              <a:gd name="connsiteX6" fmla="*/ 5045574 w 5045574"/>
              <a:gd name="connsiteY6" fmla="*/ 1485900 h 1487956"/>
              <a:gd name="connsiteX7" fmla="*/ 0 w 5045574"/>
              <a:gd name="connsiteY7" fmla="*/ 1487956 h 1487956"/>
              <a:gd name="connsiteX8" fmla="*/ 6849 w 5045574"/>
              <a:gd name="connsiteY8" fmla="*/ 819150 h 1487956"/>
              <a:gd name="connsiteX0" fmla="*/ 4494 w 5043219"/>
              <a:gd name="connsiteY0" fmla="*/ 819150 h 1487956"/>
              <a:gd name="connsiteX1" fmla="*/ 2433369 w 5043219"/>
              <a:gd name="connsiteY1" fmla="*/ 819150 h 1487956"/>
              <a:gd name="connsiteX2" fmla="*/ 2433369 w 5043219"/>
              <a:gd name="connsiteY2" fmla="*/ 0 h 1487956"/>
              <a:gd name="connsiteX3" fmla="*/ 3404919 w 5043219"/>
              <a:gd name="connsiteY3" fmla="*/ 0 h 1487956"/>
              <a:gd name="connsiteX4" fmla="*/ 3404919 w 5043219"/>
              <a:gd name="connsiteY4" fmla="*/ 790575 h 1487956"/>
              <a:gd name="connsiteX5" fmla="*/ 5043219 w 5043219"/>
              <a:gd name="connsiteY5" fmla="*/ 790575 h 1487956"/>
              <a:gd name="connsiteX6" fmla="*/ 5043219 w 5043219"/>
              <a:gd name="connsiteY6" fmla="*/ 1485900 h 1487956"/>
              <a:gd name="connsiteX7" fmla="*/ 0 w 5043219"/>
              <a:gd name="connsiteY7" fmla="*/ 1487956 h 1487956"/>
              <a:gd name="connsiteX8" fmla="*/ 4494 w 5043219"/>
              <a:gd name="connsiteY8" fmla="*/ 819150 h 1487956"/>
              <a:gd name="connsiteX0" fmla="*/ 2140 w 5040865"/>
              <a:gd name="connsiteY0" fmla="*/ 819150 h 1487956"/>
              <a:gd name="connsiteX1" fmla="*/ 2431015 w 5040865"/>
              <a:gd name="connsiteY1" fmla="*/ 819150 h 1487956"/>
              <a:gd name="connsiteX2" fmla="*/ 2431015 w 5040865"/>
              <a:gd name="connsiteY2" fmla="*/ 0 h 1487956"/>
              <a:gd name="connsiteX3" fmla="*/ 3402565 w 5040865"/>
              <a:gd name="connsiteY3" fmla="*/ 0 h 1487956"/>
              <a:gd name="connsiteX4" fmla="*/ 3402565 w 5040865"/>
              <a:gd name="connsiteY4" fmla="*/ 790575 h 1487956"/>
              <a:gd name="connsiteX5" fmla="*/ 5040865 w 5040865"/>
              <a:gd name="connsiteY5" fmla="*/ 790575 h 1487956"/>
              <a:gd name="connsiteX6" fmla="*/ 5040865 w 5040865"/>
              <a:gd name="connsiteY6" fmla="*/ 1485900 h 1487956"/>
              <a:gd name="connsiteX7" fmla="*/ 0 w 5040865"/>
              <a:gd name="connsiteY7" fmla="*/ 1487956 h 1487956"/>
              <a:gd name="connsiteX8" fmla="*/ 2140 w 5040865"/>
              <a:gd name="connsiteY8" fmla="*/ 819150 h 1487956"/>
              <a:gd name="connsiteX0" fmla="*/ 184 w 5038909"/>
              <a:gd name="connsiteY0" fmla="*/ 819150 h 1487956"/>
              <a:gd name="connsiteX1" fmla="*/ 2429059 w 5038909"/>
              <a:gd name="connsiteY1" fmla="*/ 819150 h 1487956"/>
              <a:gd name="connsiteX2" fmla="*/ 2429059 w 5038909"/>
              <a:gd name="connsiteY2" fmla="*/ 0 h 1487956"/>
              <a:gd name="connsiteX3" fmla="*/ 3400609 w 5038909"/>
              <a:gd name="connsiteY3" fmla="*/ 0 h 1487956"/>
              <a:gd name="connsiteX4" fmla="*/ 3400609 w 5038909"/>
              <a:gd name="connsiteY4" fmla="*/ 790575 h 1487956"/>
              <a:gd name="connsiteX5" fmla="*/ 5038909 w 5038909"/>
              <a:gd name="connsiteY5" fmla="*/ 790575 h 1487956"/>
              <a:gd name="connsiteX6" fmla="*/ 5038909 w 5038909"/>
              <a:gd name="connsiteY6" fmla="*/ 1485900 h 1487956"/>
              <a:gd name="connsiteX7" fmla="*/ 398 w 5038909"/>
              <a:gd name="connsiteY7" fmla="*/ 1487956 h 1487956"/>
              <a:gd name="connsiteX8" fmla="*/ 184 w 5038909"/>
              <a:gd name="connsiteY8" fmla="*/ 819150 h 148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7956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7956"/>
                </a:lnTo>
                <a:cubicBezTo>
                  <a:pt x="1111" y="1265021"/>
                  <a:pt x="-529" y="104208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 rot="1544443">
            <a:off x="8456631" y="1036982"/>
            <a:ext cx="304800" cy="304800"/>
            <a:chOff x="2305050" y="3905250"/>
            <a:chExt cx="304800" cy="304800"/>
          </a:xfrm>
        </p:grpSpPr>
        <p:sp>
          <p:nvSpPr>
            <p:cNvPr id="7" name="円/楕円 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>
              <a:endCxn id="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正方形/長方形 29"/>
          <p:cNvSpPr/>
          <p:nvPr/>
        </p:nvSpPr>
        <p:spPr>
          <a:xfrm>
            <a:off x="207916" y="0"/>
            <a:ext cx="5251755" cy="1762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星 5 34"/>
          <p:cNvSpPr/>
          <p:nvPr/>
        </p:nvSpPr>
        <p:spPr>
          <a:xfrm>
            <a:off x="4117801" y="257764"/>
            <a:ext cx="279799" cy="27979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星 5 35"/>
          <p:cNvSpPr/>
          <p:nvPr/>
        </p:nvSpPr>
        <p:spPr>
          <a:xfrm>
            <a:off x="4717219" y="959307"/>
            <a:ext cx="279799" cy="279799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星 5 36"/>
          <p:cNvSpPr/>
          <p:nvPr/>
        </p:nvSpPr>
        <p:spPr>
          <a:xfrm>
            <a:off x="1597447" y="511630"/>
            <a:ext cx="279799" cy="279799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743056" y="651530"/>
            <a:ext cx="5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70C0"/>
                </a:solidFill>
              </a:rPr>
              <a:t>LM</a:t>
            </a:r>
            <a:r>
              <a:rPr lang="en-US" altLang="ja-JP" sz="1400" dirty="0">
                <a:solidFill>
                  <a:srgbClr val="0070C0"/>
                </a:solidFill>
              </a:rPr>
              <a:t>1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65831" y="63954"/>
            <a:ext cx="5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</a:rPr>
              <a:t>LM2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811362" y="306374"/>
            <a:ext cx="5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B050"/>
                </a:solidFill>
              </a:rPr>
              <a:t>LM3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8997" y="19696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特徴ベース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636702" y="-2176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格子ベース</a:t>
            </a:r>
            <a:endParaRPr kumimoji="1" lang="ja-JP" altLang="en-US" dirty="0"/>
          </a:p>
        </p:txBody>
      </p:sp>
      <p:cxnSp>
        <p:nvCxnSpPr>
          <p:cNvPr id="43" name="直線コネクタ 42"/>
          <p:cNvCxnSpPr/>
          <p:nvPr/>
        </p:nvCxnSpPr>
        <p:spPr>
          <a:xfrm flipV="1">
            <a:off x="3266777" y="466776"/>
            <a:ext cx="936000" cy="57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3293020" y="1035214"/>
            <a:ext cx="1512000" cy="1088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8721927" y="1115234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/>
          <p:cNvCxnSpPr>
            <a:cxnSpLocks noChangeAspect="1"/>
          </p:cNvCxnSpPr>
          <p:nvPr/>
        </p:nvCxnSpPr>
        <p:spPr>
          <a:xfrm flipV="1">
            <a:off x="8746499" y="258942"/>
            <a:ext cx="441663" cy="8613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cxnSpLocks noChangeAspect="1"/>
          </p:cNvCxnSpPr>
          <p:nvPr/>
        </p:nvCxnSpPr>
        <p:spPr>
          <a:xfrm flipV="1">
            <a:off x="8738879" y="16977"/>
            <a:ext cx="402717" cy="10961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cxnSpLocks noChangeAspect="1"/>
          </p:cNvCxnSpPr>
          <p:nvPr/>
        </p:nvCxnSpPr>
        <p:spPr>
          <a:xfrm flipV="1">
            <a:off x="8765549" y="601493"/>
            <a:ext cx="405001" cy="5013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cxnSpLocks noChangeAspect="1"/>
          </p:cNvCxnSpPr>
          <p:nvPr/>
        </p:nvCxnSpPr>
        <p:spPr>
          <a:xfrm flipV="1">
            <a:off x="8738879" y="924425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cxnSpLocks noChangeAspect="1"/>
          </p:cNvCxnSpPr>
          <p:nvPr/>
        </p:nvCxnSpPr>
        <p:spPr>
          <a:xfrm flipV="1">
            <a:off x="8738879" y="943424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cxnSpLocks noChangeAspect="1"/>
          </p:cNvCxnSpPr>
          <p:nvPr/>
        </p:nvCxnSpPr>
        <p:spPr>
          <a:xfrm flipV="1">
            <a:off x="8738879" y="1115234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cxnSpLocks noChangeAspect="1"/>
          </p:cNvCxnSpPr>
          <p:nvPr/>
        </p:nvCxnSpPr>
        <p:spPr>
          <a:xfrm>
            <a:off x="8738879" y="1115234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cxnSpLocks noChangeAspect="1"/>
          </p:cNvCxnSpPr>
          <p:nvPr/>
        </p:nvCxnSpPr>
        <p:spPr>
          <a:xfrm>
            <a:off x="8738879" y="1115234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cxnSpLocks noChangeAspect="1"/>
          </p:cNvCxnSpPr>
          <p:nvPr/>
        </p:nvCxnSpPr>
        <p:spPr>
          <a:xfrm>
            <a:off x="8738879" y="1115234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207027" y="1333444"/>
            <a:ext cx="212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ランドマーク発見！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256236" y="157539"/>
            <a:ext cx="16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障害物あり！</a:t>
            </a:r>
            <a:endParaRPr kumimoji="1" lang="ja-JP" altLang="en-US" dirty="0"/>
          </a:p>
        </p:txBody>
      </p:sp>
      <p:grpSp>
        <p:nvGrpSpPr>
          <p:cNvPr id="32" name="グループ化 31"/>
          <p:cNvGrpSpPr/>
          <p:nvPr/>
        </p:nvGrpSpPr>
        <p:grpSpPr>
          <a:xfrm rot="1544443">
            <a:off x="3047631" y="918305"/>
            <a:ext cx="304800" cy="304800"/>
            <a:chOff x="2305050" y="3905250"/>
            <a:chExt cx="304800" cy="304800"/>
          </a:xfrm>
          <a:solidFill>
            <a:schemeClr val="bg1"/>
          </a:solidFill>
        </p:grpSpPr>
        <p:sp>
          <p:nvSpPr>
            <p:cNvPr id="33" name="円/楕円 32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>
              <a:endCxn id="33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正方形/長方形 70"/>
          <p:cNvSpPr/>
          <p:nvPr/>
        </p:nvSpPr>
        <p:spPr>
          <a:xfrm>
            <a:off x="5634446" y="301339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 71"/>
          <p:cNvSpPr/>
          <p:nvPr/>
        </p:nvSpPr>
        <p:spPr>
          <a:xfrm>
            <a:off x="5730469" y="3033089"/>
            <a:ext cx="5096273" cy="1723740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849 w 5045574"/>
              <a:gd name="connsiteY0" fmla="*/ 819150 h 1487956"/>
              <a:gd name="connsiteX1" fmla="*/ 2435724 w 5045574"/>
              <a:gd name="connsiteY1" fmla="*/ 819150 h 1487956"/>
              <a:gd name="connsiteX2" fmla="*/ 2435724 w 5045574"/>
              <a:gd name="connsiteY2" fmla="*/ 0 h 1487956"/>
              <a:gd name="connsiteX3" fmla="*/ 3407274 w 5045574"/>
              <a:gd name="connsiteY3" fmla="*/ 0 h 1487956"/>
              <a:gd name="connsiteX4" fmla="*/ 3407274 w 5045574"/>
              <a:gd name="connsiteY4" fmla="*/ 790575 h 1487956"/>
              <a:gd name="connsiteX5" fmla="*/ 5045574 w 5045574"/>
              <a:gd name="connsiteY5" fmla="*/ 790575 h 1487956"/>
              <a:gd name="connsiteX6" fmla="*/ 5045574 w 5045574"/>
              <a:gd name="connsiteY6" fmla="*/ 1485900 h 1487956"/>
              <a:gd name="connsiteX7" fmla="*/ 0 w 5045574"/>
              <a:gd name="connsiteY7" fmla="*/ 1487956 h 1487956"/>
              <a:gd name="connsiteX8" fmla="*/ 6849 w 5045574"/>
              <a:gd name="connsiteY8" fmla="*/ 819150 h 1487956"/>
              <a:gd name="connsiteX0" fmla="*/ 4494 w 5043219"/>
              <a:gd name="connsiteY0" fmla="*/ 819150 h 1487956"/>
              <a:gd name="connsiteX1" fmla="*/ 2433369 w 5043219"/>
              <a:gd name="connsiteY1" fmla="*/ 819150 h 1487956"/>
              <a:gd name="connsiteX2" fmla="*/ 2433369 w 5043219"/>
              <a:gd name="connsiteY2" fmla="*/ 0 h 1487956"/>
              <a:gd name="connsiteX3" fmla="*/ 3404919 w 5043219"/>
              <a:gd name="connsiteY3" fmla="*/ 0 h 1487956"/>
              <a:gd name="connsiteX4" fmla="*/ 3404919 w 5043219"/>
              <a:gd name="connsiteY4" fmla="*/ 790575 h 1487956"/>
              <a:gd name="connsiteX5" fmla="*/ 5043219 w 5043219"/>
              <a:gd name="connsiteY5" fmla="*/ 790575 h 1487956"/>
              <a:gd name="connsiteX6" fmla="*/ 5043219 w 5043219"/>
              <a:gd name="connsiteY6" fmla="*/ 1485900 h 1487956"/>
              <a:gd name="connsiteX7" fmla="*/ 0 w 5043219"/>
              <a:gd name="connsiteY7" fmla="*/ 1487956 h 1487956"/>
              <a:gd name="connsiteX8" fmla="*/ 4494 w 5043219"/>
              <a:gd name="connsiteY8" fmla="*/ 819150 h 1487956"/>
              <a:gd name="connsiteX0" fmla="*/ 2140 w 5040865"/>
              <a:gd name="connsiteY0" fmla="*/ 819150 h 1487956"/>
              <a:gd name="connsiteX1" fmla="*/ 2431015 w 5040865"/>
              <a:gd name="connsiteY1" fmla="*/ 819150 h 1487956"/>
              <a:gd name="connsiteX2" fmla="*/ 2431015 w 5040865"/>
              <a:gd name="connsiteY2" fmla="*/ 0 h 1487956"/>
              <a:gd name="connsiteX3" fmla="*/ 3402565 w 5040865"/>
              <a:gd name="connsiteY3" fmla="*/ 0 h 1487956"/>
              <a:gd name="connsiteX4" fmla="*/ 3402565 w 5040865"/>
              <a:gd name="connsiteY4" fmla="*/ 790575 h 1487956"/>
              <a:gd name="connsiteX5" fmla="*/ 5040865 w 5040865"/>
              <a:gd name="connsiteY5" fmla="*/ 790575 h 1487956"/>
              <a:gd name="connsiteX6" fmla="*/ 5040865 w 5040865"/>
              <a:gd name="connsiteY6" fmla="*/ 1485900 h 1487956"/>
              <a:gd name="connsiteX7" fmla="*/ 0 w 5040865"/>
              <a:gd name="connsiteY7" fmla="*/ 1487956 h 1487956"/>
              <a:gd name="connsiteX8" fmla="*/ 2140 w 5040865"/>
              <a:gd name="connsiteY8" fmla="*/ 819150 h 1487956"/>
              <a:gd name="connsiteX0" fmla="*/ 184 w 5038909"/>
              <a:gd name="connsiteY0" fmla="*/ 819150 h 1487956"/>
              <a:gd name="connsiteX1" fmla="*/ 2429059 w 5038909"/>
              <a:gd name="connsiteY1" fmla="*/ 819150 h 1487956"/>
              <a:gd name="connsiteX2" fmla="*/ 2429059 w 5038909"/>
              <a:gd name="connsiteY2" fmla="*/ 0 h 1487956"/>
              <a:gd name="connsiteX3" fmla="*/ 3400609 w 5038909"/>
              <a:gd name="connsiteY3" fmla="*/ 0 h 1487956"/>
              <a:gd name="connsiteX4" fmla="*/ 3400609 w 5038909"/>
              <a:gd name="connsiteY4" fmla="*/ 790575 h 1487956"/>
              <a:gd name="connsiteX5" fmla="*/ 5038909 w 5038909"/>
              <a:gd name="connsiteY5" fmla="*/ 790575 h 1487956"/>
              <a:gd name="connsiteX6" fmla="*/ 5038909 w 5038909"/>
              <a:gd name="connsiteY6" fmla="*/ 1485900 h 1487956"/>
              <a:gd name="connsiteX7" fmla="*/ 398 w 5038909"/>
              <a:gd name="connsiteY7" fmla="*/ 1487956 h 1487956"/>
              <a:gd name="connsiteX8" fmla="*/ 184 w 5038909"/>
              <a:gd name="connsiteY8" fmla="*/ 819150 h 148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7956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7956"/>
                </a:lnTo>
                <a:cubicBezTo>
                  <a:pt x="1111" y="1265021"/>
                  <a:pt x="-529" y="104208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636702" y="3011217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PF</a:t>
            </a:r>
            <a:endParaRPr kumimoji="1" lang="ja-JP" altLang="en-US" dirty="0"/>
          </a:p>
        </p:txBody>
      </p:sp>
      <p:sp>
        <p:nvSpPr>
          <p:cNvPr id="88" name="正方形/長方形 87"/>
          <p:cNvSpPr/>
          <p:nvPr/>
        </p:nvSpPr>
        <p:spPr>
          <a:xfrm>
            <a:off x="244183" y="301862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 88"/>
          <p:cNvSpPr/>
          <p:nvPr/>
        </p:nvSpPr>
        <p:spPr>
          <a:xfrm>
            <a:off x="340206" y="3038323"/>
            <a:ext cx="5096273" cy="1723740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849 w 5045574"/>
              <a:gd name="connsiteY0" fmla="*/ 819150 h 1487956"/>
              <a:gd name="connsiteX1" fmla="*/ 2435724 w 5045574"/>
              <a:gd name="connsiteY1" fmla="*/ 819150 h 1487956"/>
              <a:gd name="connsiteX2" fmla="*/ 2435724 w 5045574"/>
              <a:gd name="connsiteY2" fmla="*/ 0 h 1487956"/>
              <a:gd name="connsiteX3" fmla="*/ 3407274 w 5045574"/>
              <a:gd name="connsiteY3" fmla="*/ 0 h 1487956"/>
              <a:gd name="connsiteX4" fmla="*/ 3407274 w 5045574"/>
              <a:gd name="connsiteY4" fmla="*/ 790575 h 1487956"/>
              <a:gd name="connsiteX5" fmla="*/ 5045574 w 5045574"/>
              <a:gd name="connsiteY5" fmla="*/ 790575 h 1487956"/>
              <a:gd name="connsiteX6" fmla="*/ 5045574 w 5045574"/>
              <a:gd name="connsiteY6" fmla="*/ 1485900 h 1487956"/>
              <a:gd name="connsiteX7" fmla="*/ 0 w 5045574"/>
              <a:gd name="connsiteY7" fmla="*/ 1487956 h 1487956"/>
              <a:gd name="connsiteX8" fmla="*/ 6849 w 5045574"/>
              <a:gd name="connsiteY8" fmla="*/ 819150 h 1487956"/>
              <a:gd name="connsiteX0" fmla="*/ 4494 w 5043219"/>
              <a:gd name="connsiteY0" fmla="*/ 819150 h 1487956"/>
              <a:gd name="connsiteX1" fmla="*/ 2433369 w 5043219"/>
              <a:gd name="connsiteY1" fmla="*/ 819150 h 1487956"/>
              <a:gd name="connsiteX2" fmla="*/ 2433369 w 5043219"/>
              <a:gd name="connsiteY2" fmla="*/ 0 h 1487956"/>
              <a:gd name="connsiteX3" fmla="*/ 3404919 w 5043219"/>
              <a:gd name="connsiteY3" fmla="*/ 0 h 1487956"/>
              <a:gd name="connsiteX4" fmla="*/ 3404919 w 5043219"/>
              <a:gd name="connsiteY4" fmla="*/ 790575 h 1487956"/>
              <a:gd name="connsiteX5" fmla="*/ 5043219 w 5043219"/>
              <a:gd name="connsiteY5" fmla="*/ 790575 h 1487956"/>
              <a:gd name="connsiteX6" fmla="*/ 5043219 w 5043219"/>
              <a:gd name="connsiteY6" fmla="*/ 1485900 h 1487956"/>
              <a:gd name="connsiteX7" fmla="*/ 0 w 5043219"/>
              <a:gd name="connsiteY7" fmla="*/ 1487956 h 1487956"/>
              <a:gd name="connsiteX8" fmla="*/ 4494 w 5043219"/>
              <a:gd name="connsiteY8" fmla="*/ 819150 h 1487956"/>
              <a:gd name="connsiteX0" fmla="*/ 2140 w 5040865"/>
              <a:gd name="connsiteY0" fmla="*/ 819150 h 1487956"/>
              <a:gd name="connsiteX1" fmla="*/ 2431015 w 5040865"/>
              <a:gd name="connsiteY1" fmla="*/ 819150 h 1487956"/>
              <a:gd name="connsiteX2" fmla="*/ 2431015 w 5040865"/>
              <a:gd name="connsiteY2" fmla="*/ 0 h 1487956"/>
              <a:gd name="connsiteX3" fmla="*/ 3402565 w 5040865"/>
              <a:gd name="connsiteY3" fmla="*/ 0 h 1487956"/>
              <a:gd name="connsiteX4" fmla="*/ 3402565 w 5040865"/>
              <a:gd name="connsiteY4" fmla="*/ 790575 h 1487956"/>
              <a:gd name="connsiteX5" fmla="*/ 5040865 w 5040865"/>
              <a:gd name="connsiteY5" fmla="*/ 790575 h 1487956"/>
              <a:gd name="connsiteX6" fmla="*/ 5040865 w 5040865"/>
              <a:gd name="connsiteY6" fmla="*/ 1485900 h 1487956"/>
              <a:gd name="connsiteX7" fmla="*/ 0 w 5040865"/>
              <a:gd name="connsiteY7" fmla="*/ 1487956 h 1487956"/>
              <a:gd name="connsiteX8" fmla="*/ 2140 w 5040865"/>
              <a:gd name="connsiteY8" fmla="*/ 819150 h 1487956"/>
              <a:gd name="connsiteX0" fmla="*/ 184 w 5038909"/>
              <a:gd name="connsiteY0" fmla="*/ 819150 h 1487956"/>
              <a:gd name="connsiteX1" fmla="*/ 2429059 w 5038909"/>
              <a:gd name="connsiteY1" fmla="*/ 819150 h 1487956"/>
              <a:gd name="connsiteX2" fmla="*/ 2429059 w 5038909"/>
              <a:gd name="connsiteY2" fmla="*/ 0 h 1487956"/>
              <a:gd name="connsiteX3" fmla="*/ 3400609 w 5038909"/>
              <a:gd name="connsiteY3" fmla="*/ 0 h 1487956"/>
              <a:gd name="connsiteX4" fmla="*/ 3400609 w 5038909"/>
              <a:gd name="connsiteY4" fmla="*/ 790575 h 1487956"/>
              <a:gd name="connsiteX5" fmla="*/ 5038909 w 5038909"/>
              <a:gd name="connsiteY5" fmla="*/ 790575 h 1487956"/>
              <a:gd name="connsiteX6" fmla="*/ 5038909 w 5038909"/>
              <a:gd name="connsiteY6" fmla="*/ 1485900 h 1487956"/>
              <a:gd name="connsiteX7" fmla="*/ 398 w 5038909"/>
              <a:gd name="connsiteY7" fmla="*/ 1487956 h 1487956"/>
              <a:gd name="connsiteX8" fmla="*/ 184 w 5038909"/>
              <a:gd name="connsiteY8" fmla="*/ 819150 h 148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7956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7956"/>
                </a:lnTo>
                <a:cubicBezTo>
                  <a:pt x="1111" y="1265021"/>
                  <a:pt x="-529" y="104208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46439" y="3016451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KF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 rot="601405">
            <a:off x="3205044" y="4076573"/>
            <a:ext cx="277717" cy="5862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 rot="19444290">
            <a:off x="3014804" y="3687653"/>
            <a:ext cx="277717" cy="586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 rot="2714836">
            <a:off x="3164661" y="3973347"/>
            <a:ext cx="277717" cy="38613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3530694" y="4435445"/>
            <a:ext cx="1828002" cy="252899"/>
          </a:xfrm>
          <a:prstGeom prst="wedgeRectCallout">
            <a:avLst>
              <a:gd name="adj1" fmla="val -58811"/>
              <a:gd name="adj2" fmla="val -511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オドメトリだとこの辺り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108" name="四角形吹き出し 107"/>
          <p:cNvSpPr/>
          <p:nvPr/>
        </p:nvSpPr>
        <p:spPr>
          <a:xfrm>
            <a:off x="768937" y="3550702"/>
            <a:ext cx="1828002" cy="252899"/>
          </a:xfrm>
          <a:prstGeom prst="wedgeRectCallout">
            <a:avLst>
              <a:gd name="adj1" fmla="val 69340"/>
              <a:gd name="adj2" fmla="val 5216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観測</a:t>
            </a:r>
            <a:r>
              <a:rPr lang="ja-JP" altLang="en-US" sz="1400" dirty="0" smtClean="0">
                <a:solidFill>
                  <a:srgbClr val="FF0000"/>
                </a:solidFill>
              </a:rPr>
              <a:t>によるとこの辺り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09" name="四角形吹き出し 108"/>
          <p:cNvSpPr/>
          <p:nvPr/>
        </p:nvSpPr>
        <p:spPr>
          <a:xfrm>
            <a:off x="3400556" y="3473478"/>
            <a:ext cx="2002220" cy="252899"/>
          </a:xfrm>
          <a:prstGeom prst="wedgeRectCallout">
            <a:avLst>
              <a:gd name="adj1" fmla="val -50112"/>
              <a:gd name="adj2" fmla="val 1692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70C0"/>
                </a:solidFill>
              </a:rPr>
              <a:t>推定値は間をとってここ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grpSp>
        <p:nvGrpSpPr>
          <p:cNvPr id="110" name="グループ化 109"/>
          <p:cNvGrpSpPr/>
          <p:nvPr/>
        </p:nvGrpSpPr>
        <p:grpSpPr>
          <a:xfrm rot="2455104">
            <a:off x="8461902" y="4148697"/>
            <a:ext cx="403238" cy="389973"/>
            <a:chOff x="7001084" y="3296775"/>
            <a:chExt cx="403238" cy="389973"/>
          </a:xfrm>
          <a:solidFill>
            <a:srgbClr val="00B050"/>
          </a:solidFill>
        </p:grpSpPr>
        <p:sp>
          <p:nvSpPr>
            <p:cNvPr id="111" name="円/楕円 110"/>
            <p:cNvSpPr/>
            <p:nvPr/>
          </p:nvSpPr>
          <p:spPr>
            <a:xfrm>
              <a:off x="7186404" y="330192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7270822" y="3650748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7166342" y="3573021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円/楕円 113"/>
            <p:cNvSpPr/>
            <p:nvPr/>
          </p:nvSpPr>
          <p:spPr>
            <a:xfrm>
              <a:off x="7173447" y="3474376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円/楕円 114"/>
            <p:cNvSpPr/>
            <p:nvPr/>
          </p:nvSpPr>
          <p:spPr>
            <a:xfrm>
              <a:off x="7209451" y="3530685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円/楕円 115"/>
            <p:cNvSpPr/>
            <p:nvPr/>
          </p:nvSpPr>
          <p:spPr>
            <a:xfrm>
              <a:off x="7212949" y="3367837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円/楕円 116"/>
            <p:cNvSpPr/>
            <p:nvPr/>
          </p:nvSpPr>
          <p:spPr>
            <a:xfrm>
              <a:off x="7103883" y="3326443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円/楕円 117"/>
            <p:cNvSpPr/>
            <p:nvPr/>
          </p:nvSpPr>
          <p:spPr>
            <a:xfrm>
              <a:off x="7339771" y="3552958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/>
          </p:nvSpPr>
          <p:spPr>
            <a:xfrm>
              <a:off x="7055486" y="3392934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/>
          </p:nvSpPr>
          <p:spPr>
            <a:xfrm>
              <a:off x="7250653" y="3443320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円/楕円 120"/>
            <p:cNvSpPr/>
            <p:nvPr/>
          </p:nvSpPr>
          <p:spPr>
            <a:xfrm>
              <a:off x="7133445" y="3373200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円/楕円 121"/>
            <p:cNvSpPr/>
            <p:nvPr/>
          </p:nvSpPr>
          <p:spPr>
            <a:xfrm>
              <a:off x="7001084" y="338792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円/楕円 122"/>
            <p:cNvSpPr/>
            <p:nvPr/>
          </p:nvSpPr>
          <p:spPr>
            <a:xfrm>
              <a:off x="7312422" y="345487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円/楕円 123"/>
            <p:cNvSpPr/>
            <p:nvPr/>
          </p:nvSpPr>
          <p:spPr>
            <a:xfrm>
              <a:off x="7090146" y="3456376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/楕円 124"/>
            <p:cNvSpPr/>
            <p:nvPr/>
          </p:nvSpPr>
          <p:spPr>
            <a:xfrm>
              <a:off x="7288632" y="3500183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/楕円 125"/>
            <p:cNvSpPr/>
            <p:nvPr/>
          </p:nvSpPr>
          <p:spPr>
            <a:xfrm>
              <a:off x="7368322" y="3623221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7200267" y="3410324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円/楕円 127"/>
            <p:cNvSpPr/>
            <p:nvPr/>
          </p:nvSpPr>
          <p:spPr>
            <a:xfrm>
              <a:off x="7033017" y="350313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円/楕円 128"/>
            <p:cNvSpPr/>
            <p:nvPr/>
          </p:nvSpPr>
          <p:spPr>
            <a:xfrm>
              <a:off x="7292122" y="3356521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7133031" y="3520121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円/楕円 130"/>
            <p:cNvSpPr/>
            <p:nvPr/>
          </p:nvSpPr>
          <p:spPr>
            <a:xfrm>
              <a:off x="7274122" y="3566826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7006033" y="3296775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円/楕円 132"/>
            <p:cNvSpPr/>
            <p:nvPr/>
          </p:nvSpPr>
          <p:spPr>
            <a:xfrm>
              <a:off x="7191447" y="3602634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円/楕円 133"/>
          <p:cNvSpPr/>
          <p:nvPr/>
        </p:nvSpPr>
        <p:spPr>
          <a:xfrm rot="19444290">
            <a:off x="8383357" y="3744438"/>
            <a:ext cx="277717" cy="586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四角形吹き出し 134"/>
          <p:cNvSpPr/>
          <p:nvPr/>
        </p:nvSpPr>
        <p:spPr>
          <a:xfrm>
            <a:off x="6137490" y="3607487"/>
            <a:ext cx="1828002" cy="252899"/>
          </a:xfrm>
          <a:prstGeom prst="wedgeRectCallout">
            <a:avLst>
              <a:gd name="adj1" fmla="val 69340"/>
              <a:gd name="adj2" fmla="val 5216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観測</a:t>
            </a:r>
            <a:r>
              <a:rPr lang="ja-JP" altLang="en-US" sz="1400" dirty="0" smtClean="0">
                <a:solidFill>
                  <a:srgbClr val="FF0000"/>
                </a:solidFill>
              </a:rPr>
              <a:t>によるとこの辺り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6" name="四角形吹き出し 135"/>
          <p:cNvSpPr/>
          <p:nvPr/>
        </p:nvSpPr>
        <p:spPr>
          <a:xfrm>
            <a:off x="8933917" y="4413526"/>
            <a:ext cx="1828002" cy="252899"/>
          </a:xfrm>
          <a:prstGeom prst="wedgeRectCallout">
            <a:avLst>
              <a:gd name="adj1" fmla="val -58811"/>
              <a:gd name="adj2" fmla="val -511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オドメトリだとこの辺り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137" name="四角形吹き出し 136"/>
          <p:cNvSpPr/>
          <p:nvPr/>
        </p:nvSpPr>
        <p:spPr>
          <a:xfrm>
            <a:off x="8836494" y="3167932"/>
            <a:ext cx="2002220" cy="573737"/>
          </a:xfrm>
          <a:prstGeom prst="wedgeRectCallout">
            <a:avLst>
              <a:gd name="adj1" fmla="val -53591"/>
              <a:gd name="adj2" fmla="val 11696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70C0"/>
                </a:solidFill>
              </a:rPr>
              <a:t>推定値は間をとってここ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rgbClr val="0070C0"/>
                </a:solidFill>
              </a:rPr>
              <a:t>(</a:t>
            </a:r>
            <a:r>
              <a:rPr kumimoji="1" lang="ja-JP" altLang="en-US" sz="1400" dirty="0" smtClean="0">
                <a:solidFill>
                  <a:srgbClr val="0070C0"/>
                </a:solidFill>
              </a:rPr>
              <a:t>重みが偏ったとする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)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138" name="円/楕円 137"/>
          <p:cNvSpPr/>
          <p:nvPr/>
        </p:nvSpPr>
        <p:spPr>
          <a:xfrm rot="2714836">
            <a:off x="8626505" y="4121272"/>
            <a:ext cx="98757" cy="118542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7835839" y="4878212"/>
            <a:ext cx="862536" cy="436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44108" y="4921708"/>
            <a:ext cx="191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CC66FF"/>
                </a:solidFill>
              </a:rPr>
              <a:t>リサンプリング</a:t>
            </a:r>
            <a:endParaRPr kumimoji="1" lang="ja-JP" altLang="en-US" dirty="0">
              <a:solidFill>
                <a:srgbClr val="CC66FF"/>
              </a:solidFill>
            </a:endParaRPr>
          </a:p>
        </p:txBody>
      </p:sp>
      <p:sp>
        <p:nvSpPr>
          <p:cNvPr id="140" name="下矢印 139"/>
          <p:cNvSpPr/>
          <p:nvPr/>
        </p:nvSpPr>
        <p:spPr>
          <a:xfrm>
            <a:off x="2307089" y="4856577"/>
            <a:ext cx="862536" cy="436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245671" y="5377716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フリーフォーム 142"/>
          <p:cNvSpPr/>
          <p:nvPr/>
        </p:nvSpPr>
        <p:spPr>
          <a:xfrm>
            <a:off x="341694" y="5397412"/>
            <a:ext cx="5096273" cy="1723740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849 w 5045574"/>
              <a:gd name="connsiteY0" fmla="*/ 819150 h 1487956"/>
              <a:gd name="connsiteX1" fmla="*/ 2435724 w 5045574"/>
              <a:gd name="connsiteY1" fmla="*/ 819150 h 1487956"/>
              <a:gd name="connsiteX2" fmla="*/ 2435724 w 5045574"/>
              <a:gd name="connsiteY2" fmla="*/ 0 h 1487956"/>
              <a:gd name="connsiteX3" fmla="*/ 3407274 w 5045574"/>
              <a:gd name="connsiteY3" fmla="*/ 0 h 1487956"/>
              <a:gd name="connsiteX4" fmla="*/ 3407274 w 5045574"/>
              <a:gd name="connsiteY4" fmla="*/ 790575 h 1487956"/>
              <a:gd name="connsiteX5" fmla="*/ 5045574 w 5045574"/>
              <a:gd name="connsiteY5" fmla="*/ 790575 h 1487956"/>
              <a:gd name="connsiteX6" fmla="*/ 5045574 w 5045574"/>
              <a:gd name="connsiteY6" fmla="*/ 1485900 h 1487956"/>
              <a:gd name="connsiteX7" fmla="*/ 0 w 5045574"/>
              <a:gd name="connsiteY7" fmla="*/ 1487956 h 1487956"/>
              <a:gd name="connsiteX8" fmla="*/ 6849 w 5045574"/>
              <a:gd name="connsiteY8" fmla="*/ 819150 h 1487956"/>
              <a:gd name="connsiteX0" fmla="*/ 4494 w 5043219"/>
              <a:gd name="connsiteY0" fmla="*/ 819150 h 1487956"/>
              <a:gd name="connsiteX1" fmla="*/ 2433369 w 5043219"/>
              <a:gd name="connsiteY1" fmla="*/ 819150 h 1487956"/>
              <a:gd name="connsiteX2" fmla="*/ 2433369 w 5043219"/>
              <a:gd name="connsiteY2" fmla="*/ 0 h 1487956"/>
              <a:gd name="connsiteX3" fmla="*/ 3404919 w 5043219"/>
              <a:gd name="connsiteY3" fmla="*/ 0 h 1487956"/>
              <a:gd name="connsiteX4" fmla="*/ 3404919 w 5043219"/>
              <a:gd name="connsiteY4" fmla="*/ 790575 h 1487956"/>
              <a:gd name="connsiteX5" fmla="*/ 5043219 w 5043219"/>
              <a:gd name="connsiteY5" fmla="*/ 790575 h 1487956"/>
              <a:gd name="connsiteX6" fmla="*/ 5043219 w 5043219"/>
              <a:gd name="connsiteY6" fmla="*/ 1485900 h 1487956"/>
              <a:gd name="connsiteX7" fmla="*/ 0 w 5043219"/>
              <a:gd name="connsiteY7" fmla="*/ 1487956 h 1487956"/>
              <a:gd name="connsiteX8" fmla="*/ 4494 w 5043219"/>
              <a:gd name="connsiteY8" fmla="*/ 819150 h 1487956"/>
              <a:gd name="connsiteX0" fmla="*/ 2140 w 5040865"/>
              <a:gd name="connsiteY0" fmla="*/ 819150 h 1487956"/>
              <a:gd name="connsiteX1" fmla="*/ 2431015 w 5040865"/>
              <a:gd name="connsiteY1" fmla="*/ 819150 h 1487956"/>
              <a:gd name="connsiteX2" fmla="*/ 2431015 w 5040865"/>
              <a:gd name="connsiteY2" fmla="*/ 0 h 1487956"/>
              <a:gd name="connsiteX3" fmla="*/ 3402565 w 5040865"/>
              <a:gd name="connsiteY3" fmla="*/ 0 h 1487956"/>
              <a:gd name="connsiteX4" fmla="*/ 3402565 w 5040865"/>
              <a:gd name="connsiteY4" fmla="*/ 790575 h 1487956"/>
              <a:gd name="connsiteX5" fmla="*/ 5040865 w 5040865"/>
              <a:gd name="connsiteY5" fmla="*/ 790575 h 1487956"/>
              <a:gd name="connsiteX6" fmla="*/ 5040865 w 5040865"/>
              <a:gd name="connsiteY6" fmla="*/ 1485900 h 1487956"/>
              <a:gd name="connsiteX7" fmla="*/ 0 w 5040865"/>
              <a:gd name="connsiteY7" fmla="*/ 1487956 h 1487956"/>
              <a:gd name="connsiteX8" fmla="*/ 2140 w 5040865"/>
              <a:gd name="connsiteY8" fmla="*/ 819150 h 1487956"/>
              <a:gd name="connsiteX0" fmla="*/ 184 w 5038909"/>
              <a:gd name="connsiteY0" fmla="*/ 819150 h 1487956"/>
              <a:gd name="connsiteX1" fmla="*/ 2429059 w 5038909"/>
              <a:gd name="connsiteY1" fmla="*/ 819150 h 1487956"/>
              <a:gd name="connsiteX2" fmla="*/ 2429059 w 5038909"/>
              <a:gd name="connsiteY2" fmla="*/ 0 h 1487956"/>
              <a:gd name="connsiteX3" fmla="*/ 3400609 w 5038909"/>
              <a:gd name="connsiteY3" fmla="*/ 0 h 1487956"/>
              <a:gd name="connsiteX4" fmla="*/ 3400609 w 5038909"/>
              <a:gd name="connsiteY4" fmla="*/ 790575 h 1487956"/>
              <a:gd name="connsiteX5" fmla="*/ 5038909 w 5038909"/>
              <a:gd name="connsiteY5" fmla="*/ 790575 h 1487956"/>
              <a:gd name="connsiteX6" fmla="*/ 5038909 w 5038909"/>
              <a:gd name="connsiteY6" fmla="*/ 1485900 h 1487956"/>
              <a:gd name="connsiteX7" fmla="*/ 398 w 5038909"/>
              <a:gd name="connsiteY7" fmla="*/ 1487956 h 1487956"/>
              <a:gd name="connsiteX8" fmla="*/ 184 w 5038909"/>
              <a:gd name="connsiteY8" fmla="*/ 819150 h 148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7956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7956"/>
                </a:lnTo>
                <a:cubicBezTo>
                  <a:pt x="1111" y="1265021"/>
                  <a:pt x="-529" y="104208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247927" y="5375540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KF</a:t>
            </a:r>
            <a:endParaRPr kumimoji="1" lang="ja-JP" altLang="en-US" dirty="0"/>
          </a:p>
        </p:txBody>
      </p:sp>
      <p:sp>
        <p:nvSpPr>
          <p:cNvPr id="147" name="円/楕円 146"/>
          <p:cNvSpPr/>
          <p:nvPr/>
        </p:nvSpPr>
        <p:spPr>
          <a:xfrm rot="2714836">
            <a:off x="3166149" y="6332436"/>
            <a:ext cx="277717" cy="38613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四角形吹き出し 149"/>
          <p:cNvSpPr/>
          <p:nvPr/>
        </p:nvSpPr>
        <p:spPr>
          <a:xfrm>
            <a:off x="646260" y="5654482"/>
            <a:ext cx="2002220" cy="1147899"/>
          </a:xfrm>
          <a:prstGeom prst="wedgeRectCallout">
            <a:avLst>
              <a:gd name="adj1" fmla="val 72778"/>
              <a:gd name="adj2" fmla="val 2721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00B050"/>
                </a:solidFill>
              </a:rPr>
              <a:t>前時刻の</a:t>
            </a:r>
            <a:r>
              <a:rPr lang="ja-JP" altLang="en-US" sz="1400" dirty="0" smtClean="0">
                <a:solidFill>
                  <a:srgbClr val="00B050"/>
                </a:solidFill>
              </a:rPr>
              <a:t>オドメトリ</a:t>
            </a:r>
            <a:r>
              <a:rPr lang="ja-JP" altLang="en-US" sz="1400" dirty="0" smtClean="0">
                <a:solidFill>
                  <a:srgbClr val="0070C0"/>
                </a:solidFill>
              </a:rPr>
              <a:t>や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FF0000"/>
                </a:solidFill>
              </a:rPr>
              <a:t>観測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の情報</a:t>
            </a:r>
            <a:r>
              <a:rPr kumimoji="1" lang="ja-JP" altLang="en-US" sz="1400" dirty="0" smtClean="0">
                <a:solidFill>
                  <a:srgbClr val="0070C0"/>
                </a:solidFill>
              </a:rPr>
              <a:t>は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0070C0"/>
                </a:solidFill>
              </a:rPr>
              <a:t>事後推定値に集約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0070C0"/>
                </a:solidFill>
              </a:rPr>
              <a:t>させている．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pPr algn="ctr"/>
            <a:r>
              <a:rPr lang="ja-JP" altLang="en-US" sz="1400" dirty="0">
                <a:solidFill>
                  <a:srgbClr val="0070C0"/>
                </a:solidFill>
              </a:rPr>
              <a:t>ノイズ</a:t>
            </a:r>
            <a:r>
              <a:rPr lang="ja-JP" altLang="en-US" sz="1400" dirty="0" smtClean="0">
                <a:solidFill>
                  <a:srgbClr val="0070C0"/>
                </a:solidFill>
              </a:rPr>
              <a:t>はガウス性だ！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5628418" y="5387095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フリーフォーム 151"/>
          <p:cNvSpPr/>
          <p:nvPr/>
        </p:nvSpPr>
        <p:spPr>
          <a:xfrm>
            <a:off x="5724441" y="5406791"/>
            <a:ext cx="5096273" cy="1723740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849 w 5045574"/>
              <a:gd name="connsiteY0" fmla="*/ 819150 h 1487956"/>
              <a:gd name="connsiteX1" fmla="*/ 2435724 w 5045574"/>
              <a:gd name="connsiteY1" fmla="*/ 819150 h 1487956"/>
              <a:gd name="connsiteX2" fmla="*/ 2435724 w 5045574"/>
              <a:gd name="connsiteY2" fmla="*/ 0 h 1487956"/>
              <a:gd name="connsiteX3" fmla="*/ 3407274 w 5045574"/>
              <a:gd name="connsiteY3" fmla="*/ 0 h 1487956"/>
              <a:gd name="connsiteX4" fmla="*/ 3407274 w 5045574"/>
              <a:gd name="connsiteY4" fmla="*/ 790575 h 1487956"/>
              <a:gd name="connsiteX5" fmla="*/ 5045574 w 5045574"/>
              <a:gd name="connsiteY5" fmla="*/ 790575 h 1487956"/>
              <a:gd name="connsiteX6" fmla="*/ 5045574 w 5045574"/>
              <a:gd name="connsiteY6" fmla="*/ 1485900 h 1487956"/>
              <a:gd name="connsiteX7" fmla="*/ 0 w 5045574"/>
              <a:gd name="connsiteY7" fmla="*/ 1487956 h 1487956"/>
              <a:gd name="connsiteX8" fmla="*/ 6849 w 5045574"/>
              <a:gd name="connsiteY8" fmla="*/ 819150 h 1487956"/>
              <a:gd name="connsiteX0" fmla="*/ 4494 w 5043219"/>
              <a:gd name="connsiteY0" fmla="*/ 819150 h 1487956"/>
              <a:gd name="connsiteX1" fmla="*/ 2433369 w 5043219"/>
              <a:gd name="connsiteY1" fmla="*/ 819150 h 1487956"/>
              <a:gd name="connsiteX2" fmla="*/ 2433369 w 5043219"/>
              <a:gd name="connsiteY2" fmla="*/ 0 h 1487956"/>
              <a:gd name="connsiteX3" fmla="*/ 3404919 w 5043219"/>
              <a:gd name="connsiteY3" fmla="*/ 0 h 1487956"/>
              <a:gd name="connsiteX4" fmla="*/ 3404919 w 5043219"/>
              <a:gd name="connsiteY4" fmla="*/ 790575 h 1487956"/>
              <a:gd name="connsiteX5" fmla="*/ 5043219 w 5043219"/>
              <a:gd name="connsiteY5" fmla="*/ 790575 h 1487956"/>
              <a:gd name="connsiteX6" fmla="*/ 5043219 w 5043219"/>
              <a:gd name="connsiteY6" fmla="*/ 1485900 h 1487956"/>
              <a:gd name="connsiteX7" fmla="*/ 0 w 5043219"/>
              <a:gd name="connsiteY7" fmla="*/ 1487956 h 1487956"/>
              <a:gd name="connsiteX8" fmla="*/ 4494 w 5043219"/>
              <a:gd name="connsiteY8" fmla="*/ 819150 h 1487956"/>
              <a:gd name="connsiteX0" fmla="*/ 2140 w 5040865"/>
              <a:gd name="connsiteY0" fmla="*/ 819150 h 1487956"/>
              <a:gd name="connsiteX1" fmla="*/ 2431015 w 5040865"/>
              <a:gd name="connsiteY1" fmla="*/ 819150 h 1487956"/>
              <a:gd name="connsiteX2" fmla="*/ 2431015 w 5040865"/>
              <a:gd name="connsiteY2" fmla="*/ 0 h 1487956"/>
              <a:gd name="connsiteX3" fmla="*/ 3402565 w 5040865"/>
              <a:gd name="connsiteY3" fmla="*/ 0 h 1487956"/>
              <a:gd name="connsiteX4" fmla="*/ 3402565 w 5040865"/>
              <a:gd name="connsiteY4" fmla="*/ 790575 h 1487956"/>
              <a:gd name="connsiteX5" fmla="*/ 5040865 w 5040865"/>
              <a:gd name="connsiteY5" fmla="*/ 790575 h 1487956"/>
              <a:gd name="connsiteX6" fmla="*/ 5040865 w 5040865"/>
              <a:gd name="connsiteY6" fmla="*/ 1485900 h 1487956"/>
              <a:gd name="connsiteX7" fmla="*/ 0 w 5040865"/>
              <a:gd name="connsiteY7" fmla="*/ 1487956 h 1487956"/>
              <a:gd name="connsiteX8" fmla="*/ 2140 w 5040865"/>
              <a:gd name="connsiteY8" fmla="*/ 819150 h 1487956"/>
              <a:gd name="connsiteX0" fmla="*/ 184 w 5038909"/>
              <a:gd name="connsiteY0" fmla="*/ 819150 h 1487956"/>
              <a:gd name="connsiteX1" fmla="*/ 2429059 w 5038909"/>
              <a:gd name="connsiteY1" fmla="*/ 819150 h 1487956"/>
              <a:gd name="connsiteX2" fmla="*/ 2429059 w 5038909"/>
              <a:gd name="connsiteY2" fmla="*/ 0 h 1487956"/>
              <a:gd name="connsiteX3" fmla="*/ 3400609 w 5038909"/>
              <a:gd name="connsiteY3" fmla="*/ 0 h 1487956"/>
              <a:gd name="connsiteX4" fmla="*/ 3400609 w 5038909"/>
              <a:gd name="connsiteY4" fmla="*/ 790575 h 1487956"/>
              <a:gd name="connsiteX5" fmla="*/ 5038909 w 5038909"/>
              <a:gd name="connsiteY5" fmla="*/ 790575 h 1487956"/>
              <a:gd name="connsiteX6" fmla="*/ 5038909 w 5038909"/>
              <a:gd name="connsiteY6" fmla="*/ 1485900 h 1487956"/>
              <a:gd name="connsiteX7" fmla="*/ 398 w 5038909"/>
              <a:gd name="connsiteY7" fmla="*/ 1487956 h 1487956"/>
              <a:gd name="connsiteX8" fmla="*/ 184 w 5038909"/>
              <a:gd name="connsiteY8" fmla="*/ 819150 h 148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7956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7956"/>
                </a:lnTo>
                <a:cubicBezTo>
                  <a:pt x="1111" y="1265021"/>
                  <a:pt x="-529" y="104208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5630674" y="5384919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PF</a:t>
            </a:r>
            <a:endParaRPr kumimoji="1" lang="ja-JP" altLang="en-US" dirty="0"/>
          </a:p>
        </p:txBody>
      </p:sp>
      <p:grpSp>
        <p:nvGrpSpPr>
          <p:cNvPr id="183" name="グループ化 182"/>
          <p:cNvGrpSpPr/>
          <p:nvPr/>
        </p:nvGrpSpPr>
        <p:grpSpPr>
          <a:xfrm rot="2455104">
            <a:off x="8296306" y="6187011"/>
            <a:ext cx="586071" cy="696381"/>
            <a:chOff x="6742051" y="3051918"/>
            <a:chExt cx="586071" cy="696381"/>
          </a:xfrm>
          <a:solidFill>
            <a:srgbClr val="00B050"/>
          </a:solidFill>
        </p:grpSpPr>
        <p:sp>
          <p:nvSpPr>
            <p:cNvPr id="184" name="円/楕円 183"/>
            <p:cNvSpPr/>
            <p:nvPr/>
          </p:nvSpPr>
          <p:spPr>
            <a:xfrm>
              <a:off x="7186404" y="330192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円/楕円 184"/>
            <p:cNvSpPr/>
            <p:nvPr/>
          </p:nvSpPr>
          <p:spPr>
            <a:xfrm>
              <a:off x="7105690" y="341599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7173447" y="3474376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7212949" y="3367837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/>
            <p:cNvSpPr/>
            <p:nvPr/>
          </p:nvSpPr>
          <p:spPr>
            <a:xfrm>
              <a:off x="7103883" y="3326443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7055486" y="3392934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/>
            <p:cNvSpPr/>
            <p:nvPr/>
          </p:nvSpPr>
          <p:spPr>
            <a:xfrm>
              <a:off x="7250653" y="3443320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7133445" y="3373200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7001084" y="338792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円/楕円 195"/>
            <p:cNvSpPr/>
            <p:nvPr/>
          </p:nvSpPr>
          <p:spPr>
            <a:xfrm>
              <a:off x="7120274" y="3425002"/>
              <a:ext cx="36000" cy="36000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円/楕円 196"/>
            <p:cNvSpPr/>
            <p:nvPr/>
          </p:nvSpPr>
          <p:spPr>
            <a:xfrm>
              <a:off x="7090146" y="3456376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円/楕円 197"/>
            <p:cNvSpPr/>
            <p:nvPr/>
          </p:nvSpPr>
          <p:spPr>
            <a:xfrm>
              <a:off x="7105296" y="305191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7200267" y="3410324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/>
            <p:cNvSpPr/>
            <p:nvPr/>
          </p:nvSpPr>
          <p:spPr>
            <a:xfrm>
              <a:off x="7033017" y="350313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円/楕円 201"/>
            <p:cNvSpPr/>
            <p:nvPr/>
          </p:nvSpPr>
          <p:spPr>
            <a:xfrm>
              <a:off x="7292122" y="3356521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/>
            <p:cNvSpPr/>
            <p:nvPr/>
          </p:nvSpPr>
          <p:spPr>
            <a:xfrm>
              <a:off x="7133031" y="3520121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円/楕円 204"/>
            <p:cNvSpPr/>
            <p:nvPr/>
          </p:nvSpPr>
          <p:spPr>
            <a:xfrm>
              <a:off x="7006033" y="3296775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円/楕円 205"/>
            <p:cNvSpPr/>
            <p:nvPr/>
          </p:nvSpPr>
          <p:spPr>
            <a:xfrm>
              <a:off x="7044618" y="3415014"/>
              <a:ext cx="36000" cy="36000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円/楕円 198"/>
            <p:cNvSpPr/>
            <p:nvPr/>
          </p:nvSpPr>
          <p:spPr>
            <a:xfrm>
              <a:off x="7050668" y="3506393"/>
              <a:ext cx="36000" cy="36000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/>
            <p:cNvSpPr/>
            <p:nvPr/>
          </p:nvSpPr>
          <p:spPr>
            <a:xfrm>
              <a:off x="7000441" y="3403020"/>
              <a:ext cx="36000" cy="36000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円/楕円 203"/>
            <p:cNvSpPr/>
            <p:nvPr/>
          </p:nvSpPr>
          <p:spPr>
            <a:xfrm>
              <a:off x="7010196" y="3310024"/>
              <a:ext cx="36000" cy="36000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円/楕円 185"/>
            <p:cNvSpPr/>
            <p:nvPr/>
          </p:nvSpPr>
          <p:spPr>
            <a:xfrm>
              <a:off x="6742051" y="32334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6950085" y="37122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2" name="円/楕円 181"/>
          <p:cNvSpPr/>
          <p:nvPr/>
        </p:nvSpPr>
        <p:spPr>
          <a:xfrm rot="2714836">
            <a:off x="8620477" y="6494974"/>
            <a:ext cx="98757" cy="118542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四角形吹き出し 206"/>
          <p:cNvSpPr/>
          <p:nvPr/>
        </p:nvSpPr>
        <p:spPr>
          <a:xfrm>
            <a:off x="8975060" y="6438088"/>
            <a:ext cx="2180619" cy="859498"/>
          </a:xfrm>
          <a:prstGeom prst="wedgeRectCallout">
            <a:avLst>
              <a:gd name="adj1" fmla="val -56310"/>
              <a:gd name="adj2" fmla="val -1971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前時刻のオドメトリの</a:t>
            </a:r>
            <a:endParaRPr lang="en-US" altLang="ja-JP" sz="1400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00B050"/>
                </a:solidFill>
              </a:rPr>
              <a:t>粒子のうち，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尤度の高い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00B050"/>
                </a:solidFill>
              </a:rPr>
              <a:t>ものはそのまま残しておく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208" name="四角形吹き出し 207"/>
          <p:cNvSpPr/>
          <p:nvPr/>
        </p:nvSpPr>
        <p:spPr>
          <a:xfrm>
            <a:off x="5640944" y="5708163"/>
            <a:ext cx="2431342" cy="936068"/>
          </a:xfrm>
          <a:prstGeom prst="wedgeRectCallout">
            <a:avLst>
              <a:gd name="adj1" fmla="val 67350"/>
              <a:gd name="adj2" fmla="val 39031"/>
            </a:avLst>
          </a:prstGeom>
          <a:solidFill>
            <a:schemeClr val="bg1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CC66FF"/>
                </a:solidFill>
              </a:rPr>
              <a:t>尤度の低い粒子は，</a:t>
            </a:r>
            <a:endParaRPr lang="en-US" altLang="ja-JP" sz="1400" dirty="0" smtClean="0">
              <a:solidFill>
                <a:srgbClr val="CC66FF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CC66FF"/>
                </a:solidFill>
              </a:rPr>
              <a:t>リサンプリングにより，</a:t>
            </a:r>
            <a:endParaRPr lang="en-US" altLang="ja-JP" sz="1400" dirty="0" smtClean="0">
              <a:solidFill>
                <a:srgbClr val="CC66FF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FF0000"/>
                </a:solidFill>
              </a:rPr>
              <a:t>尤度が高い</a:t>
            </a:r>
            <a:r>
              <a:rPr lang="ja-JP" altLang="en-US" sz="1400" dirty="0" smtClean="0">
                <a:solidFill>
                  <a:srgbClr val="CC66FF"/>
                </a:solidFill>
              </a:rPr>
              <a:t>部分に粒子の</a:t>
            </a:r>
            <a:endParaRPr lang="en-US" altLang="ja-JP" sz="1400" dirty="0" smtClean="0">
              <a:solidFill>
                <a:srgbClr val="CC66FF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CC66FF"/>
                </a:solidFill>
              </a:rPr>
              <a:t>位置に移動させておく</a:t>
            </a:r>
            <a:endParaRPr lang="en-US" altLang="ja-JP" sz="1400" dirty="0" smtClean="0">
              <a:solidFill>
                <a:srgbClr val="CC66FF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436479" y="7798150"/>
            <a:ext cx="5856029" cy="59436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rgbClr val="00B050"/>
                </a:solidFill>
              </a:rPr>
              <a:t>・前時刻のオドメトリ：</a:t>
            </a:r>
            <a:r>
              <a:rPr kumimoji="1" lang="ja-JP" altLang="en-US" sz="1400" dirty="0" smtClean="0">
                <a:solidFill>
                  <a:srgbClr val="CC66FF"/>
                </a:solidFill>
              </a:rPr>
              <a:t>リサンプリング</a:t>
            </a:r>
            <a:r>
              <a:rPr kumimoji="1" lang="ja-JP" altLang="en-US" sz="1400" dirty="0" smtClean="0">
                <a:solidFill>
                  <a:srgbClr val="00B050"/>
                </a:solidFill>
              </a:rPr>
              <a:t>により移動されなかった粒子で保存する．</a:t>
            </a:r>
            <a:endParaRPr kumimoji="1" lang="en-US" altLang="ja-JP" sz="1400" dirty="0" smtClean="0">
              <a:solidFill>
                <a:srgbClr val="00B05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・前時刻の観測：</a:t>
            </a:r>
            <a:r>
              <a:rPr lang="ja-JP" altLang="en-US" sz="1400" dirty="0" smtClean="0">
                <a:solidFill>
                  <a:srgbClr val="CC66FF"/>
                </a:solidFill>
              </a:rPr>
              <a:t>リサンプリング</a:t>
            </a:r>
            <a:r>
              <a:rPr lang="ja-JP" altLang="en-US" sz="1400" dirty="0" smtClean="0">
                <a:solidFill>
                  <a:srgbClr val="FF0000"/>
                </a:solidFill>
              </a:rPr>
              <a:t>により移動させた粒子で保存する</a:t>
            </a:r>
            <a:r>
              <a:rPr lang="ja-JP" altLang="en-US" sz="1400" dirty="0" smtClean="0">
                <a:solidFill>
                  <a:srgbClr val="0070C0"/>
                </a:solidFill>
              </a:rPr>
              <a:t>．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209" name="四角形吹き出し 208"/>
          <p:cNvSpPr/>
          <p:nvPr/>
        </p:nvSpPr>
        <p:spPr>
          <a:xfrm>
            <a:off x="8716046" y="5435778"/>
            <a:ext cx="2027016" cy="669049"/>
          </a:xfrm>
          <a:prstGeom prst="wedgeRectCallout">
            <a:avLst>
              <a:gd name="adj1" fmla="val -58911"/>
              <a:gd name="adj2" fmla="val 5770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</a:rPr>
              <a:t>不測の事態に備えて，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</a:rPr>
              <a:t>観測とは離れたとこ</a:t>
            </a:r>
            <a:r>
              <a:rPr lang="ja-JP" altLang="en-US" sz="1400" dirty="0" smtClean="0">
                <a:solidFill>
                  <a:srgbClr val="FF0000"/>
                </a:solidFill>
              </a:rPr>
              <a:t>ろ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400" dirty="0" err="1" smtClean="0">
                <a:solidFill>
                  <a:srgbClr val="FF0000"/>
                </a:solidFill>
              </a:rPr>
              <a:t>にも</a:t>
            </a:r>
            <a:r>
              <a:rPr lang="ja-JP" altLang="en-US" sz="1400" dirty="0" smtClean="0">
                <a:solidFill>
                  <a:srgbClr val="FF0000"/>
                </a:solidFill>
              </a:rPr>
              <a:t>粒子を置いておく</a:t>
            </a:r>
            <a:endParaRPr lang="en-US" altLang="ja-JP" sz="1400" dirty="0" smtClean="0">
              <a:solidFill>
                <a:srgbClr val="FF0000"/>
              </a:solidFill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5619488" y="2516063"/>
            <a:ext cx="526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パーティクルフィルタの場合</a:t>
            </a:r>
            <a:endParaRPr kumimoji="1" lang="ja-JP" altLang="en-US" dirty="0"/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228080" y="2516063"/>
            <a:ext cx="526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カルマン</a:t>
            </a:r>
            <a:r>
              <a:rPr kumimoji="1" lang="ja-JP" altLang="en-US" dirty="0" smtClean="0"/>
              <a:t>フィルタの場合</a:t>
            </a:r>
            <a:endParaRPr kumimoji="1" lang="ja-JP" altLang="en-US" dirty="0"/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3093500" y="4894902"/>
            <a:ext cx="191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70C0"/>
                </a:solidFill>
              </a:rPr>
              <a:t>整理する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4" name="下矢印 213"/>
          <p:cNvSpPr/>
          <p:nvPr/>
        </p:nvSpPr>
        <p:spPr>
          <a:xfrm>
            <a:off x="7958946" y="7250228"/>
            <a:ext cx="862536" cy="436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963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1883131" y="548620"/>
                <a:ext cx="266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1"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131" y="548620"/>
                <a:ext cx="266374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0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3948862" y="561320"/>
            <a:ext cx="59801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3129989" y="561320"/>
            <a:ext cx="7920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62943" y="0"/>
            <a:ext cx="102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00B050"/>
                </a:solidFill>
              </a:rPr>
              <a:t>事前</a:t>
            </a:r>
            <a:r>
              <a:rPr lang="ja-JP" altLang="en-US" sz="1400" dirty="0" smtClean="0">
                <a:solidFill>
                  <a:srgbClr val="00B050"/>
                </a:solidFill>
              </a:rPr>
              <a:t>分布</a:t>
            </a:r>
            <a:endParaRPr lang="en-US" altLang="ja-JP" sz="1400" dirty="0" smtClean="0">
              <a:solidFill>
                <a:srgbClr val="00B050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rgbClr val="00B050"/>
                </a:solidFill>
              </a:rPr>
              <a:t>(</a:t>
            </a:r>
            <a:r>
              <a:rPr lang="ja-JP" altLang="en-US" sz="1400" dirty="0" smtClean="0">
                <a:solidFill>
                  <a:srgbClr val="00B050"/>
                </a:solidFill>
              </a:rPr>
              <a:t>動作予測</a:t>
            </a:r>
            <a:r>
              <a:rPr lang="en-US" altLang="ja-JP" sz="1400" dirty="0" smtClean="0">
                <a:solidFill>
                  <a:srgbClr val="00B050"/>
                </a:solidFill>
              </a:rPr>
              <a:t>)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983651" y="0"/>
            <a:ext cx="102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尤度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</a:rPr>
              <a:t>(</a:t>
            </a:r>
            <a:r>
              <a:rPr lang="ja-JP" altLang="en-US" sz="1400" dirty="0" smtClean="0">
                <a:solidFill>
                  <a:srgbClr val="FF0000"/>
                </a:solidFill>
              </a:rPr>
              <a:t>観測更新</a:t>
            </a:r>
            <a:r>
              <a:rPr lang="en-US" altLang="ja-JP" sz="1400" dirty="0" smtClean="0">
                <a:solidFill>
                  <a:srgbClr val="FF0000"/>
                </a:solidFill>
              </a:rPr>
              <a:t>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772223" y="212083"/>
            <a:ext cx="10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0070C0"/>
                </a:solidFill>
              </a:rPr>
              <a:t>事後</a:t>
            </a:r>
            <a:r>
              <a:rPr lang="ja-JP" altLang="en-US" sz="1400" dirty="0" smtClean="0">
                <a:solidFill>
                  <a:srgbClr val="0070C0"/>
                </a:solidFill>
              </a:rPr>
              <a:t>分布</a:t>
            </a:r>
            <a:endParaRPr lang="en-US" altLang="ja-JP" sz="1400" dirty="0" smtClean="0">
              <a:solidFill>
                <a:srgbClr val="0070C0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899636" y="851019"/>
            <a:ext cx="1043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rgbClr val="00B050"/>
                </a:solidFill>
              </a:rPr>
              <a:t>モデルが</a:t>
            </a:r>
            <a:endParaRPr kumimoji="1" lang="en-US" altLang="ja-JP" sz="14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dirty="0">
                <a:solidFill>
                  <a:srgbClr val="00B050"/>
                </a:solidFill>
              </a:rPr>
              <a:t>どれ</a:t>
            </a:r>
            <a:r>
              <a:rPr lang="ja-JP" altLang="en-US" sz="1400" dirty="0" smtClean="0">
                <a:solidFill>
                  <a:srgbClr val="00B050"/>
                </a:solidFill>
              </a:rPr>
              <a:t>くらい正確か？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06043" y="851019"/>
            <a:ext cx="1020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センサ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が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どれ</a:t>
            </a:r>
            <a:r>
              <a:rPr lang="ja-JP" altLang="en-US" sz="1400" dirty="0" smtClean="0">
                <a:solidFill>
                  <a:srgbClr val="FF0000"/>
                </a:solidFill>
              </a:rPr>
              <a:t>くらい正確か？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4215666" y="1589683"/>
            <a:ext cx="305808" cy="21198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872662" y="1843807"/>
            <a:ext cx="129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rgbClr val="00B050"/>
                </a:solidFill>
              </a:rPr>
              <a:t>多数の粒子で</a:t>
            </a:r>
            <a:endParaRPr kumimoji="1" lang="en-US" altLang="ja-JP" sz="14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dirty="0">
                <a:solidFill>
                  <a:srgbClr val="00B050"/>
                </a:solidFill>
              </a:rPr>
              <a:t>分布</a:t>
            </a:r>
            <a:r>
              <a:rPr lang="ja-JP" altLang="en-US" sz="1400" dirty="0" smtClean="0">
                <a:solidFill>
                  <a:srgbClr val="00B050"/>
                </a:solidFill>
              </a:rPr>
              <a:t>を</a:t>
            </a:r>
            <a:r>
              <a:rPr lang="ja-JP" altLang="en-US" sz="1400" dirty="0">
                <a:solidFill>
                  <a:srgbClr val="00B050"/>
                </a:solidFill>
              </a:rPr>
              <a:t>近似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564266" y="1831107"/>
            <a:ext cx="144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</a:rPr>
              <a:t>センサモデル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FF0000"/>
                </a:solidFill>
              </a:rPr>
              <a:t>と一致度合い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5" name="下矢印 64"/>
          <p:cNvSpPr/>
          <p:nvPr/>
        </p:nvSpPr>
        <p:spPr>
          <a:xfrm>
            <a:off x="3325240" y="1589429"/>
            <a:ext cx="305808" cy="21198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44538" y="3226600"/>
            <a:ext cx="300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マルチモーダルな分布の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推定が可能</a:t>
            </a:r>
            <a:endParaRPr kumimoji="1" lang="ja-JP" altLang="en-US" dirty="0"/>
          </a:p>
        </p:txBody>
      </p:sp>
      <p:sp>
        <p:nvSpPr>
          <p:cNvPr id="67" name="下矢印 66"/>
          <p:cNvSpPr/>
          <p:nvPr/>
        </p:nvSpPr>
        <p:spPr>
          <a:xfrm>
            <a:off x="3343076" y="2691570"/>
            <a:ext cx="1059171" cy="41579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5312319" y="1791074"/>
            <a:ext cx="2581428" cy="433028"/>
          </a:xfrm>
          <a:prstGeom prst="wedgeRectCallout">
            <a:avLst>
              <a:gd name="adj1" fmla="val -59297"/>
              <a:gd name="adj2" fmla="val 4370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あまり広過ぎても粒子が疎に分布</a:t>
            </a:r>
            <a:endParaRPr lang="en-US" altLang="ja-JP" sz="120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smtClean="0">
                <a:solidFill>
                  <a:schemeClr val="tx1"/>
                </a:solidFill>
              </a:rPr>
              <a:t>されて</a:t>
            </a:r>
            <a:r>
              <a:rPr lang="ja-JP" altLang="en-US" sz="1200" dirty="0" smtClean="0">
                <a:solidFill>
                  <a:schemeClr val="tx1"/>
                </a:solidFill>
              </a:rPr>
              <a:t>推定の精度が落ちてしまう．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四角形吹き出し 65"/>
          <p:cNvSpPr/>
          <p:nvPr/>
        </p:nvSpPr>
        <p:spPr>
          <a:xfrm>
            <a:off x="0" y="1308896"/>
            <a:ext cx="2404667" cy="457826"/>
          </a:xfrm>
          <a:prstGeom prst="wedgeRectCallout">
            <a:avLst>
              <a:gd name="adj1" fmla="val 62651"/>
              <a:gd name="adj2" fmla="val 542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できるだけ尤もらしい粒子を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生き残らせたい．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5312319" y="2310810"/>
            <a:ext cx="2581428" cy="446619"/>
          </a:xfrm>
          <a:prstGeom prst="wedgeRectCallout">
            <a:avLst>
              <a:gd name="adj1" fmla="val -59297"/>
              <a:gd name="adj2" fmla="val -4140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か</a:t>
            </a:r>
            <a:r>
              <a:rPr lang="ja-JP" altLang="en-US" sz="1200" dirty="0">
                <a:solidFill>
                  <a:schemeClr val="tx1"/>
                </a:solidFill>
              </a:rPr>
              <a:t>と</a:t>
            </a:r>
            <a:r>
              <a:rPr lang="ja-JP" altLang="en-US" sz="1200" dirty="0" smtClean="0">
                <a:solidFill>
                  <a:schemeClr val="tx1"/>
                </a:solidFill>
              </a:rPr>
              <a:t>いって粒子を増やせば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計算時間が増大</a:t>
            </a:r>
            <a:r>
              <a:rPr lang="ja-JP" altLang="en-US" sz="1200" dirty="0">
                <a:solidFill>
                  <a:schemeClr val="tx1"/>
                </a:solidFill>
              </a:rPr>
              <a:t>して</a:t>
            </a:r>
            <a:r>
              <a:rPr lang="ja-JP" altLang="en-US" sz="1200" dirty="0" smtClean="0">
                <a:solidFill>
                  <a:schemeClr val="tx1"/>
                </a:solidFill>
              </a:rPr>
              <a:t>しまう</a:t>
            </a:r>
            <a:r>
              <a:rPr lang="ja-JP" altLang="en-US" sz="1200" dirty="0">
                <a:solidFill>
                  <a:schemeClr val="tx1"/>
                </a:solidFill>
              </a:rPr>
              <a:t>．</a:t>
            </a:r>
          </a:p>
        </p:txBody>
      </p:sp>
      <p:sp>
        <p:nvSpPr>
          <p:cNvPr id="69" name="四角形吹き出し 68"/>
          <p:cNvSpPr/>
          <p:nvPr/>
        </p:nvSpPr>
        <p:spPr>
          <a:xfrm>
            <a:off x="11760" y="1844082"/>
            <a:ext cx="2404667" cy="476145"/>
          </a:xfrm>
          <a:prstGeom prst="wedgeRectCallout">
            <a:avLst>
              <a:gd name="adj1" fmla="val 60274"/>
              <a:gd name="adj2" fmla="val -1225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「選択と集中」も度が過ぎると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不測の事態</a:t>
            </a:r>
            <a:r>
              <a:rPr lang="ja-JP" altLang="en-US" sz="1200" dirty="0" smtClean="0">
                <a:solidFill>
                  <a:schemeClr val="tx1"/>
                </a:solidFill>
              </a:rPr>
              <a:t>に対応できなくなる．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四角形吹き出し 69"/>
          <p:cNvSpPr/>
          <p:nvPr/>
        </p:nvSpPr>
        <p:spPr>
          <a:xfrm>
            <a:off x="5312319" y="1293220"/>
            <a:ext cx="2581428" cy="448187"/>
          </a:xfrm>
          <a:prstGeom prst="wedgeRectCallout">
            <a:avLst>
              <a:gd name="adj1" fmla="val -60035"/>
              <a:gd name="adj2" fmla="val 5858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できるだけ広く分布させた方が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多くの可能性に対応できる</a:t>
            </a:r>
            <a:r>
              <a:rPr lang="ja-JP" altLang="en-US" sz="1200" dirty="0">
                <a:solidFill>
                  <a:schemeClr val="tx1"/>
                </a:solidFill>
              </a:rPr>
              <a:t>．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1872700" y="540145"/>
            <a:ext cx="818627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四角形吹き出し 138"/>
          <p:cNvSpPr/>
          <p:nvPr/>
        </p:nvSpPr>
        <p:spPr>
          <a:xfrm>
            <a:off x="0" y="2397587"/>
            <a:ext cx="2404667" cy="708470"/>
          </a:xfrm>
          <a:prstGeom prst="wedgeRectCallout">
            <a:avLst>
              <a:gd name="adj1" fmla="val 61481"/>
              <a:gd name="adj2" fmla="val -518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センサモデルだけではなく，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想定可能な外乱や不測の事態に備えたランダムな外乱も考慮する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15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正方形/長方形 258"/>
          <p:cNvSpPr/>
          <p:nvPr/>
        </p:nvSpPr>
        <p:spPr>
          <a:xfrm>
            <a:off x="127060" y="607121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33563" y="101165"/>
            <a:ext cx="5238750" cy="1756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3" name="正方形/長方形 252"/>
          <p:cNvSpPr/>
          <p:nvPr/>
        </p:nvSpPr>
        <p:spPr>
          <a:xfrm>
            <a:off x="129363" y="1939531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152612" y="123849"/>
            <a:ext cx="5219700" cy="1390650"/>
          </a:xfrm>
          <a:custGeom>
            <a:avLst/>
            <a:gdLst>
              <a:gd name="connsiteX0" fmla="*/ 3848100 w 5219700"/>
              <a:gd name="connsiteY0" fmla="*/ 0 h 1390650"/>
              <a:gd name="connsiteX1" fmla="*/ 4876800 w 5219700"/>
              <a:gd name="connsiteY1" fmla="*/ 0 h 1390650"/>
              <a:gd name="connsiteX2" fmla="*/ 4114800 w 5219700"/>
              <a:gd name="connsiteY2" fmla="*/ 762000 h 1390650"/>
              <a:gd name="connsiteX3" fmla="*/ 5219700 w 5219700"/>
              <a:gd name="connsiteY3" fmla="*/ 762000 h 1390650"/>
              <a:gd name="connsiteX4" fmla="*/ 5219700 w 5219700"/>
              <a:gd name="connsiteY4" fmla="*/ 1390650 h 1390650"/>
              <a:gd name="connsiteX5" fmla="*/ 0 w 5219700"/>
              <a:gd name="connsiteY5" fmla="*/ 1390650 h 1390650"/>
              <a:gd name="connsiteX6" fmla="*/ 0 w 5219700"/>
              <a:gd name="connsiteY6" fmla="*/ 638175 h 1390650"/>
              <a:gd name="connsiteX7" fmla="*/ 3200400 w 5219700"/>
              <a:gd name="connsiteY7" fmla="*/ 638175 h 1390650"/>
              <a:gd name="connsiteX8" fmla="*/ 3848100 w 5219700"/>
              <a:gd name="connsiteY8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1390650">
                <a:moveTo>
                  <a:pt x="3848100" y="0"/>
                </a:moveTo>
                <a:lnTo>
                  <a:pt x="4876800" y="0"/>
                </a:lnTo>
                <a:lnTo>
                  <a:pt x="4114800" y="762000"/>
                </a:lnTo>
                <a:lnTo>
                  <a:pt x="5219700" y="762000"/>
                </a:lnTo>
                <a:lnTo>
                  <a:pt x="5219700" y="1390650"/>
                </a:lnTo>
                <a:lnTo>
                  <a:pt x="0" y="1390650"/>
                </a:lnTo>
                <a:lnTo>
                  <a:pt x="0" y="638175"/>
                </a:lnTo>
                <a:lnTo>
                  <a:pt x="3200400" y="638175"/>
                </a:lnTo>
                <a:lnTo>
                  <a:pt x="384810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2789587" y="1041484"/>
            <a:ext cx="754852" cy="304856"/>
            <a:chOff x="1580134" y="2985788"/>
            <a:chExt cx="1064006" cy="261610"/>
          </a:xfrm>
        </p:grpSpPr>
        <p:sp>
          <p:nvSpPr>
            <p:cNvPr id="31" name="正方形/長方形 30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1128276" y="1243265"/>
            <a:ext cx="491458" cy="261610"/>
            <a:chOff x="1077132" y="2474328"/>
            <a:chExt cx="591648" cy="261610"/>
          </a:xfrm>
        </p:grpSpPr>
        <p:sp>
          <p:nvSpPr>
            <p:cNvPr id="35" name="正方形/長方形 34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2767057" y="307839"/>
            <a:ext cx="1221232" cy="733645"/>
            <a:chOff x="3411093" y="978154"/>
            <a:chExt cx="1221232" cy="733645"/>
          </a:xfrm>
        </p:grpSpPr>
        <p:sp>
          <p:nvSpPr>
            <p:cNvPr id="38" name="円/楕円 37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直方体 38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>
            <a:off x="980197" y="881291"/>
            <a:ext cx="371448" cy="324000"/>
            <a:chOff x="3844392" y="1564894"/>
            <a:chExt cx="371448" cy="324000"/>
          </a:xfrm>
        </p:grpSpPr>
        <p:cxnSp>
          <p:nvCxnSpPr>
            <p:cNvPr id="51" name="直線矢印コネクタ 50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フリーフォーム 56"/>
          <p:cNvSpPr/>
          <p:nvPr/>
        </p:nvSpPr>
        <p:spPr>
          <a:xfrm>
            <a:off x="223408" y="1959227"/>
            <a:ext cx="5098252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4495 w 5043220"/>
              <a:gd name="connsiteY0" fmla="*/ 819150 h 1485900"/>
              <a:gd name="connsiteX1" fmla="*/ 2433370 w 5043220"/>
              <a:gd name="connsiteY1" fmla="*/ 819150 h 1485900"/>
              <a:gd name="connsiteX2" fmla="*/ 2433370 w 5043220"/>
              <a:gd name="connsiteY2" fmla="*/ 0 h 1485900"/>
              <a:gd name="connsiteX3" fmla="*/ 3404920 w 5043220"/>
              <a:gd name="connsiteY3" fmla="*/ 0 h 1485900"/>
              <a:gd name="connsiteX4" fmla="*/ 3404920 w 5043220"/>
              <a:gd name="connsiteY4" fmla="*/ 790575 h 1485900"/>
              <a:gd name="connsiteX5" fmla="*/ 5043220 w 5043220"/>
              <a:gd name="connsiteY5" fmla="*/ 790575 h 1485900"/>
              <a:gd name="connsiteX6" fmla="*/ 5043220 w 5043220"/>
              <a:gd name="connsiteY6" fmla="*/ 1485900 h 1485900"/>
              <a:gd name="connsiteX7" fmla="*/ 0 w 5043220"/>
              <a:gd name="connsiteY7" fmla="*/ 1485900 h 1485900"/>
              <a:gd name="connsiteX8" fmla="*/ 4495 w 5043220"/>
              <a:gd name="connsiteY8" fmla="*/ 819150 h 1485900"/>
              <a:gd name="connsiteX0" fmla="*/ 2141 w 5040866"/>
              <a:gd name="connsiteY0" fmla="*/ 819150 h 1485900"/>
              <a:gd name="connsiteX1" fmla="*/ 2431016 w 5040866"/>
              <a:gd name="connsiteY1" fmla="*/ 819150 h 1485900"/>
              <a:gd name="connsiteX2" fmla="*/ 2431016 w 5040866"/>
              <a:gd name="connsiteY2" fmla="*/ 0 h 1485900"/>
              <a:gd name="connsiteX3" fmla="*/ 3402566 w 5040866"/>
              <a:gd name="connsiteY3" fmla="*/ 0 h 1485900"/>
              <a:gd name="connsiteX4" fmla="*/ 3402566 w 5040866"/>
              <a:gd name="connsiteY4" fmla="*/ 790575 h 1485900"/>
              <a:gd name="connsiteX5" fmla="*/ 5040866 w 5040866"/>
              <a:gd name="connsiteY5" fmla="*/ 790575 h 1485900"/>
              <a:gd name="connsiteX6" fmla="*/ 5040866 w 5040866"/>
              <a:gd name="connsiteY6" fmla="*/ 1485900 h 1485900"/>
              <a:gd name="connsiteX7" fmla="*/ 0 w 5040866"/>
              <a:gd name="connsiteY7" fmla="*/ 1485900 h 1485900"/>
              <a:gd name="connsiteX8" fmla="*/ 2141 w 5040866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6" h="1485900">
                <a:moveTo>
                  <a:pt x="2141" y="819150"/>
                </a:moveTo>
                <a:lnTo>
                  <a:pt x="2431016" y="819150"/>
                </a:lnTo>
                <a:lnTo>
                  <a:pt x="2431016" y="0"/>
                </a:lnTo>
                <a:lnTo>
                  <a:pt x="3402566" y="0"/>
                </a:lnTo>
                <a:lnTo>
                  <a:pt x="3402566" y="790575"/>
                </a:lnTo>
                <a:lnTo>
                  <a:pt x="5040866" y="790575"/>
                </a:lnTo>
                <a:lnTo>
                  <a:pt x="5040866" y="1485900"/>
                </a:lnTo>
                <a:lnTo>
                  <a:pt x="0" y="1485900"/>
                </a:lnTo>
                <a:cubicBezTo>
                  <a:pt x="1498" y="1263650"/>
                  <a:pt x="643" y="1041400"/>
                  <a:pt x="2141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5" name="フリーフォーム 234"/>
          <p:cNvSpPr/>
          <p:nvPr/>
        </p:nvSpPr>
        <p:spPr>
          <a:xfrm>
            <a:off x="185525" y="6089862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7955"/>
              <a:gd name="connsiteX1" fmla="*/ 2438078 w 5047928"/>
              <a:gd name="connsiteY1" fmla="*/ 819150 h 1487955"/>
              <a:gd name="connsiteX2" fmla="*/ 2438078 w 5047928"/>
              <a:gd name="connsiteY2" fmla="*/ 0 h 1487955"/>
              <a:gd name="connsiteX3" fmla="*/ 3409628 w 5047928"/>
              <a:gd name="connsiteY3" fmla="*/ 0 h 1487955"/>
              <a:gd name="connsiteX4" fmla="*/ 3409628 w 5047928"/>
              <a:gd name="connsiteY4" fmla="*/ 790575 h 1487955"/>
              <a:gd name="connsiteX5" fmla="*/ 5047928 w 5047928"/>
              <a:gd name="connsiteY5" fmla="*/ 790575 h 1487955"/>
              <a:gd name="connsiteX6" fmla="*/ 5047928 w 5047928"/>
              <a:gd name="connsiteY6" fmla="*/ 1485900 h 1487955"/>
              <a:gd name="connsiteX7" fmla="*/ 0 w 5047928"/>
              <a:gd name="connsiteY7" fmla="*/ 1487955 h 1487955"/>
              <a:gd name="connsiteX8" fmla="*/ 9203 w 5047928"/>
              <a:gd name="connsiteY8" fmla="*/ 819150 h 1487955"/>
              <a:gd name="connsiteX0" fmla="*/ 4494 w 5043219"/>
              <a:gd name="connsiteY0" fmla="*/ 819150 h 1485900"/>
              <a:gd name="connsiteX1" fmla="*/ 2433369 w 5043219"/>
              <a:gd name="connsiteY1" fmla="*/ 819150 h 1485900"/>
              <a:gd name="connsiteX2" fmla="*/ 2433369 w 5043219"/>
              <a:gd name="connsiteY2" fmla="*/ 0 h 1485900"/>
              <a:gd name="connsiteX3" fmla="*/ 3404919 w 5043219"/>
              <a:gd name="connsiteY3" fmla="*/ 0 h 1485900"/>
              <a:gd name="connsiteX4" fmla="*/ 3404919 w 5043219"/>
              <a:gd name="connsiteY4" fmla="*/ 790575 h 1485900"/>
              <a:gd name="connsiteX5" fmla="*/ 5043219 w 5043219"/>
              <a:gd name="connsiteY5" fmla="*/ 790575 h 1485900"/>
              <a:gd name="connsiteX6" fmla="*/ 5043219 w 5043219"/>
              <a:gd name="connsiteY6" fmla="*/ 1485900 h 1485900"/>
              <a:gd name="connsiteX7" fmla="*/ 0 w 5043219"/>
              <a:gd name="connsiteY7" fmla="*/ 1485900 h 1485900"/>
              <a:gd name="connsiteX8" fmla="*/ 4494 w 5043219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70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5900"/>
                </a:lnTo>
                <a:cubicBezTo>
                  <a:pt x="1713" y="1263650"/>
                  <a:pt x="857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9" name="円/楕円 238"/>
          <p:cNvSpPr/>
          <p:nvPr/>
        </p:nvSpPr>
        <p:spPr>
          <a:xfrm>
            <a:off x="3153899" y="7187058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0" name="直線コネクタ 239"/>
          <p:cNvCxnSpPr>
            <a:cxnSpLocks noChangeAspect="1"/>
          </p:cNvCxnSpPr>
          <p:nvPr/>
        </p:nvCxnSpPr>
        <p:spPr>
          <a:xfrm flipV="1">
            <a:off x="3178471" y="6330766"/>
            <a:ext cx="441663" cy="8613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 noChangeAspect="1"/>
          </p:cNvCxnSpPr>
          <p:nvPr/>
        </p:nvCxnSpPr>
        <p:spPr>
          <a:xfrm flipV="1">
            <a:off x="3170851" y="6088801"/>
            <a:ext cx="402717" cy="10961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cxnSpLocks noChangeAspect="1"/>
          </p:cNvCxnSpPr>
          <p:nvPr/>
        </p:nvCxnSpPr>
        <p:spPr>
          <a:xfrm flipV="1">
            <a:off x="3197521" y="6673317"/>
            <a:ext cx="405001" cy="5013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cxnSpLocks noChangeAspect="1"/>
          </p:cNvCxnSpPr>
          <p:nvPr/>
        </p:nvCxnSpPr>
        <p:spPr>
          <a:xfrm flipV="1">
            <a:off x="3170851" y="6996249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cxnSpLocks noChangeAspect="1"/>
          </p:cNvCxnSpPr>
          <p:nvPr/>
        </p:nvCxnSpPr>
        <p:spPr>
          <a:xfrm flipV="1">
            <a:off x="3170851" y="7015248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>
            <a:cxnSpLocks noChangeAspect="1"/>
          </p:cNvCxnSpPr>
          <p:nvPr/>
        </p:nvCxnSpPr>
        <p:spPr>
          <a:xfrm flipV="1">
            <a:off x="3170851" y="7187058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>
            <a:cxnSpLocks noChangeAspect="1"/>
          </p:cNvCxnSpPr>
          <p:nvPr/>
        </p:nvCxnSpPr>
        <p:spPr>
          <a:xfrm>
            <a:off x="3170851" y="7187058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>
            <a:cxnSpLocks noChangeAspect="1"/>
          </p:cNvCxnSpPr>
          <p:nvPr/>
        </p:nvCxnSpPr>
        <p:spPr>
          <a:xfrm>
            <a:off x="3170851" y="7187058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 noChangeAspect="1"/>
          </p:cNvCxnSpPr>
          <p:nvPr/>
        </p:nvCxnSpPr>
        <p:spPr>
          <a:xfrm>
            <a:off x="3170851" y="7187058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テキスト ボックス 251"/>
          <p:cNvSpPr txBox="1"/>
          <p:nvPr/>
        </p:nvSpPr>
        <p:spPr>
          <a:xfrm>
            <a:off x="3961067" y="6526667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236" name="グループ化 235"/>
          <p:cNvGrpSpPr/>
          <p:nvPr/>
        </p:nvGrpSpPr>
        <p:grpSpPr>
          <a:xfrm rot="2116704">
            <a:off x="2984598" y="7070546"/>
            <a:ext cx="304800" cy="304800"/>
            <a:chOff x="2305050" y="3905250"/>
            <a:chExt cx="304800" cy="304800"/>
          </a:xfrm>
          <a:solidFill>
            <a:schemeClr val="bg1"/>
          </a:solidFill>
        </p:grpSpPr>
        <p:sp>
          <p:nvSpPr>
            <p:cNvPr id="237" name="円/楕円 23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8" name="直線コネクタ 237"/>
            <p:cNvCxnSpPr>
              <a:endCxn id="23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グループ化 194"/>
          <p:cNvGrpSpPr/>
          <p:nvPr/>
        </p:nvGrpSpPr>
        <p:grpSpPr>
          <a:xfrm>
            <a:off x="678808" y="3116557"/>
            <a:ext cx="324000" cy="324000"/>
            <a:chOff x="3891840" y="1564894"/>
            <a:chExt cx="324000" cy="324000"/>
          </a:xfrm>
        </p:grpSpPr>
        <p:cxnSp>
          <p:nvCxnSpPr>
            <p:cNvPr id="196" name="直線矢印コネクタ 195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矢印コネクタ 196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グループ化 264"/>
          <p:cNvGrpSpPr/>
          <p:nvPr/>
        </p:nvGrpSpPr>
        <p:grpSpPr>
          <a:xfrm>
            <a:off x="433079" y="3491919"/>
            <a:ext cx="491458" cy="261610"/>
            <a:chOff x="1077132" y="2474328"/>
            <a:chExt cx="591648" cy="261610"/>
          </a:xfrm>
        </p:grpSpPr>
        <p:sp>
          <p:nvSpPr>
            <p:cNvPr id="266" name="正方形/長方形 265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7" name="テキスト ボックス 266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p:grpSp>
        <p:nvGrpSpPr>
          <p:cNvPr id="274" name="グループ化 273"/>
          <p:cNvGrpSpPr/>
          <p:nvPr/>
        </p:nvGrpSpPr>
        <p:grpSpPr>
          <a:xfrm>
            <a:off x="2020549" y="3416422"/>
            <a:ext cx="754852" cy="304856"/>
            <a:chOff x="1580134" y="2985788"/>
            <a:chExt cx="1064006" cy="261610"/>
          </a:xfrm>
        </p:grpSpPr>
        <p:sp>
          <p:nvSpPr>
            <p:cNvPr id="275" name="正方形/長方形 274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90438" y="1997001"/>
                <a:ext cx="1395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8" y="1997001"/>
                <a:ext cx="139539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正方形/長方形 276"/>
          <p:cNvSpPr/>
          <p:nvPr/>
        </p:nvSpPr>
        <p:spPr>
          <a:xfrm>
            <a:off x="5782990" y="10307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フリーフォーム 277"/>
          <p:cNvSpPr/>
          <p:nvPr/>
        </p:nvSpPr>
        <p:spPr>
          <a:xfrm>
            <a:off x="5877035" y="122773"/>
            <a:ext cx="5098252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4495 w 5043220"/>
              <a:gd name="connsiteY0" fmla="*/ 819150 h 1485900"/>
              <a:gd name="connsiteX1" fmla="*/ 2433370 w 5043220"/>
              <a:gd name="connsiteY1" fmla="*/ 819150 h 1485900"/>
              <a:gd name="connsiteX2" fmla="*/ 2433370 w 5043220"/>
              <a:gd name="connsiteY2" fmla="*/ 0 h 1485900"/>
              <a:gd name="connsiteX3" fmla="*/ 3404920 w 5043220"/>
              <a:gd name="connsiteY3" fmla="*/ 0 h 1485900"/>
              <a:gd name="connsiteX4" fmla="*/ 3404920 w 5043220"/>
              <a:gd name="connsiteY4" fmla="*/ 790575 h 1485900"/>
              <a:gd name="connsiteX5" fmla="*/ 5043220 w 5043220"/>
              <a:gd name="connsiteY5" fmla="*/ 790575 h 1485900"/>
              <a:gd name="connsiteX6" fmla="*/ 5043220 w 5043220"/>
              <a:gd name="connsiteY6" fmla="*/ 1485900 h 1485900"/>
              <a:gd name="connsiteX7" fmla="*/ 0 w 5043220"/>
              <a:gd name="connsiteY7" fmla="*/ 1485900 h 1485900"/>
              <a:gd name="connsiteX8" fmla="*/ 4495 w 5043220"/>
              <a:gd name="connsiteY8" fmla="*/ 819150 h 1485900"/>
              <a:gd name="connsiteX0" fmla="*/ 2141 w 5040866"/>
              <a:gd name="connsiteY0" fmla="*/ 819150 h 1485900"/>
              <a:gd name="connsiteX1" fmla="*/ 2431016 w 5040866"/>
              <a:gd name="connsiteY1" fmla="*/ 819150 h 1485900"/>
              <a:gd name="connsiteX2" fmla="*/ 2431016 w 5040866"/>
              <a:gd name="connsiteY2" fmla="*/ 0 h 1485900"/>
              <a:gd name="connsiteX3" fmla="*/ 3402566 w 5040866"/>
              <a:gd name="connsiteY3" fmla="*/ 0 h 1485900"/>
              <a:gd name="connsiteX4" fmla="*/ 3402566 w 5040866"/>
              <a:gd name="connsiteY4" fmla="*/ 790575 h 1485900"/>
              <a:gd name="connsiteX5" fmla="*/ 5040866 w 5040866"/>
              <a:gd name="connsiteY5" fmla="*/ 790575 h 1485900"/>
              <a:gd name="connsiteX6" fmla="*/ 5040866 w 5040866"/>
              <a:gd name="connsiteY6" fmla="*/ 1485900 h 1485900"/>
              <a:gd name="connsiteX7" fmla="*/ 0 w 5040866"/>
              <a:gd name="connsiteY7" fmla="*/ 1485900 h 1485900"/>
              <a:gd name="connsiteX8" fmla="*/ 2141 w 5040866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6" h="1485900">
                <a:moveTo>
                  <a:pt x="2141" y="819150"/>
                </a:moveTo>
                <a:lnTo>
                  <a:pt x="2431016" y="819150"/>
                </a:lnTo>
                <a:lnTo>
                  <a:pt x="2431016" y="0"/>
                </a:lnTo>
                <a:lnTo>
                  <a:pt x="3402566" y="0"/>
                </a:lnTo>
                <a:lnTo>
                  <a:pt x="3402566" y="790575"/>
                </a:lnTo>
                <a:lnTo>
                  <a:pt x="5040866" y="790575"/>
                </a:lnTo>
                <a:lnTo>
                  <a:pt x="5040866" y="1485900"/>
                </a:lnTo>
                <a:lnTo>
                  <a:pt x="0" y="1485900"/>
                </a:lnTo>
                <a:cubicBezTo>
                  <a:pt x="1498" y="1263650"/>
                  <a:pt x="643" y="1041400"/>
                  <a:pt x="2141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03" name="グループ化 302"/>
          <p:cNvGrpSpPr/>
          <p:nvPr/>
        </p:nvGrpSpPr>
        <p:grpSpPr>
          <a:xfrm>
            <a:off x="6332435" y="1280103"/>
            <a:ext cx="324000" cy="324000"/>
            <a:chOff x="3891840" y="1564894"/>
            <a:chExt cx="324000" cy="324000"/>
          </a:xfrm>
        </p:grpSpPr>
        <p:cxnSp>
          <p:nvCxnSpPr>
            <p:cNvPr id="304" name="直線矢印コネクタ 303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矢印コネクタ 304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グループ化 305"/>
          <p:cNvGrpSpPr/>
          <p:nvPr/>
        </p:nvGrpSpPr>
        <p:grpSpPr>
          <a:xfrm>
            <a:off x="6086706" y="1655465"/>
            <a:ext cx="491458" cy="261610"/>
            <a:chOff x="1077132" y="2474328"/>
            <a:chExt cx="591648" cy="261610"/>
          </a:xfrm>
        </p:grpSpPr>
        <p:sp>
          <p:nvSpPr>
            <p:cNvPr id="307" name="正方形/長方形 306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テキスト ボックス 307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p:grpSp>
        <p:nvGrpSpPr>
          <p:cNvPr id="312" name="グループ化 311"/>
          <p:cNvGrpSpPr/>
          <p:nvPr/>
        </p:nvGrpSpPr>
        <p:grpSpPr>
          <a:xfrm>
            <a:off x="7674176" y="1579968"/>
            <a:ext cx="754852" cy="304856"/>
            <a:chOff x="1580134" y="2985788"/>
            <a:chExt cx="1064006" cy="261610"/>
          </a:xfrm>
        </p:grpSpPr>
        <p:sp>
          <p:nvSpPr>
            <p:cNvPr id="313" name="正方形/長方形 312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4" name="テキスト ボックス 313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/>
              <p:cNvSpPr txBox="1"/>
              <p:nvPr/>
            </p:nvSpPr>
            <p:spPr>
              <a:xfrm>
                <a:off x="5844065" y="160547"/>
                <a:ext cx="1161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5" name="テキスト ボックス 3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65" y="160547"/>
                <a:ext cx="116120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8741222" y="915618"/>
            <a:ext cx="6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？</a:t>
            </a:r>
            <a:endParaRPr kumimoji="1" lang="en-US" altLang="ja-JP" dirty="0" smtClean="0"/>
          </a:p>
        </p:txBody>
      </p:sp>
      <p:sp>
        <p:nvSpPr>
          <p:cNvPr id="316" name="正方形/長方形 315"/>
          <p:cNvSpPr/>
          <p:nvPr/>
        </p:nvSpPr>
        <p:spPr>
          <a:xfrm>
            <a:off x="5785857" y="193590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フリーフォーム 316"/>
          <p:cNvSpPr/>
          <p:nvPr/>
        </p:nvSpPr>
        <p:spPr>
          <a:xfrm>
            <a:off x="5879902" y="1955605"/>
            <a:ext cx="5098252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4495 w 5043220"/>
              <a:gd name="connsiteY0" fmla="*/ 819150 h 1485900"/>
              <a:gd name="connsiteX1" fmla="*/ 2433370 w 5043220"/>
              <a:gd name="connsiteY1" fmla="*/ 819150 h 1485900"/>
              <a:gd name="connsiteX2" fmla="*/ 2433370 w 5043220"/>
              <a:gd name="connsiteY2" fmla="*/ 0 h 1485900"/>
              <a:gd name="connsiteX3" fmla="*/ 3404920 w 5043220"/>
              <a:gd name="connsiteY3" fmla="*/ 0 h 1485900"/>
              <a:gd name="connsiteX4" fmla="*/ 3404920 w 5043220"/>
              <a:gd name="connsiteY4" fmla="*/ 790575 h 1485900"/>
              <a:gd name="connsiteX5" fmla="*/ 5043220 w 5043220"/>
              <a:gd name="connsiteY5" fmla="*/ 790575 h 1485900"/>
              <a:gd name="connsiteX6" fmla="*/ 5043220 w 5043220"/>
              <a:gd name="connsiteY6" fmla="*/ 1485900 h 1485900"/>
              <a:gd name="connsiteX7" fmla="*/ 0 w 5043220"/>
              <a:gd name="connsiteY7" fmla="*/ 1485900 h 1485900"/>
              <a:gd name="connsiteX8" fmla="*/ 4495 w 5043220"/>
              <a:gd name="connsiteY8" fmla="*/ 819150 h 1485900"/>
              <a:gd name="connsiteX0" fmla="*/ 2141 w 5040866"/>
              <a:gd name="connsiteY0" fmla="*/ 819150 h 1485900"/>
              <a:gd name="connsiteX1" fmla="*/ 2431016 w 5040866"/>
              <a:gd name="connsiteY1" fmla="*/ 819150 h 1485900"/>
              <a:gd name="connsiteX2" fmla="*/ 2431016 w 5040866"/>
              <a:gd name="connsiteY2" fmla="*/ 0 h 1485900"/>
              <a:gd name="connsiteX3" fmla="*/ 3402566 w 5040866"/>
              <a:gd name="connsiteY3" fmla="*/ 0 h 1485900"/>
              <a:gd name="connsiteX4" fmla="*/ 3402566 w 5040866"/>
              <a:gd name="connsiteY4" fmla="*/ 790575 h 1485900"/>
              <a:gd name="connsiteX5" fmla="*/ 5040866 w 5040866"/>
              <a:gd name="connsiteY5" fmla="*/ 790575 h 1485900"/>
              <a:gd name="connsiteX6" fmla="*/ 5040866 w 5040866"/>
              <a:gd name="connsiteY6" fmla="*/ 1485900 h 1485900"/>
              <a:gd name="connsiteX7" fmla="*/ 0 w 5040866"/>
              <a:gd name="connsiteY7" fmla="*/ 1485900 h 1485900"/>
              <a:gd name="connsiteX8" fmla="*/ 2141 w 5040866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6" h="1485900">
                <a:moveTo>
                  <a:pt x="2141" y="819150"/>
                </a:moveTo>
                <a:lnTo>
                  <a:pt x="2431016" y="819150"/>
                </a:lnTo>
                <a:lnTo>
                  <a:pt x="2431016" y="0"/>
                </a:lnTo>
                <a:lnTo>
                  <a:pt x="3402566" y="0"/>
                </a:lnTo>
                <a:lnTo>
                  <a:pt x="3402566" y="790575"/>
                </a:lnTo>
                <a:lnTo>
                  <a:pt x="5040866" y="790575"/>
                </a:lnTo>
                <a:lnTo>
                  <a:pt x="5040866" y="1485900"/>
                </a:lnTo>
                <a:lnTo>
                  <a:pt x="0" y="1485900"/>
                </a:lnTo>
                <a:cubicBezTo>
                  <a:pt x="1498" y="1263650"/>
                  <a:pt x="643" y="1041400"/>
                  <a:pt x="2141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18" name="グループ化 317"/>
          <p:cNvGrpSpPr/>
          <p:nvPr/>
        </p:nvGrpSpPr>
        <p:grpSpPr>
          <a:xfrm rot="1544443">
            <a:off x="7910891" y="3086413"/>
            <a:ext cx="304800" cy="304800"/>
            <a:chOff x="2305050" y="3905250"/>
            <a:chExt cx="304800" cy="304800"/>
          </a:xfrm>
        </p:grpSpPr>
        <p:sp>
          <p:nvSpPr>
            <p:cNvPr id="319" name="円/楕円 318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>
              <a:endCxn id="319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グループ化 341"/>
          <p:cNvGrpSpPr/>
          <p:nvPr/>
        </p:nvGrpSpPr>
        <p:grpSpPr>
          <a:xfrm>
            <a:off x="6335302" y="3112935"/>
            <a:ext cx="324000" cy="324000"/>
            <a:chOff x="3891840" y="1564894"/>
            <a:chExt cx="324000" cy="324000"/>
          </a:xfrm>
        </p:grpSpPr>
        <p:cxnSp>
          <p:nvCxnSpPr>
            <p:cNvPr id="343" name="直線矢印コネクタ 342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矢印コネクタ 343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グループ化 344"/>
          <p:cNvGrpSpPr/>
          <p:nvPr/>
        </p:nvGrpSpPr>
        <p:grpSpPr>
          <a:xfrm>
            <a:off x="6089573" y="3488297"/>
            <a:ext cx="491458" cy="261610"/>
            <a:chOff x="1077132" y="2474328"/>
            <a:chExt cx="591648" cy="261610"/>
          </a:xfrm>
        </p:grpSpPr>
        <p:sp>
          <p:nvSpPr>
            <p:cNvPr id="346" name="正方形/長方形 345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テキスト ボックス 346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p:grpSp>
        <p:nvGrpSpPr>
          <p:cNvPr id="348" name="グループ化 347"/>
          <p:cNvGrpSpPr/>
          <p:nvPr/>
        </p:nvGrpSpPr>
        <p:grpSpPr>
          <a:xfrm>
            <a:off x="8050244" y="2922555"/>
            <a:ext cx="324000" cy="324000"/>
            <a:chOff x="3891840" y="1564894"/>
            <a:chExt cx="324000" cy="324000"/>
          </a:xfrm>
        </p:grpSpPr>
        <p:cxnSp>
          <p:nvCxnSpPr>
            <p:cNvPr id="349" name="直線矢印コネクタ 348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矢印コネクタ 349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グループ化 350"/>
          <p:cNvGrpSpPr/>
          <p:nvPr/>
        </p:nvGrpSpPr>
        <p:grpSpPr>
          <a:xfrm>
            <a:off x="7677043" y="3412800"/>
            <a:ext cx="754852" cy="304856"/>
            <a:chOff x="1580134" y="2985788"/>
            <a:chExt cx="1064006" cy="261610"/>
          </a:xfrm>
        </p:grpSpPr>
        <p:sp>
          <p:nvSpPr>
            <p:cNvPr id="352" name="正方形/長方形 351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テキスト ボックス 352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四角形吹き出し 8"/>
              <p:cNvSpPr/>
              <p:nvPr/>
            </p:nvSpPr>
            <p:spPr>
              <a:xfrm>
                <a:off x="9335506" y="2188627"/>
                <a:ext cx="1522887" cy="880567"/>
              </a:xfrm>
              <a:prstGeom prst="wedgeRectCallout">
                <a:avLst>
                  <a:gd name="adj1" fmla="val -71042"/>
                  <a:gd name="adj2" fmla="val 2873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1" lang="ja-JP" altLang="en-US" sz="1400" dirty="0" smtClean="0">
                    <a:solidFill>
                      <a:schemeClr val="tx1"/>
                    </a:solidFill>
                  </a:rPr>
                  <a:t> における</a:t>
                </a:r>
                <a:endParaRPr kumimoji="1" lang="en-US" altLang="ja-JP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 dirty="0" smtClean="0">
                    <a:solidFill>
                      <a:schemeClr val="tx1"/>
                    </a:solidFill>
                  </a:rPr>
                  <a:t>位置の</a:t>
                </a:r>
                <a:r>
                  <a:rPr lang="ja-JP" altLang="en-US" sz="1400" dirty="0" smtClean="0">
                    <a:solidFill>
                      <a:schemeClr val="tx1"/>
                    </a:solidFill>
                  </a:rPr>
                  <a:t>候補群を</a:t>
                </a:r>
                <a:endParaRPr lang="en-US" altLang="ja-JP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 dirty="0">
                    <a:solidFill>
                      <a:schemeClr val="tx1"/>
                    </a:solidFill>
                  </a:rPr>
                  <a:t>粒子</a:t>
                </a:r>
                <a:r>
                  <a:rPr kumimoji="1" lang="ja-JP" altLang="en-US" sz="1400" dirty="0" smtClean="0">
                    <a:solidFill>
                      <a:schemeClr val="tx1"/>
                    </a:solidFill>
                  </a:rPr>
                  <a:t>で表現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06" y="2188627"/>
                <a:ext cx="1522887" cy="880567"/>
              </a:xfrm>
              <a:prstGeom prst="wedgeRectCallout">
                <a:avLst>
                  <a:gd name="adj1" fmla="val -71042"/>
                  <a:gd name="adj2" fmla="val 28732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リーフォーム 9"/>
          <p:cNvSpPr/>
          <p:nvPr/>
        </p:nvSpPr>
        <p:spPr>
          <a:xfrm>
            <a:off x="8011648" y="2563659"/>
            <a:ext cx="624114" cy="304351"/>
          </a:xfrm>
          <a:custGeom>
            <a:avLst/>
            <a:gdLst>
              <a:gd name="connsiteX0" fmla="*/ 0 w 624114"/>
              <a:gd name="connsiteY0" fmla="*/ 304351 h 304351"/>
              <a:gd name="connsiteX1" fmla="*/ 203200 w 624114"/>
              <a:gd name="connsiteY1" fmla="*/ 14065 h 304351"/>
              <a:gd name="connsiteX2" fmla="*/ 624114 w 624114"/>
              <a:gd name="connsiteY2" fmla="*/ 72122 h 30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114" h="304351">
                <a:moveTo>
                  <a:pt x="0" y="304351"/>
                </a:moveTo>
                <a:cubicBezTo>
                  <a:pt x="49590" y="178560"/>
                  <a:pt x="99181" y="52770"/>
                  <a:pt x="203200" y="14065"/>
                </a:cubicBezTo>
                <a:cubicBezTo>
                  <a:pt x="307219" y="-24640"/>
                  <a:pt x="465666" y="23741"/>
                  <a:pt x="624114" y="72122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18810" y="2201921"/>
            <a:ext cx="151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動作モデル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1033484" y="6290957"/>
            <a:ext cx="1465010" cy="696291"/>
          </a:xfrm>
          <a:prstGeom prst="wedgeRectCallout">
            <a:avLst>
              <a:gd name="adj1" fmla="val 83220"/>
              <a:gd name="adj2" fmla="val 624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神のみぞ知る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真</a:t>
            </a:r>
            <a:r>
              <a:rPr lang="ja-JP" altLang="en-US" sz="1600" dirty="0" smtClean="0">
                <a:solidFill>
                  <a:schemeClr val="tx1"/>
                </a:solidFill>
              </a:rPr>
              <a:t>の</a:t>
            </a:r>
            <a:r>
              <a:rPr lang="ja-JP" altLang="en-US" sz="1600" dirty="0">
                <a:solidFill>
                  <a:schemeClr val="tx1"/>
                </a:solidFill>
              </a:rPr>
              <a:t>位置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テキスト ボックス 392"/>
              <p:cNvSpPr txBox="1"/>
              <p:nvPr/>
            </p:nvSpPr>
            <p:spPr>
              <a:xfrm>
                <a:off x="5812246" y="1943675"/>
                <a:ext cx="1161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3" name="テキスト ボックス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246" y="1943675"/>
                <a:ext cx="116120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テキスト ボックス 393"/>
              <p:cNvSpPr txBox="1"/>
              <p:nvPr/>
            </p:nvSpPr>
            <p:spPr>
              <a:xfrm>
                <a:off x="6587938" y="3412935"/>
                <a:ext cx="1395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ja-JP" altLang="en-US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の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4" name="テキスト ボックス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938" y="3412935"/>
                <a:ext cx="1395391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グループ化 1"/>
          <p:cNvGrpSpPr/>
          <p:nvPr/>
        </p:nvGrpSpPr>
        <p:grpSpPr>
          <a:xfrm>
            <a:off x="2238957" y="3057934"/>
            <a:ext cx="371305" cy="384826"/>
            <a:chOff x="7033017" y="3301922"/>
            <a:chExt cx="371305" cy="384826"/>
          </a:xfrm>
        </p:grpSpPr>
        <p:sp>
          <p:nvSpPr>
            <p:cNvPr id="422" name="円/楕円 421"/>
            <p:cNvSpPr/>
            <p:nvPr/>
          </p:nvSpPr>
          <p:spPr>
            <a:xfrm>
              <a:off x="7186404" y="330192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円/楕円 422"/>
            <p:cNvSpPr/>
            <p:nvPr/>
          </p:nvSpPr>
          <p:spPr>
            <a:xfrm>
              <a:off x="7270822" y="36507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円/楕円 423"/>
            <p:cNvSpPr/>
            <p:nvPr/>
          </p:nvSpPr>
          <p:spPr>
            <a:xfrm>
              <a:off x="7166342" y="35730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円/楕円 424"/>
            <p:cNvSpPr/>
            <p:nvPr/>
          </p:nvSpPr>
          <p:spPr>
            <a:xfrm>
              <a:off x="7173447" y="347437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円/楕円 425"/>
            <p:cNvSpPr/>
            <p:nvPr/>
          </p:nvSpPr>
          <p:spPr>
            <a:xfrm>
              <a:off x="7209451" y="353068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円/楕円 426"/>
            <p:cNvSpPr/>
            <p:nvPr/>
          </p:nvSpPr>
          <p:spPr>
            <a:xfrm>
              <a:off x="7200632" y="336781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円/楕円 427"/>
            <p:cNvSpPr/>
            <p:nvPr/>
          </p:nvSpPr>
          <p:spPr>
            <a:xfrm>
              <a:off x="7276271" y="33513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円/楕円 428"/>
            <p:cNvSpPr/>
            <p:nvPr/>
          </p:nvSpPr>
          <p:spPr>
            <a:xfrm>
              <a:off x="7339771" y="355295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円/楕円 429"/>
            <p:cNvSpPr/>
            <p:nvPr/>
          </p:nvSpPr>
          <p:spPr>
            <a:xfrm>
              <a:off x="7055486" y="33929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円/楕円 430"/>
            <p:cNvSpPr/>
            <p:nvPr/>
          </p:nvSpPr>
          <p:spPr>
            <a:xfrm>
              <a:off x="7250653" y="34433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円/楕円 431"/>
            <p:cNvSpPr/>
            <p:nvPr/>
          </p:nvSpPr>
          <p:spPr>
            <a:xfrm>
              <a:off x="7133445" y="337320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円/楕円 432"/>
            <p:cNvSpPr/>
            <p:nvPr/>
          </p:nvSpPr>
          <p:spPr>
            <a:xfrm>
              <a:off x="7093197" y="35666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円/楕円 433"/>
            <p:cNvSpPr/>
            <p:nvPr/>
          </p:nvSpPr>
          <p:spPr>
            <a:xfrm>
              <a:off x="7312422" y="3454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円/楕円 434"/>
            <p:cNvSpPr/>
            <p:nvPr/>
          </p:nvSpPr>
          <p:spPr>
            <a:xfrm>
              <a:off x="7090146" y="345637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円/楕円 435"/>
            <p:cNvSpPr/>
            <p:nvPr/>
          </p:nvSpPr>
          <p:spPr>
            <a:xfrm>
              <a:off x="7331783" y="346945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円/楕円 436"/>
            <p:cNvSpPr/>
            <p:nvPr/>
          </p:nvSpPr>
          <p:spPr>
            <a:xfrm>
              <a:off x="7368322" y="36232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円/楕円 437"/>
            <p:cNvSpPr/>
            <p:nvPr/>
          </p:nvSpPr>
          <p:spPr>
            <a:xfrm>
              <a:off x="7200267" y="341032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円/楕円 438"/>
            <p:cNvSpPr/>
            <p:nvPr/>
          </p:nvSpPr>
          <p:spPr>
            <a:xfrm>
              <a:off x="7033017" y="350313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円/楕円 439"/>
            <p:cNvSpPr/>
            <p:nvPr/>
          </p:nvSpPr>
          <p:spPr>
            <a:xfrm>
              <a:off x="7292122" y="33565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円/楕円 440"/>
            <p:cNvSpPr/>
            <p:nvPr/>
          </p:nvSpPr>
          <p:spPr>
            <a:xfrm>
              <a:off x="7145365" y="350782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円/楕円 441"/>
            <p:cNvSpPr/>
            <p:nvPr/>
          </p:nvSpPr>
          <p:spPr>
            <a:xfrm>
              <a:off x="7274122" y="356682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円/楕円 442"/>
            <p:cNvSpPr/>
            <p:nvPr/>
          </p:nvSpPr>
          <p:spPr>
            <a:xfrm>
              <a:off x="7073761" y="330303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円/楕円 443"/>
            <p:cNvSpPr/>
            <p:nvPr/>
          </p:nvSpPr>
          <p:spPr>
            <a:xfrm>
              <a:off x="7191447" y="36026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5" name="グループ化 444"/>
          <p:cNvGrpSpPr/>
          <p:nvPr/>
        </p:nvGrpSpPr>
        <p:grpSpPr>
          <a:xfrm>
            <a:off x="8409875" y="2389912"/>
            <a:ext cx="632116" cy="866383"/>
            <a:chOff x="2638713" y="581632"/>
            <a:chExt cx="632116" cy="866383"/>
          </a:xfrm>
        </p:grpSpPr>
        <p:sp>
          <p:nvSpPr>
            <p:cNvPr id="446" name="円/楕円 445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円/楕円 446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円/楕円 447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円/楕円 448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円/楕円 449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1" name="円/楕円 450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2" name="円/楕円 451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円/楕円 452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円/楕円 453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円/楕円 454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6" name="円/楕円 455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円/楕円 456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円/楕円 457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9" name="円/楕円 458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円/楕円 459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円/楕円 460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2" name="円/楕円 461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3" name="円/楕円 462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4" name="円/楕円 463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5" name="円/楕円 464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6" name="円/楕円 465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7" name="円/楕円 466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8" name="円/楕円 467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テキスト ボックス 326"/>
              <p:cNvSpPr txBox="1"/>
              <p:nvPr/>
            </p:nvSpPr>
            <p:spPr>
              <a:xfrm>
                <a:off x="223408" y="157599"/>
                <a:ext cx="1395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" name="テキスト ボックス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08" y="157599"/>
                <a:ext cx="139539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/>
          <p:cNvGrpSpPr/>
          <p:nvPr/>
        </p:nvGrpSpPr>
        <p:grpSpPr>
          <a:xfrm rot="1544443">
            <a:off x="2254397" y="3090035"/>
            <a:ext cx="304800" cy="304800"/>
            <a:chOff x="2305050" y="3905250"/>
            <a:chExt cx="304800" cy="304800"/>
          </a:xfrm>
        </p:grpSpPr>
        <p:sp>
          <p:nvSpPr>
            <p:cNvPr id="58" name="円/楕円 57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/>
            <p:cNvCxnSpPr>
              <a:endCxn id="58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グループ化 267"/>
          <p:cNvGrpSpPr/>
          <p:nvPr/>
        </p:nvGrpSpPr>
        <p:grpSpPr>
          <a:xfrm>
            <a:off x="2393750" y="2926177"/>
            <a:ext cx="324000" cy="324000"/>
            <a:chOff x="3891840" y="1564894"/>
            <a:chExt cx="324000" cy="324000"/>
          </a:xfrm>
        </p:grpSpPr>
        <p:cxnSp>
          <p:nvCxnSpPr>
            <p:cNvPr id="269" name="直線矢印コネクタ 268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矢印コネクタ 269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四角形吹き出し 3"/>
          <p:cNvSpPr/>
          <p:nvPr/>
        </p:nvSpPr>
        <p:spPr>
          <a:xfrm>
            <a:off x="487857" y="2458537"/>
            <a:ext cx="1715475" cy="475822"/>
          </a:xfrm>
          <a:prstGeom prst="wedgeRectCallout">
            <a:avLst>
              <a:gd name="adj1" fmla="val 48386"/>
              <a:gd name="adj2" fmla="val 936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この辺りに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粒子</a:t>
            </a:r>
            <a:r>
              <a:rPr lang="ja-JP" altLang="en-US" sz="1400" dirty="0" smtClean="0">
                <a:solidFill>
                  <a:schemeClr val="tx1"/>
                </a:solidFill>
              </a:rPr>
              <a:t>が集まっている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テキスト ボックス 329"/>
              <p:cNvSpPr txBox="1"/>
              <p:nvPr/>
            </p:nvSpPr>
            <p:spPr>
              <a:xfrm>
                <a:off x="6602306" y="1590410"/>
                <a:ext cx="1395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ja-JP" altLang="en-US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の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0" name="テキスト ボックス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306" y="1590410"/>
                <a:ext cx="1395391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テキスト ボックス 330"/>
              <p:cNvSpPr txBox="1"/>
              <p:nvPr/>
            </p:nvSpPr>
            <p:spPr>
              <a:xfrm>
                <a:off x="900695" y="3425453"/>
                <a:ext cx="1395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ja-JP" altLang="en-US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の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1" name="テキスト ボックス 3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95" y="3425453"/>
                <a:ext cx="1395391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2" name="グループ化 331"/>
          <p:cNvGrpSpPr/>
          <p:nvPr/>
        </p:nvGrpSpPr>
        <p:grpSpPr>
          <a:xfrm>
            <a:off x="7880259" y="1214779"/>
            <a:ext cx="371305" cy="384826"/>
            <a:chOff x="7033017" y="3301922"/>
            <a:chExt cx="371305" cy="384826"/>
          </a:xfrm>
        </p:grpSpPr>
        <p:sp>
          <p:nvSpPr>
            <p:cNvPr id="333" name="円/楕円 332"/>
            <p:cNvSpPr/>
            <p:nvPr/>
          </p:nvSpPr>
          <p:spPr>
            <a:xfrm>
              <a:off x="7186404" y="330192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円/楕円 333"/>
            <p:cNvSpPr/>
            <p:nvPr/>
          </p:nvSpPr>
          <p:spPr>
            <a:xfrm>
              <a:off x="7270822" y="36507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円/楕円 334"/>
            <p:cNvSpPr/>
            <p:nvPr/>
          </p:nvSpPr>
          <p:spPr>
            <a:xfrm>
              <a:off x="7166342" y="35730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7173447" y="347437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7209451" y="353068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7200632" y="336781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7276271" y="33513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>
              <a:off x="7339771" y="355295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>
              <a:off x="7055486" y="33929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円/楕円 353"/>
            <p:cNvSpPr/>
            <p:nvPr/>
          </p:nvSpPr>
          <p:spPr>
            <a:xfrm>
              <a:off x="7250653" y="34433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円/楕円 354"/>
            <p:cNvSpPr/>
            <p:nvPr/>
          </p:nvSpPr>
          <p:spPr>
            <a:xfrm>
              <a:off x="7133445" y="337320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円/楕円 355"/>
            <p:cNvSpPr/>
            <p:nvPr/>
          </p:nvSpPr>
          <p:spPr>
            <a:xfrm>
              <a:off x="7093197" y="35666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円/楕円 356"/>
            <p:cNvSpPr/>
            <p:nvPr/>
          </p:nvSpPr>
          <p:spPr>
            <a:xfrm>
              <a:off x="7312422" y="3454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円/楕円 357"/>
            <p:cNvSpPr/>
            <p:nvPr/>
          </p:nvSpPr>
          <p:spPr>
            <a:xfrm>
              <a:off x="7090146" y="345637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円/楕円 358"/>
            <p:cNvSpPr/>
            <p:nvPr/>
          </p:nvSpPr>
          <p:spPr>
            <a:xfrm>
              <a:off x="7331783" y="346945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円/楕円 359"/>
            <p:cNvSpPr/>
            <p:nvPr/>
          </p:nvSpPr>
          <p:spPr>
            <a:xfrm>
              <a:off x="7368322" y="36232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1" name="円/楕円 360"/>
            <p:cNvSpPr/>
            <p:nvPr/>
          </p:nvSpPr>
          <p:spPr>
            <a:xfrm>
              <a:off x="7200267" y="341032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円/楕円 361"/>
            <p:cNvSpPr/>
            <p:nvPr/>
          </p:nvSpPr>
          <p:spPr>
            <a:xfrm>
              <a:off x="7033017" y="350313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円/楕円 362"/>
            <p:cNvSpPr/>
            <p:nvPr/>
          </p:nvSpPr>
          <p:spPr>
            <a:xfrm>
              <a:off x="7292122" y="33565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円/楕円 363"/>
            <p:cNvSpPr/>
            <p:nvPr/>
          </p:nvSpPr>
          <p:spPr>
            <a:xfrm>
              <a:off x="7145365" y="350782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円/楕円 364"/>
            <p:cNvSpPr/>
            <p:nvPr/>
          </p:nvSpPr>
          <p:spPr>
            <a:xfrm>
              <a:off x="7274122" y="356682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円/楕円 365"/>
            <p:cNvSpPr/>
            <p:nvPr/>
          </p:nvSpPr>
          <p:spPr>
            <a:xfrm>
              <a:off x="7073761" y="330303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円/楕円 366"/>
            <p:cNvSpPr/>
            <p:nvPr/>
          </p:nvSpPr>
          <p:spPr>
            <a:xfrm>
              <a:off x="7191447" y="36026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9" name="グループ化 278"/>
          <p:cNvGrpSpPr/>
          <p:nvPr/>
        </p:nvGrpSpPr>
        <p:grpSpPr>
          <a:xfrm rot="1544443">
            <a:off x="7908024" y="1253581"/>
            <a:ext cx="304800" cy="304800"/>
            <a:chOff x="2305050" y="3905250"/>
            <a:chExt cx="304800" cy="304800"/>
          </a:xfrm>
        </p:grpSpPr>
        <p:sp>
          <p:nvSpPr>
            <p:cNvPr id="280" name="円/楕円 27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1" name="直線コネクタ 280"/>
            <p:cNvCxnSpPr>
              <a:endCxn id="28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グループ化 308"/>
          <p:cNvGrpSpPr/>
          <p:nvPr/>
        </p:nvGrpSpPr>
        <p:grpSpPr>
          <a:xfrm>
            <a:off x="8047377" y="1089723"/>
            <a:ext cx="324000" cy="324000"/>
            <a:chOff x="3891840" y="1564894"/>
            <a:chExt cx="324000" cy="324000"/>
          </a:xfrm>
        </p:grpSpPr>
        <p:cxnSp>
          <p:nvCxnSpPr>
            <p:cNvPr id="310" name="直線矢印コネクタ 309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矢印コネクタ 310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四角形吹き出し 367"/>
          <p:cNvSpPr/>
          <p:nvPr/>
        </p:nvSpPr>
        <p:spPr>
          <a:xfrm>
            <a:off x="9192444" y="246903"/>
            <a:ext cx="1715475" cy="567531"/>
          </a:xfrm>
          <a:prstGeom prst="wedgeRectCallout">
            <a:avLst>
              <a:gd name="adj1" fmla="val -52297"/>
              <a:gd name="adj2" fmla="val 936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今，自分がどこに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いるのか</a:t>
            </a:r>
            <a:r>
              <a:rPr lang="ja-JP" altLang="en-US" sz="1400" dirty="0" smtClean="0">
                <a:solidFill>
                  <a:schemeClr val="tx1"/>
                </a:solidFill>
              </a:rPr>
              <a:t>を知りたい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四角形吹き出し 173"/>
              <p:cNvSpPr/>
              <p:nvPr/>
            </p:nvSpPr>
            <p:spPr>
              <a:xfrm>
                <a:off x="6016431" y="635974"/>
                <a:ext cx="1657746" cy="515174"/>
              </a:xfrm>
              <a:prstGeom prst="wedgeRectCallout">
                <a:avLst>
                  <a:gd name="adj1" fmla="val 69579"/>
                  <a:gd name="adj2" fmla="val 1004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ja-JP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における推定値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四角形吹き出し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431" y="635974"/>
                <a:ext cx="1657746" cy="515174"/>
              </a:xfrm>
              <a:prstGeom prst="wedgeRectCallout">
                <a:avLst>
                  <a:gd name="adj1" fmla="val 69579"/>
                  <a:gd name="adj2" fmla="val 100444"/>
                </a:avLst>
              </a:prstGeom>
              <a:blipFill rotWithShape="0">
                <a:blip r:embed="rId8"/>
                <a:stretch>
                  <a:fillRect t="-1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 flipV="1">
            <a:off x="8263320" y="1135143"/>
            <a:ext cx="588488" cy="1650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541620" y="1280103"/>
            <a:ext cx="174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時刻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ステップ進み，</a:t>
            </a:r>
            <a:endParaRPr lang="en-US" altLang="ja-JP" sz="1200" dirty="0" smtClean="0"/>
          </a:p>
          <a:p>
            <a:r>
              <a:rPr lang="ja-JP" altLang="en-US" sz="1200" dirty="0" smtClean="0"/>
              <a:t>ロボットが移動した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24500" y="1945846"/>
            <a:ext cx="158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真上からの視点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2938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正方形/長方形 254"/>
          <p:cNvSpPr/>
          <p:nvPr/>
        </p:nvSpPr>
        <p:spPr>
          <a:xfrm>
            <a:off x="11286461" y="207063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フリーフォーム 209"/>
          <p:cNvSpPr/>
          <p:nvPr/>
        </p:nvSpPr>
        <p:spPr>
          <a:xfrm>
            <a:off x="11393376" y="2081688"/>
            <a:ext cx="5098251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3912 w 5052637"/>
              <a:gd name="connsiteY0" fmla="*/ 819150 h 1485900"/>
              <a:gd name="connsiteX1" fmla="*/ 2442787 w 5052637"/>
              <a:gd name="connsiteY1" fmla="*/ 819150 h 1485900"/>
              <a:gd name="connsiteX2" fmla="*/ 2442787 w 5052637"/>
              <a:gd name="connsiteY2" fmla="*/ 0 h 1485900"/>
              <a:gd name="connsiteX3" fmla="*/ 3414337 w 5052637"/>
              <a:gd name="connsiteY3" fmla="*/ 0 h 1485900"/>
              <a:gd name="connsiteX4" fmla="*/ 3414337 w 5052637"/>
              <a:gd name="connsiteY4" fmla="*/ 790575 h 1485900"/>
              <a:gd name="connsiteX5" fmla="*/ 5052637 w 5052637"/>
              <a:gd name="connsiteY5" fmla="*/ 790575 h 1485900"/>
              <a:gd name="connsiteX6" fmla="*/ 5052637 w 5052637"/>
              <a:gd name="connsiteY6" fmla="*/ 1485900 h 1485900"/>
              <a:gd name="connsiteX7" fmla="*/ 0 w 5052637"/>
              <a:gd name="connsiteY7" fmla="*/ 1485900 h 1485900"/>
              <a:gd name="connsiteX8" fmla="*/ 13912 w 5052637"/>
              <a:gd name="connsiteY8" fmla="*/ 819150 h 1485900"/>
              <a:gd name="connsiteX0" fmla="*/ 9204 w 5047929"/>
              <a:gd name="connsiteY0" fmla="*/ 819150 h 1485900"/>
              <a:gd name="connsiteX1" fmla="*/ 2438079 w 5047929"/>
              <a:gd name="connsiteY1" fmla="*/ 819150 h 1485900"/>
              <a:gd name="connsiteX2" fmla="*/ 2438079 w 5047929"/>
              <a:gd name="connsiteY2" fmla="*/ 0 h 1485900"/>
              <a:gd name="connsiteX3" fmla="*/ 3409629 w 5047929"/>
              <a:gd name="connsiteY3" fmla="*/ 0 h 1485900"/>
              <a:gd name="connsiteX4" fmla="*/ 3409629 w 5047929"/>
              <a:gd name="connsiteY4" fmla="*/ 790575 h 1485900"/>
              <a:gd name="connsiteX5" fmla="*/ 5047929 w 5047929"/>
              <a:gd name="connsiteY5" fmla="*/ 790575 h 1485900"/>
              <a:gd name="connsiteX6" fmla="*/ 5047929 w 5047929"/>
              <a:gd name="connsiteY6" fmla="*/ 1485900 h 1485900"/>
              <a:gd name="connsiteX7" fmla="*/ 0 w 5047929"/>
              <a:gd name="connsiteY7" fmla="*/ 1485900 h 1485900"/>
              <a:gd name="connsiteX8" fmla="*/ 9204 w 5047929"/>
              <a:gd name="connsiteY8" fmla="*/ 819150 h 1485900"/>
              <a:gd name="connsiteX0" fmla="*/ 6849 w 5045574"/>
              <a:gd name="connsiteY0" fmla="*/ 819150 h 1485900"/>
              <a:gd name="connsiteX1" fmla="*/ 2435724 w 5045574"/>
              <a:gd name="connsiteY1" fmla="*/ 819150 h 1485900"/>
              <a:gd name="connsiteX2" fmla="*/ 2435724 w 5045574"/>
              <a:gd name="connsiteY2" fmla="*/ 0 h 1485900"/>
              <a:gd name="connsiteX3" fmla="*/ 3407274 w 5045574"/>
              <a:gd name="connsiteY3" fmla="*/ 0 h 1485900"/>
              <a:gd name="connsiteX4" fmla="*/ 3407274 w 5045574"/>
              <a:gd name="connsiteY4" fmla="*/ 790575 h 1485900"/>
              <a:gd name="connsiteX5" fmla="*/ 5045574 w 5045574"/>
              <a:gd name="connsiteY5" fmla="*/ 790575 h 1485900"/>
              <a:gd name="connsiteX6" fmla="*/ 5045574 w 5045574"/>
              <a:gd name="connsiteY6" fmla="*/ 1485900 h 1485900"/>
              <a:gd name="connsiteX7" fmla="*/ 0 w 5045574"/>
              <a:gd name="connsiteY7" fmla="*/ 1485900 h 1485900"/>
              <a:gd name="connsiteX8" fmla="*/ 6849 w 5045574"/>
              <a:gd name="connsiteY8" fmla="*/ 819150 h 1485900"/>
              <a:gd name="connsiteX0" fmla="*/ 4495 w 5043220"/>
              <a:gd name="connsiteY0" fmla="*/ 819150 h 1485900"/>
              <a:gd name="connsiteX1" fmla="*/ 2433370 w 5043220"/>
              <a:gd name="connsiteY1" fmla="*/ 819150 h 1485900"/>
              <a:gd name="connsiteX2" fmla="*/ 2433370 w 5043220"/>
              <a:gd name="connsiteY2" fmla="*/ 0 h 1485900"/>
              <a:gd name="connsiteX3" fmla="*/ 3404920 w 5043220"/>
              <a:gd name="connsiteY3" fmla="*/ 0 h 1485900"/>
              <a:gd name="connsiteX4" fmla="*/ 3404920 w 5043220"/>
              <a:gd name="connsiteY4" fmla="*/ 790575 h 1485900"/>
              <a:gd name="connsiteX5" fmla="*/ 5043220 w 5043220"/>
              <a:gd name="connsiteY5" fmla="*/ 790575 h 1485900"/>
              <a:gd name="connsiteX6" fmla="*/ 5043220 w 5043220"/>
              <a:gd name="connsiteY6" fmla="*/ 1485900 h 1485900"/>
              <a:gd name="connsiteX7" fmla="*/ 0 w 5043220"/>
              <a:gd name="connsiteY7" fmla="*/ 1485900 h 1485900"/>
              <a:gd name="connsiteX8" fmla="*/ 4495 w 5043220"/>
              <a:gd name="connsiteY8" fmla="*/ 819150 h 1485900"/>
              <a:gd name="connsiteX0" fmla="*/ 2141 w 5040866"/>
              <a:gd name="connsiteY0" fmla="*/ 819150 h 1485900"/>
              <a:gd name="connsiteX1" fmla="*/ 2431016 w 5040866"/>
              <a:gd name="connsiteY1" fmla="*/ 819150 h 1485900"/>
              <a:gd name="connsiteX2" fmla="*/ 2431016 w 5040866"/>
              <a:gd name="connsiteY2" fmla="*/ 0 h 1485900"/>
              <a:gd name="connsiteX3" fmla="*/ 3402566 w 5040866"/>
              <a:gd name="connsiteY3" fmla="*/ 0 h 1485900"/>
              <a:gd name="connsiteX4" fmla="*/ 3402566 w 5040866"/>
              <a:gd name="connsiteY4" fmla="*/ 790575 h 1485900"/>
              <a:gd name="connsiteX5" fmla="*/ 5040866 w 5040866"/>
              <a:gd name="connsiteY5" fmla="*/ 790575 h 1485900"/>
              <a:gd name="connsiteX6" fmla="*/ 5040866 w 5040866"/>
              <a:gd name="connsiteY6" fmla="*/ 1485900 h 1485900"/>
              <a:gd name="connsiteX7" fmla="*/ 0 w 5040866"/>
              <a:gd name="connsiteY7" fmla="*/ 1485900 h 1485900"/>
              <a:gd name="connsiteX8" fmla="*/ 2141 w 5040866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6" h="1485900">
                <a:moveTo>
                  <a:pt x="2141" y="819150"/>
                </a:moveTo>
                <a:lnTo>
                  <a:pt x="2431016" y="819150"/>
                </a:lnTo>
                <a:lnTo>
                  <a:pt x="2431016" y="0"/>
                </a:lnTo>
                <a:lnTo>
                  <a:pt x="3402566" y="0"/>
                </a:lnTo>
                <a:lnTo>
                  <a:pt x="3402566" y="790575"/>
                </a:lnTo>
                <a:lnTo>
                  <a:pt x="5040866" y="790575"/>
                </a:lnTo>
                <a:lnTo>
                  <a:pt x="5040866" y="1485900"/>
                </a:lnTo>
                <a:lnTo>
                  <a:pt x="0" y="1485900"/>
                </a:lnTo>
                <a:cubicBezTo>
                  <a:pt x="1498" y="1263650"/>
                  <a:pt x="643" y="1041400"/>
                  <a:pt x="2141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493" name="グループ化 492"/>
          <p:cNvGrpSpPr/>
          <p:nvPr/>
        </p:nvGrpSpPr>
        <p:grpSpPr>
          <a:xfrm>
            <a:off x="13929707" y="2640645"/>
            <a:ext cx="632116" cy="866383"/>
            <a:chOff x="2638713" y="581632"/>
            <a:chExt cx="632116" cy="866383"/>
          </a:xfrm>
        </p:grpSpPr>
        <p:sp>
          <p:nvSpPr>
            <p:cNvPr id="494" name="円/楕円 493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円/楕円 494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円/楕円 495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9" name="円/楕円 498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0" name="円/楕円 499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1" name="円/楕円 500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2" name="円/楕円 501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3" name="円/楕円 502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円/楕円 503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円/楕円 504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円/楕円 505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円/楕円 506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8" name="円/楕円 507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9" name="円/楕円 508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0" name="円/楕円 509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1" name="円/楕円 510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2" name="円/楕円 511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3" name="円/楕円 512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円/楕円 513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円/楕円 514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6" name="円/楕円 515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9" name="正方形/長方形 258"/>
          <p:cNvSpPr/>
          <p:nvPr/>
        </p:nvSpPr>
        <p:spPr>
          <a:xfrm>
            <a:off x="142269" y="13567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正方形/長方形 257"/>
          <p:cNvSpPr/>
          <p:nvPr/>
        </p:nvSpPr>
        <p:spPr>
          <a:xfrm>
            <a:off x="5449117" y="402827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正方形/長方形 256"/>
          <p:cNvSpPr/>
          <p:nvPr/>
        </p:nvSpPr>
        <p:spPr>
          <a:xfrm>
            <a:off x="78003" y="402827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正方形/長方形 255"/>
          <p:cNvSpPr/>
          <p:nvPr/>
        </p:nvSpPr>
        <p:spPr>
          <a:xfrm>
            <a:off x="5440710" y="216294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正方形/長方形 253"/>
          <p:cNvSpPr/>
          <p:nvPr/>
        </p:nvSpPr>
        <p:spPr>
          <a:xfrm>
            <a:off x="86420" y="216573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 88"/>
          <p:cNvSpPr/>
          <p:nvPr/>
        </p:nvSpPr>
        <p:spPr>
          <a:xfrm>
            <a:off x="5534907" y="2187744"/>
            <a:ext cx="5096272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5900 h 1485900"/>
              <a:gd name="connsiteX8" fmla="*/ 2140 w 5040865"/>
              <a:gd name="connsiteY8" fmla="*/ 819150 h 1485900"/>
              <a:gd name="connsiteX0" fmla="*/ 86 w 5038811"/>
              <a:gd name="connsiteY0" fmla="*/ 819150 h 1485900"/>
              <a:gd name="connsiteX1" fmla="*/ 2428961 w 5038811"/>
              <a:gd name="connsiteY1" fmla="*/ 819150 h 1485900"/>
              <a:gd name="connsiteX2" fmla="*/ 2428961 w 5038811"/>
              <a:gd name="connsiteY2" fmla="*/ 0 h 1485900"/>
              <a:gd name="connsiteX3" fmla="*/ 3400511 w 5038811"/>
              <a:gd name="connsiteY3" fmla="*/ 0 h 1485900"/>
              <a:gd name="connsiteX4" fmla="*/ 3400511 w 5038811"/>
              <a:gd name="connsiteY4" fmla="*/ 790575 h 1485900"/>
              <a:gd name="connsiteX5" fmla="*/ 5038811 w 5038811"/>
              <a:gd name="connsiteY5" fmla="*/ 790575 h 1485900"/>
              <a:gd name="connsiteX6" fmla="*/ 5038811 w 5038811"/>
              <a:gd name="connsiteY6" fmla="*/ 1485900 h 1485900"/>
              <a:gd name="connsiteX7" fmla="*/ 2654 w 5038811"/>
              <a:gd name="connsiteY7" fmla="*/ 1485900 h 1485900"/>
              <a:gd name="connsiteX8" fmla="*/ 86 w 5038811"/>
              <a:gd name="connsiteY8" fmla="*/ 819150 h 1485900"/>
              <a:gd name="connsiteX0" fmla="*/ 183 w 5038908"/>
              <a:gd name="connsiteY0" fmla="*/ 819150 h 1485900"/>
              <a:gd name="connsiteX1" fmla="*/ 2429058 w 5038908"/>
              <a:gd name="connsiteY1" fmla="*/ 819150 h 1485900"/>
              <a:gd name="connsiteX2" fmla="*/ 2429058 w 5038908"/>
              <a:gd name="connsiteY2" fmla="*/ 0 h 1485900"/>
              <a:gd name="connsiteX3" fmla="*/ 3400608 w 5038908"/>
              <a:gd name="connsiteY3" fmla="*/ 0 h 1485900"/>
              <a:gd name="connsiteX4" fmla="*/ 3400608 w 5038908"/>
              <a:gd name="connsiteY4" fmla="*/ 790575 h 1485900"/>
              <a:gd name="connsiteX5" fmla="*/ 5038908 w 5038908"/>
              <a:gd name="connsiteY5" fmla="*/ 790575 h 1485900"/>
              <a:gd name="connsiteX6" fmla="*/ 5038908 w 5038908"/>
              <a:gd name="connsiteY6" fmla="*/ 1485900 h 1485900"/>
              <a:gd name="connsiteX7" fmla="*/ 397 w 5038908"/>
              <a:gd name="connsiteY7" fmla="*/ 1485900 h 1485900"/>
              <a:gd name="connsiteX8" fmla="*/ 183 w 5038908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8" h="1485900">
                <a:moveTo>
                  <a:pt x="183" y="819150"/>
                </a:moveTo>
                <a:lnTo>
                  <a:pt x="2429058" y="819150"/>
                </a:lnTo>
                <a:lnTo>
                  <a:pt x="2429058" y="0"/>
                </a:lnTo>
                <a:lnTo>
                  <a:pt x="3400608" y="0"/>
                </a:lnTo>
                <a:lnTo>
                  <a:pt x="3400608" y="790575"/>
                </a:lnTo>
                <a:lnTo>
                  <a:pt x="5038908" y="790575"/>
                </a:lnTo>
                <a:lnTo>
                  <a:pt x="5038908" y="1485900"/>
                </a:lnTo>
                <a:lnTo>
                  <a:pt x="397" y="1485900"/>
                </a:lnTo>
                <a:cubicBezTo>
                  <a:pt x="1110" y="1263650"/>
                  <a:pt x="-530" y="1041400"/>
                  <a:pt x="183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8588297" y="3311054"/>
            <a:ext cx="36000" cy="3600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/>
          <p:cNvCxnSpPr>
            <a:stCxn id="90" idx="7"/>
          </p:cNvCxnSpPr>
          <p:nvPr/>
        </p:nvCxnSpPr>
        <p:spPr>
          <a:xfrm flipV="1">
            <a:off x="8619025" y="2670938"/>
            <a:ext cx="330936" cy="645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90" idx="7"/>
          </p:cNvCxnSpPr>
          <p:nvPr/>
        </p:nvCxnSpPr>
        <p:spPr>
          <a:xfrm flipV="1">
            <a:off x="8619025" y="2310080"/>
            <a:ext cx="338846" cy="10062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90" idx="7"/>
          </p:cNvCxnSpPr>
          <p:nvPr/>
        </p:nvCxnSpPr>
        <p:spPr>
          <a:xfrm flipV="1">
            <a:off x="8619025" y="2892051"/>
            <a:ext cx="342727" cy="424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V="1">
            <a:off x="8624297" y="3117193"/>
            <a:ext cx="509266" cy="203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90" idx="7"/>
          </p:cNvCxnSpPr>
          <p:nvPr/>
        </p:nvCxnSpPr>
        <p:spPr>
          <a:xfrm flipV="1">
            <a:off x="8619025" y="3124623"/>
            <a:ext cx="860613" cy="191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90" idx="7"/>
          </p:cNvCxnSpPr>
          <p:nvPr/>
        </p:nvCxnSpPr>
        <p:spPr>
          <a:xfrm flipV="1">
            <a:off x="8619025" y="3302643"/>
            <a:ext cx="2007561" cy="13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90" idx="7"/>
          </p:cNvCxnSpPr>
          <p:nvPr/>
        </p:nvCxnSpPr>
        <p:spPr>
          <a:xfrm>
            <a:off x="8619025" y="3316326"/>
            <a:ext cx="2007561" cy="141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90" idx="7"/>
          </p:cNvCxnSpPr>
          <p:nvPr/>
        </p:nvCxnSpPr>
        <p:spPr>
          <a:xfrm>
            <a:off x="8619025" y="3316326"/>
            <a:ext cx="2007561" cy="3014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stCxn id="90" idx="7"/>
          </p:cNvCxnSpPr>
          <p:nvPr/>
        </p:nvCxnSpPr>
        <p:spPr>
          <a:xfrm>
            <a:off x="8619025" y="3316326"/>
            <a:ext cx="2007561" cy="434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フリーフォーム 137"/>
          <p:cNvSpPr/>
          <p:nvPr/>
        </p:nvSpPr>
        <p:spPr>
          <a:xfrm>
            <a:off x="189679" y="2187744"/>
            <a:ext cx="5098251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1557 w 5050282"/>
              <a:gd name="connsiteY0" fmla="*/ 819150 h 1485900"/>
              <a:gd name="connsiteX1" fmla="*/ 2440432 w 5050282"/>
              <a:gd name="connsiteY1" fmla="*/ 819150 h 1485900"/>
              <a:gd name="connsiteX2" fmla="*/ 2440432 w 5050282"/>
              <a:gd name="connsiteY2" fmla="*/ 0 h 1485900"/>
              <a:gd name="connsiteX3" fmla="*/ 3411982 w 5050282"/>
              <a:gd name="connsiteY3" fmla="*/ 0 h 1485900"/>
              <a:gd name="connsiteX4" fmla="*/ 3411982 w 5050282"/>
              <a:gd name="connsiteY4" fmla="*/ 790575 h 1485900"/>
              <a:gd name="connsiteX5" fmla="*/ 5050282 w 5050282"/>
              <a:gd name="connsiteY5" fmla="*/ 790575 h 1485900"/>
              <a:gd name="connsiteX6" fmla="*/ 5050282 w 5050282"/>
              <a:gd name="connsiteY6" fmla="*/ 1485900 h 1485900"/>
              <a:gd name="connsiteX7" fmla="*/ 0 w 5050282"/>
              <a:gd name="connsiteY7" fmla="*/ 1485900 h 1485900"/>
              <a:gd name="connsiteX8" fmla="*/ 11557 w 5050282"/>
              <a:gd name="connsiteY8" fmla="*/ 819150 h 1485900"/>
              <a:gd name="connsiteX0" fmla="*/ 2139 w 5040864"/>
              <a:gd name="connsiteY0" fmla="*/ 819150 h 1485900"/>
              <a:gd name="connsiteX1" fmla="*/ 2431014 w 5040864"/>
              <a:gd name="connsiteY1" fmla="*/ 819150 h 1485900"/>
              <a:gd name="connsiteX2" fmla="*/ 2431014 w 5040864"/>
              <a:gd name="connsiteY2" fmla="*/ 0 h 1485900"/>
              <a:gd name="connsiteX3" fmla="*/ 3402564 w 5040864"/>
              <a:gd name="connsiteY3" fmla="*/ 0 h 1485900"/>
              <a:gd name="connsiteX4" fmla="*/ 3402564 w 5040864"/>
              <a:gd name="connsiteY4" fmla="*/ 790575 h 1485900"/>
              <a:gd name="connsiteX5" fmla="*/ 5040864 w 5040864"/>
              <a:gd name="connsiteY5" fmla="*/ 790575 h 1485900"/>
              <a:gd name="connsiteX6" fmla="*/ 5040864 w 5040864"/>
              <a:gd name="connsiteY6" fmla="*/ 1485900 h 1485900"/>
              <a:gd name="connsiteX7" fmla="*/ 0 w 5040864"/>
              <a:gd name="connsiteY7" fmla="*/ 1485900 h 1485900"/>
              <a:gd name="connsiteX8" fmla="*/ 2139 w 5040864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4" h="1485900">
                <a:moveTo>
                  <a:pt x="2139" y="819150"/>
                </a:moveTo>
                <a:lnTo>
                  <a:pt x="2431014" y="819150"/>
                </a:lnTo>
                <a:lnTo>
                  <a:pt x="2431014" y="0"/>
                </a:lnTo>
                <a:lnTo>
                  <a:pt x="3402564" y="0"/>
                </a:lnTo>
                <a:lnTo>
                  <a:pt x="3402564" y="790575"/>
                </a:lnTo>
                <a:lnTo>
                  <a:pt x="5040864" y="790575"/>
                </a:lnTo>
                <a:lnTo>
                  <a:pt x="5040864" y="1485900"/>
                </a:lnTo>
                <a:lnTo>
                  <a:pt x="0" y="1485900"/>
                </a:lnTo>
                <a:lnTo>
                  <a:pt x="2139" y="81915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3" name="フリーフォーム 162"/>
          <p:cNvSpPr/>
          <p:nvPr/>
        </p:nvSpPr>
        <p:spPr>
          <a:xfrm>
            <a:off x="156778" y="4044672"/>
            <a:ext cx="5098251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1557 w 5050282"/>
              <a:gd name="connsiteY0" fmla="*/ 819150 h 1485900"/>
              <a:gd name="connsiteX1" fmla="*/ 2440432 w 5050282"/>
              <a:gd name="connsiteY1" fmla="*/ 819150 h 1485900"/>
              <a:gd name="connsiteX2" fmla="*/ 2440432 w 5050282"/>
              <a:gd name="connsiteY2" fmla="*/ 0 h 1485900"/>
              <a:gd name="connsiteX3" fmla="*/ 3411982 w 5050282"/>
              <a:gd name="connsiteY3" fmla="*/ 0 h 1485900"/>
              <a:gd name="connsiteX4" fmla="*/ 3411982 w 5050282"/>
              <a:gd name="connsiteY4" fmla="*/ 790575 h 1485900"/>
              <a:gd name="connsiteX5" fmla="*/ 5050282 w 5050282"/>
              <a:gd name="connsiteY5" fmla="*/ 790575 h 1485900"/>
              <a:gd name="connsiteX6" fmla="*/ 5050282 w 5050282"/>
              <a:gd name="connsiteY6" fmla="*/ 1485900 h 1485900"/>
              <a:gd name="connsiteX7" fmla="*/ 0 w 5050282"/>
              <a:gd name="connsiteY7" fmla="*/ 1485900 h 1485900"/>
              <a:gd name="connsiteX8" fmla="*/ 11557 w 5050282"/>
              <a:gd name="connsiteY8" fmla="*/ 819150 h 1485900"/>
              <a:gd name="connsiteX0" fmla="*/ 9203 w 5047928"/>
              <a:gd name="connsiteY0" fmla="*/ 819150 h 1485900"/>
              <a:gd name="connsiteX1" fmla="*/ 2438078 w 5047928"/>
              <a:gd name="connsiteY1" fmla="*/ 819150 h 1485900"/>
              <a:gd name="connsiteX2" fmla="*/ 2438078 w 5047928"/>
              <a:gd name="connsiteY2" fmla="*/ 0 h 1485900"/>
              <a:gd name="connsiteX3" fmla="*/ 3409628 w 5047928"/>
              <a:gd name="connsiteY3" fmla="*/ 0 h 1485900"/>
              <a:gd name="connsiteX4" fmla="*/ 3409628 w 5047928"/>
              <a:gd name="connsiteY4" fmla="*/ 790575 h 1485900"/>
              <a:gd name="connsiteX5" fmla="*/ 5047928 w 5047928"/>
              <a:gd name="connsiteY5" fmla="*/ 790575 h 1485900"/>
              <a:gd name="connsiteX6" fmla="*/ 5047928 w 5047928"/>
              <a:gd name="connsiteY6" fmla="*/ 1485900 h 1485900"/>
              <a:gd name="connsiteX7" fmla="*/ 0 w 5047928"/>
              <a:gd name="connsiteY7" fmla="*/ 1485900 h 1485900"/>
              <a:gd name="connsiteX8" fmla="*/ 9203 w 5047928"/>
              <a:gd name="connsiteY8" fmla="*/ 819150 h 1485900"/>
              <a:gd name="connsiteX0" fmla="*/ 2139 w 5040864"/>
              <a:gd name="connsiteY0" fmla="*/ 819150 h 1485900"/>
              <a:gd name="connsiteX1" fmla="*/ 2431014 w 5040864"/>
              <a:gd name="connsiteY1" fmla="*/ 819150 h 1485900"/>
              <a:gd name="connsiteX2" fmla="*/ 2431014 w 5040864"/>
              <a:gd name="connsiteY2" fmla="*/ 0 h 1485900"/>
              <a:gd name="connsiteX3" fmla="*/ 3402564 w 5040864"/>
              <a:gd name="connsiteY3" fmla="*/ 0 h 1485900"/>
              <a:gd name="connsiteX4" fmla="*/ 3402564 w 5040864"/>
              <a:gd name="connsiteY4" fmla="*/ 790575 h 1485900"/>
              <a:gd name="connsiteX5" fmla="*/ 5040864 w 5040864"/>
              <a:gd name="connsiteY5" fmla="*/ 790575 h 1485900"/>
              <a:gd name="connsiteX6" fmla="*/ 5040864 w 5040864"/>
              <a:gd name="connsiteY6" fmla="*/ 1485900 h 1485900"/>
              <a:gd name="connsiteX7" fmla="*/ 0 w 5040864"/>
              <a:gd name="connsiteY7" fmla="*/ 1485900 h 1485900"/>
              <a:gd name="connsiteX8" fmla="*/ 2139 w 5040864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4" h="1485900">
                <a:moveTo>
                  <a:pt x="2139" y="819150"/>
                </a:moveTo>
                <a:lnTo>
                  <a:pt x="2431014" y="819150"/>
                </a:lnTo>
                <a:lnTo>
                  <a:pt x="2431014" y="0"/>
                </a:lnTo>
                <a:lnTo>
                  <a:pt x="3402564" y="0"/>
                </a:lnTo>
                <a:lnTo>
                  <a:pt x="3402564" y="790575"/>
                </a:lnTo>
                <a:lnTo>
                  <a:pt x="5040864" y="790575"/>
                </a:lnTo>
                <a:lnTo>
                  <a:pt x="5040864" y="1485900"/>
                </a:lnTo>
                <a:lnTo>
                  <a:pt x="0" y="1485900"/>
                </a:lnTo>
                <a:lnTo>
                  <a:pt x="2139" y="81915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5" name="円/楕円 164"/>
          <p:cNvSpPr>
            <a:spLocks noChangeAspect="1"/>
          </p:cNvSpPr>
          <p:nvPr/>
        </p:nvSpPr>
        <p:spPr>
          <a:xfrm>
            <a:off x="2872896" y="4793399"/>
            <a:ext cx="36000" cy="36000"/>
          </a:xfrm>
          <a:prstGeom prst="ellipse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6" name="直線コネクタ 165"/>
          <p:cNvCxnSpPr>
            <a:cxnSpLocks noChangeAspect="1"/>
            <a:stCxn id="165" idx="7"/>
          </p:cNvCxnSpPr>
          <p:nvPr/>
        </p:nvCxnSpPr>
        <p:spPr>
          <a:xfrm flipV="1">
            <a:off x="2903624" y="4057841"/>
            <a:ext cx="379876" cy="7408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cxnSpLocks noChangeAspect="1"/>
            <a:stCxn id="165" idx="7"/>
          </p:cNvCxnSpPr>
          <p:nvPr/>
        </p:nvCxnSpPr>
        <p:spPr>
          <a:xfrm flipV="1">
            <a:off x="2903624" y="4068221"/>
            <a:ext cx="268360" cy="7304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cxnSpLocks noChangeAspect="1"/>
          </p:cNvCxnSpPr>
          <p:nvPr/>
        </p:nvCxnSpPr>
        <p:spPr>
          <a:xfrm flipV="1">
            <a:off x="2903623" y="4068236"/>
            <a:ext cx="589490" cy="7297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cxnSpLocks noChangeAspect="1"/>
          </p:cNvCxnSpPr>
          <p:nvPr/>
        </p:nvCxnSpPr>
        <p:spPr>
          <a:xfrm flipV="1">
            <a:off x="2908896" y="4530317"/>
            <a:ext cx="682536" cy="2726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cxnSpLocks noChangeAspect="1"/>
            <a:stCxn id="165" idx="7"/>
          </p:cNvCxnSpPr>
          <p:nvPr/>
        </p:nvCxnSpPr>
        <p:spPr>
          <a:xfrm flipV="1">
            <a:off x="2903624" y="4645461"/>
            <a:ext cx="687808" cy="1532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cxnSpLocks noChangeAspect="1"/>
            <a:stCxn id="165" idx="7"/>
          </p:cNvCxnSpPr>
          <p:nvPr/>
        </p:nvCxnSpPr>
        <p:spPr>
          <a:xfrm flipV="1">
            <a:off x="2903624" y="4793983"/>
            <a:ext cx="687808" cy="46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cxnSpLocks noChangeAspect="1"/>
            <a:stCxn id="165" idx="7"/>
          </p:cNvCxnSpPr>
          <p:nvPr/>
        </p:nvCxnSpPr>
        <p:spPr>
          <a:xfrm>
            <a:off x="2903764" y="4798759"/>
            <a:ext cx="688881" cy="485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>
            <a:cxnSpLocks noChangeAspect="1"/>
            <a:stCxn id="165" idx="7"/>
          </p:cNvCxnSpPr>
          <p:nvPr/>
        </p:nvCxnSpPr>
        <p:spPr>
          <a:xfrm>
            <a:off x="2903637" y="4798704"/>
            <a:ext cx="694229" cy="1042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cxnSpLocks noChangeAspect="1"/>
            <a:stCxn id="165" idx="7"/>
          </p:cNvCxnSpPr>
          <p:nvPr/>
        </p:nvCxnSpPr>
        <p:spPr>
          <a:xfrm>
            <a:off x="2903637" y="4798671"/>
            <a:ext cx="682571" cy="147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フリーフォーム 197"/>
          <p:cNvSpPr/>
          <p:nvPr/>
        </p:nvSpPr>
        <p:spPr>
          <a:xfrm>
            <a:off x="5510815" y="4048354"/>
            <a:ext cx="5096274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1 w 5040866"/>
              <a:gd name="connsiteY0" fmla="*/ 819150 h 1485900"/>
              <a:gd name="connsiteX1" fmla="*/ 2431016 w 5040866"/>
              <a:gd name="connsiteY1" fmla="*/ 819150 h 1485900"/>
              <a:gd name="connsiteX2" fmla="*/ 2431016 w 5040866"/>
              <a:gd name="connsiteY2" fmla="*/ 0 h 1485900"/>
              <a:gd name="connsiteX3" fmla="*/ 3402566 w 5040866"/>
              <a:gd name="connsiteY3" fmla="*/ 0 h 1485900"/>
              <a:gd name="connsiteX4" fmla="*/ 3402566 w 5040866"/>
              <a:gd name="connsiteY4" fmla="*/ 790575 h 1485900"/>
              <a:gd name="connsiteX5" fmla="*/ 5040866 w 5040866"/>
              <a:gd name="connsiteY5" fmla="*/ 790575 h 1485900"/>
              <a:gd name="connsiteX6" fmla="*/ 5040866 w 5040866"/>
              <a:gd name="connsiteY6" fmla="*/ 1485900 h 1485900"/>
              <a:gd name="connsiteX7" fmla="*/ 0 w 5040866"/>
              <a:gd name="connsiteY7" fmla="*/ 1485900 h 1485900"/>
              <a:gd name="connsiteX8" fmla="*/ 2141 w 5040866"/>
              <a:gd name="connsiteY8" fmla="*/ 819150 h 1485900"/>
              <a:gd name="connsiteX0" fmla="*/ 185 w 5038910"/>
              <a:gd name="connsiteY0" fmla="*/ 819150 h 1485900"/>
              <a:gd name="connsiteX1" fmla="*/ 2429060 w 5038910"/>
              <a:gd name="connsiteY1" fmla="*/ 819150 h 1485900"/>
              <a:gd name="connsiteX2" fmla="*/ 2429060 w 5038910"/>
              <a:gd name="connsiteY2" fmla="*/ 0 h 1485900"/>
              <a:gd name="connsiteX3" fmla="*/ 3400610 w 5038910"/>
              <a:gd name="connsiteY3" fmla="*/ 0 h 1485900"/>
              <a:gd name="connsiteX4" fmla="*/ 3400610 w 5038910"/>
              <a:gd name="connsiteY4" fmla="*/ 790575 h 1485900"/>
              <a:gd name="connsiteX5" fmla="*/ 5038910 w 5038910"/>
              <a:gd name="connsiteY5" fmla="*/ 790575 h 1485900"/>
              <a:gd name="connsiteX6" fmla="*/ 5038910 w 5038910"/>
              <a:gd name="connsiteY6" fmla="*/ 1485900 h 1485900"/>
              <a:gd name="connsiteX7" fmla="*/ 399 w 5038910"/>
              <a:gd name="connsiteY7" fmla="*/ 1485900 h 1485900"/>
              <a:gd name="connsiteX8" fmla="*/ 185 w 5038910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10" h="1485900">
                <a:moveTo>
                  <a:pt x="185" y="819150"/>
                </a:moveTo>
                <a:lnTo>
                  <a:pt x="2429060" y="819150"/>
                </a:lnTo>
                <a:lnTo>
                  <a:pt x="2429060" y="0"/>
                </a:lnTo>
                <a:lnTo>
                  <a:pt x="3400610" y="0"/>
                </a:lnTo>
                <a:lnTo>
                  <a:pt x="3400610" y="790575"/>
                </a:lnTo>
                <a:lnTo>
                  <a:pt x="5038910" y="790575"/>
                </a:lnTo>
                <a:lnTo>
                  <a:pt x="5038910" y="1485900"/>
                </a:lnTo>
                <a:lnTo>
                  <a:pt x="399" y="1485900"/>
                </a:lnTo>
                <a:cubicBezTo>
                  <a:pt x="1113" y="1263650"/>
                  <a:pt x="-529" y="1041400"/>
                  <a:pt x="185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0" name="円/楕円 199"/>
          <p:cNvSpPr>
            <a:spLocks noChangeAspect="1"/>
          </p:cNvSpPr>
          <p:nvPr/>
        </p:nvSpPr>
        <p:spPr>
          <a:xfrm>
            <a:off x="8645680" y="5443850"/>
            <a:ext cx="36000" cy="36000"/>
          </a:xfrm>
          <a:prstGeom prst="ellipse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1" name="直線コネクタ 200"/>
          <p:cNvCxnSpPr>
            <a:cxnSpLocks noChangeAspect="1"/>
          </p:cNvCxnSpPr>
          <p:nvPr/>
        </p:nvCxnSpPr>
        <p:spPr>
          <a:xfrm flipV="1">
            <a:off x="8676410" y="4943590"/>
            <a:ext cx="260581" cy="5081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cxnSpLocks noChangeAspect="1"/>
          </p:cNvCxnSpPr>
          <p:nvPr/>
        </p:nvCxnSpPr>
        <p:spPr>
          <a:xfrm flipV="1">
            <a:off x="8676410" y="4731411"/>
            <a:ext cx="260581" cy="7092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>
            <a:cxnSpLocks noChangeAspect="1"/>
          </p:cNvCxnSpPr>
          <p:nvPr/>
        </p:nvCxnSpPr>
        <p:spPr>
          <a:xfrm flipV="1">
            <a:off x="8687164" y="4981814"/>
            <a:ext cx="379028" cy="4692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cxnSpLocks noChangeAspect="1"/>
          </p:cNvCxnSpPr>
          <p:nvPr/>
        </p:nvCxnSpPr>
        <p:spPr>
          <a:xfrm flipV="1">
            <a:off x="8690894" y="4991960"/>
            <a:ext cx="1184461" cy="4731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cxnSpLocks noChangeAspect="1"/>
          </p:cNvCxnSpPr>
          <p:nvPr/>
        </p:nvCxnSpPr>
        <p:spPr>
          <a:xfrm flipV="1">
            <a:off x="8656436" y="5020950"/>
            <a:ext cx="1947334" cy="4337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cxnSpLocks noChangeAspect="1"/>
            <a:stCxn id="200" idx="7"/>
          </p:cNvCxnSpPr>
          <p:nvPr/>
        </p:nvCxnSpPr>
        <p:spPr>
          <a:xfrm flipV="1">
            <a:off x="8676409" y="5435441"/>
            <a:ext cx="1907183" cy="129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cxnSpLocks noChangeAspect="1"/>
            <a:stCxn id="200" idx="7"/>
          </p:cNvCxnSpPr>
          <p:nvPr/>
        </p:nvCxnSpPr>
        <p:spPr>
          <a:xfrm>
            <a:off x="8676409" y="5449124"/>
            <a:ext cx="1907183" cy="1344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cxnSpLocks noChangeAspect="1"/>
            <a:stCxn id="200" idx="7"/>
          </p:cNvCxnSpPr>
          <p:nvPr/>
        </p:nvCxnSpPr>
        <p:spPr>
          <a:xfrm>
            <a:off x="8676409" y="5449124"/>
            <a:ext cx="1927259" cy="2894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cxnSpLocks noChangeAspect="1"/>
            <a:stCxn id="200" idx="7"/>
          </p:cNvCxnSpPr>
          <p:nvPr/>
        </p:nvCxnSpPr>
        <p:spPr>
          <a:xfrm>
            <a:off x="8676414" y="5449122"/>
            <a:ext cx="1391240" cy="3010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グループ化 210"/>
          <p:cNvGrpSpPr/>
          <p:nvPr/>
        </p:nvGrpSpPr>
        <p:grpSpPr>
          <a:xfrm rot="2116704">
            <a:off x="14211254" y="2987695"/>
            <a:ext cx="304800" cy="304800"/>
            <a:chOff x="2305050" y="3905250"/>
            <a:chExt cx="304800" cy="304800"/>
          </a:xfrm>
        </p:grpSpPr>
        <p:sp>
          <p:nvSpPr>
            <p:cNvPr id="212" name="円/楕円 211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3" name="直線コネクタ 212"/>
            <p:cNvCxnSpPr>
              <a:endCxn id="212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フリーフォーム 234"/>
          <p:cNvSpPr/>
          <p:nvPr/>
        </p:nvSpPr>
        <p:spPr>
          <a:xfrm>
            <a:off x="200734" y="154331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7955"/>
              <a:gd name="connsiteX1" fmla="*/ 2438078 w 5047928"/>
              <a:gd name="connsiteY1" fmla="*/ 819150 h 1487955"/>
              <a:gd name="connsiteX2" fmla="*/ 2438078 w 5047928"/>
              <a:gd name="connsiteY2" fmla="*/ 0 h 1487955"/>
              <a:gd name="connsiteX3" fmla="*/ 3409628 w 5047928"/>
              <a:gd name="connsiteY3" fmla="*/ 0 h 1487955"/>
              <a:gd name="connsiteX4" fmla="*/ 3409628 w 5047928"/>
              <a:gd name="connsiteY4" fmla="*/ 790575 h 1487955"/>
              <a:gd name="connsiteX5" fmla="*/ 5047928 w 5047928"/>
              <a:gd name="connsiteY5" fmla="*/ 790575 h 1487955"/>
              <a:gd name="connsiteX6" fmla="*/ 5047928 w 5047928"/>
              <a:gd name="connsiteY6" fmla="*/ 1485900 h 1487955"/>
              <a:gd name="connsiteX7" fmla="*/ 0 w 5047928"/>
              <a:gd name="connsiteY7" fmla="*/ 1487955 h 1487955"/>
              <a:gd name="connsiteX8" fmla="*/ 9203 w 5047928"/>
              <a:gd name="connsiteY8" fmla="*/ 819150 h 1487955"/>
              <a:gd name="connsiteX0" fmla="*/ 4494 w 5043219"/>
              <a:gd name="connsiteY0" fmla="*/ 819150 h 1485900"/>
              <a:gd name="connsiteX1" fmla="*/ 2433369 w 5043219"/>
              <a:gd name="connsiteY1" fmla="*/ 819150 h 1485900"/>
              <a:gd name="connsiteX2" fmla="*/ 2433369 w 5043219"/>
              <a:gd name="connsiteY2" fmla="*/ 0 h 1485900"/>
              <a:gd name="connsiteX3" fmla="*/ 3404919 w 5043219"/>
              <a:gd name="connsiteY3" fmla="*/ 0 h 1485900"/>
              <a:gd name="connsiteX4" fmla="*/ 3404919 w 5043219"/>
              <a:gd name="connsiteY4" fmla="*/ 790575 h 1485900"/>
              <a:gd name="connsiteX5" fmla="*/ 5043219 w 5043219"/>
              <a:gd name="connsiteY5" fmla="*/ 790575 h 1485900"/>
              <a:gd name="connsiteX6" fmla="*/ 5043219 w 5043219"/>
              <a:gd name="connsiteY6" fmla="*/ 1485900 h 1485900"/>
              <a:gd name="connsiteX7" fmla="*/ 0 w 5043219"/>
              <a:gd name="connsiteY7" fmla="*/ 1485900 h 1485900"/>
              <a:gd name="connsiteX8" fmla="*/ 4494 w 5043219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70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5900"/>
                </a:lnTo>
                <a:cubicBezTo>
                  <a:pt x="1713" y="1263650"/>
                  <a:pt x="857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9" name="円/楕円 238"/>
          <p:cNvSpPr/>
          <p:nvPr/>
        </p:nvSpPr>
        <p:spPr>
          <a:xfrm>
            <a:off x="3169108" y="125152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0" name="直線コネクタ 239"/>
          <p:cNvCxnSpPr>
            <a:cxnSpLocks noChangeAspect="1"/>
          </p:cNvCxnSpPr>
          <p:nvPr/>
        </p:nvCxnSpPr>
        <p:spPr>
          <a:xfrm flipV="1">
            <a:off x="3193680" y="395235"/>
            <a:ext cx="441663" cy="8613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 noChangeAspect="1"/>
          </p:cNvCxnSpPr>
          <p:nvPr/>
        </p:nvCxnSpPr>
        <p:spPr>
          <a:xfrm flipV="1">
            <a:off x="3186060" y="153270"/>
            <a:ext cx="402717" cy="10961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cxnSpLocks noChangeAspect="1"/>
          </p:cNvCxnSpPr>
          <p:nvPr/>
        </p:nvCxnSpPr>
        <p:spPr>
          <a:xfrm flipV="1">
            <a:off x="3212730" y="737786"/>
            <a:ext cx="405001" cy="5013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cxnSpLocks noChangeAspect="1"/>
          </p:cNvCxnSpPr>
          <p:nvPr/>
        </p:nvCxnSpPr>
        <p:spPr>
          <a:xfrm flipV="1">
            <a:off x="3186060" y="1060718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cxnSpLocks noChangeAspect="1"/>
          </p:cNvCxnSpPr>
          <p:nvPr/>
        </p:nvCxnSpPr>
        <p:spPr>
          <a:xfrm flipV="1">
            <a:off x="3186060" y="1079717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>
            <a:cxnSpLocks noChangeAspect="1"/>
          </p:cNvCxnSpPr>
          <p:nvPr/>
        </p:nvCxnSpPr>
        <p:spPr>
          <a:xfrm flipV="1">
            <a:off x="3186060" y="1251527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>
            <a:cxnSpLocks noChangeAspect="1"/>
          </p:cNvCxnSpPr>
          <p:nvPr/>
        </p:nvCxnSpPr>
        <p:spPr>
          <a:xfrm>
            <a:off x="3186060" y="1251527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>
            <a:cxnSpLocks noChangeAspect="1"/>
          </p:cNvCxnSpPr>
          <p:nvPr/>
        </p:nvCxnSpPr>
        <p:spPr>
          <a:xfrm>
            <a:off x="3186060" y="1251527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 noChangeAspect="1"/>
          </p:cNvCxnSpPr>
          <p:nvPr/>
        </p:nvCxnSpPr>
        <p:spPr>
          <a:xfrm>
            <a:off x="3186060" y="1251527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テキスト ボックス 248"/>
          <p:cNvSpPr txBox="1"/>
          <p:nvPr/>
        </p:nvSpPr>
        <p:spPr>
          <a:xfrm>
            <a:off x="9267584" y="2577047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粒子</a:t>
            </a:r>
            <a:r>
              <a:rPr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3910207" y="4474894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粒子</a:t>
            </a:r>
            <a:r>
              <a:rPr lang="en-US" altLang="ja-JP" b="1" dirty="0" smtClean="0">
                <a:solidFill>
                  <a:srgbClr val="00B050"/>
                </a:solidFill>
              </a:rPr>
              <a:t>2</a:t>
            </a:r>
            <a:endParaRPr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9283783" y="4477859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70C0"/>
                </a:solidFill>
              </a:rPr>
              <a:t>粒子</a:t>
            </a:r>
            <a:r>
              <a:rPr lang="en-US" altLang="ja-JP" b="1" dirty="0" smtClean="0">
                <a:solidFill>
                  <a:srgbClr val="0070C0"/>
                </a:solidFill>
              </a:rPr>
              <a:t>3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3976276" y="591136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3679672" y="2521207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粒子</a:t>
            </a:r>
            <a:r>
              <a:rPr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1384339" y="2715350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粒子</a:t>
            </a:r>
            <a:r>
              <a:rPr lang="en-US" altLang="ja-JP" b="1" dirty="0" smtClean="0">
                <a:solidFill>
                  <a:srgbClr val="00B050"/>
                </a:solidFill>
              </a:rPr>
              <a:t>2</a:t>
            </a:r>
            <a:endParaRPr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3907332" y="3485188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70C0"/>
                </a:solidFill>
              </a:rPr>
              <a:t>粒子</a:t>
            </a:r>
            <a:r>
              <a:rPr lang="en-US" altLang="ja-JP" b="1" dirty="0" smtClean="0">
                <a:solidFill>
                  <a:srgbClr val="0070C0"/>
                </a:solidFill>
              </a:rPr>
              <a:t>3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grpSp>
        <p:nvGrpSpPr>
          <p:cNvPr id="236" name="グループ化 235"/>
          <p:cNvGrpSpPr/>
          <p:nvPr/>
        </p:nvGrpSpPr>
        <p:grpSpPr>
          <a:xfrm rot="2116704">
            <a:off x="2999807" y="1135015"/>
            <a:ext cx="304800" cy="304800"/>
            <a:chOff x="2305050" y="3905250"/>
            <a:chExt cx="304800" cy="304800"/>
          </a:xfrm>
          <a:solidFill>
            <a:schemeClr val="bg1"/>
          </a:solidFill>
        </p:grpSpPr>
        <p:sp>
          <p:nvSpPr>
            <p:cNvPr id="237" name="円/楕円 23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8" name="直線コネクタ 237"/>
            <p:cNvCxnSpPr>
              <a:endCxn id="23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線矢印コネクタ 2"/>
          <p:cNvCxnSpPr>
            <a:stCxn id="261" idx="3"/>
          </p:cNvCxnSpPr>
          <p:nvPr/>
        </p:nvCxnSpPr>
        <p:spPr>
          <a:xfrm flipV="1">
            <a:off x="2197207" y="2865523"/>
            <a:ext cx="640777" cy="344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吹き出し 11"/>
          <p:cNvSpPr/>
          <p:nvPr/>
        </p:nvSpPr>
        <p:spPr>
          <a:xfrm>
            <a:off x="1048693" y="355426"/>
            <a:ext cx="1465010" cy="894001"/>
          </a:xfrm>
          <a:prstGeom prst="wedgeRectCallout">
            <a:avLst>
              <a:gd name="adj1" fmla="val 78019"/>
              <a:gd name="adj2" fmla="val 340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神のみぞ知る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真</a:t>
            </a:r>
            <a:r>
              <a:rPr lang="ja-JP" altLang="en-US" sz="1600" dirty="0" smtClean="0">
                <a:solidFill>
                  <a:schemeClr val="tx1"/>
                </a:solidFill>
              </a:rPr>
              <a:t>の位置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→不明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77" name="直線矢印コネクタ 376"/>
          <p:cNvCxnSpPr/>
          <p:nvPr/>
        </p:nvCxnSpPr>
        <p:spPr>
          <a:xfrm flipH="1">
            <a:off x="3352973" y="2823297"/>
            <a:ext cx="344177" cy="3371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矢印コネクタ 377"/>
          <p:cNvCxnSpPr/>
          <p:nvPr/>
        </p:nvCxnSpPr>
        <p:spPr>
          <a:xfrm flipH="1" flipV="1">
            <a:off x="3423037" y="3515942"/>
            <a:ext cx="444561" cy="886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四角形吹き出し 378"/>
          <p:cNvSpPr/>
          <p:nvPr/>
        </p:nvSpPr>
        <p:spPr>
          <a:xfrm>
            <a:off x="5484810" y="2324773"/>
            <a:ext cx="3103487" cy="696291"/>
          </a:xfrm>
          <a:prstGeom prst="wedgeRectCallout">
            <a:avLst>
              <a:gd name="adj1" fmla="val 43066"/>
              <a:gd name="adj2" fmla="val 833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粒子の位置と地図から考えて，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こんなセンサ値が得られるだろう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380" name="グループ化 379"/>
          <p:cNvGrpSpPr/>
          <p:nvPr/>
        </p:nvGrpSpPr>
        <p:grpSpPr>
          <a:xfrm>
            <a:off x="11796362" y="3220844"/>
            <a:ext cx="324000" cy="324000"/>
            <a:chOff x="3891840" y="1564894"/>
            <a:chExt cx="324000" cy="324000"/>
          </a:xfrm>
        </p:grpSpPr>
        <p:cxnSp>
          <p:nvCxnSpPr>
            <p:cNvPr id="381" name="直線矢印コネクタ 380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線矢印コネクタ 381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グループ化 382"/>
          <p:cNvGrpSpPr/>
          <p:nvPr/>
        </p:nvGrpSpPr>
        <p:grpSpPr>
          <a:xfrm>
            <a:off x="11550633" y="3596206"/>
            <a:ext cx="491458" cy="261610"/>
            <a:chOff x="1077132" y="2474328"/>
            <a:chExt cx="591648" cy="261610"/>
          </a:xfrm>
        </p:grpSpPr>
        <p:sp>
          <p:nvSpPr>
            <p:cNvPr id="384" name="正方形/長方形 383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テキスト ボックス 384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テキスト ボックス 385"/>
              <p:cNvSpPr txBox="1"/>
              <p:nvPr/>
            </p:nvSpPr>
            <p:spPr>
              <a:xfrm>
                <a:off x="11307992" y="2101288"/>
                <a:ext cx="1161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6" name="テキスト ボックス 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992" y="2101288"/>
                <a:ext cx="116120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グループ化 386"/>
          <p:cNvGrpSpPr/>
          <p:nvPr/>
        </p:nvGrpSpPr>
        <p:grpSpPr>
          <a:xfrm>
            <a:off x="14376697" y="2807768"/>
            <a:ext cx="324000" cy="324000"/>
            <a:chOff x="3891840" y="1564894"/>
            <a:chExt cx="324000" cy="324000"/>
          </a:xfrm>
        </p:grpSpPr>
        <p:cxnSp>
          <p:nvCxnSpPr>
            <p:cNvPr id="388" name="直線矢印コネクタ 387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矢印コネクタ 388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グループ化 389"/>
          <p:cNvGrpSpPr/>
          <p:nvPr/>
        </p:nvGrpSpPr>
        <p:grpSpPr>
          <a:xfrm>
            <a:off x="13666937" y="3323173"/>
            <a:ext cx="754852" cy="304856"/>
            <a:chOff x="1580134" y="2985788"/>
            <a:chExt cx="1064006" cy="261610"/>
          </a:xfrm>
        </p:grpSpPr>
        <p:sp>
          <p:nvSpPr>
            <p:cNvPr id="391" name="正方形/長方形 390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テキスト ボックス 391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grpSp>
        <p:nvGrpSpPr>
          <p:cNvPr id="469" name="グループ化 468"/>
          <p:cNvGrpSpPr/>
          <p:nvPr/>
        </p:nvGrpSpPr>
        <p:grpSpPr>
          <a:xfrm>
            <a:off x="2726344" y="2676978"/>
            <a:ext cx="632116" cy="866383"/>
            <a:chOff x="2638713" y="581632"/>
            <a:chExt cx="632116" cy="866383"/>
          </a:xfrm>
        </p:grpSpPr>
        <p:sp>
          <p:nvSpPr>
            <p:cNvPr id="470" name="円/楕円 469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円/楕円 471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3" name="円/楕円 472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円/楕円 473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5" name="円/楕円 474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6" name="円/楕円 475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7" name="円/楕円 476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8" name="円/楕円 477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円/楕円 478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0" name="円/楕円 479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1" name="円/楕円 480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2" name="円/楕円 481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3" name="円/楕円 482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4" name="円/楕円 483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5" name="円/楕円 484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円/楕円 485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円/楕円 486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8" name="円/楕円 487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9" name="円/楕円 488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0" name="円/楕円 489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1" name="円/楕円 490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2" name="円/楕円 491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円/楕円 470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7" name="正方形/長方形 516"/>
          <p:cNvSpPr/>
          <p:nvPr/>
        </p:nvSpPr>
        <p:spPr>
          <a:xfrm>
            <a:off x="11269163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8" name="フリーフォーム 517"/>
          <p:cNvSpPr/>
          <p:nvPr/>
        </p:nvSpPr>
        <p:spPr>
          <a:xfrm>
            <a:off x="11374586" y="22005"/>
            <a:ext cx="5096087" cy="1724533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5900"/>
              <a:gd name="connsiteX1" fmla="*/ 2438078 w 5047928"/>
              <a:gd name="connsiteY1" fmla="*/ 819150 h 1485900"/>
              <a:gd name="connsiteX2" fmla="*/ 2438078 w 5047928"/>
              <a:gd name="connsiteY2" fmla="*/ 0 h 1485900"/>
              <a:gd name="connsiteX3" fmla="*/ 3409628 w 5047928"/>
              <a:gd name="connsiteY3" fmla="*/ 0 h 1485900"/>
              <a:gd name="connsiteX4" fmla="*/ 3409628 w 5047928"/>
              <a:gd name="connsiteY4" fmla="*/ 790575 h 1485900"/>
              <a:gd name="connsiteX5" fmla="*/ 5047928 w 5047928"/>
              <a:gd name="connsiteY5" fmla="*/ 790575 h 1485900"/>
              <a:gd name="connsiteX6" fmla="*/ 5047928 w 5047928"/>
              <a:gd name="connsiteY6" fmla="*/ 1485900 h 1485900"/>
              <a:gd name="connsiteX7" fmla="*/ 0 w 5047928"/>
              <a:gd name="connsiteY7" fmla="*/ 1485900 h 1485900"/>
              <a:gd name="connsiteX8" fmla="*/ 9203 w 5047928"/>
              <a:gd name="connsiteY8" fmla="*/ 819150 h 1485900"/>
              <a:gd name="connsiteX0" fmla="*/ 0 w 5038725"/>
              <a:gd name="connsiteY0" fmla="*/ 819150 h 1488641"/>
              <a:gd name="connsiteX1" fmla="*/ 2428875 w 5038725"/>
              <a:gd name="connsiteY1" fmla="*/ 819150 h 1488641"/>
              <a:gd name="connsiteX2" fmla="*/ 2428875 w 5038725"/>
              <a:gd name="connsiteY2" fmla="*/ 0 h 1488641"/>
              <a:gd name="connsiteX3" fmla="*/ 3400425 w 5038725"/>
              <a:gd name="connsiteY3" fmla="*/ 0 h 1488641"/>
              <a:gd name="connsiteX4" fmla="*/ 3400425 w 5038725"/>
              <a:gd name="connsiteY4" fmla="*/ 790575 h 1488641"/>
              <a:gd name="connsiteX5" fmla="*/ 5038725 w 5038725"/>
              <a:gd name="connsiteY5" fmla="*/ 790575 h 1488641"/>
              <a:gd name="connsiteX6" fmla="*/ 5038725 w 5038725"/>
              <a:gd name="connsiteY6" fmla="*/ 1485900 h 1488641"/>
              <a:gd name="connsiteX7" fmla="*/ 6493 w 5038725"/>
              <a:gd name="connsiteY7" fmla="*/ 1488641 h 1488641"/>
              <a:gd name="connsiteX8" fmla="*/ 0 w 5038725"/>
              <a:gd name="connsiteY8" fmla="*/ 819150 h 1488641"/>
              <a:gd name="connsiteX0" fmla="*/ 9438 w 5048163"/>
              <a:gd name="connsiteY0" fmla="*/ 819150 h 1488641"/>
              <a:gd name="connsiteX1" fmla="*/ 2438313 w 5048163"/>
              <a:gd name="connsiteY1" fmla="*/ 819150 h 1488641"/>
              <a:gd name="connsiteX2" fmla="*/ 2438313 w 5048163"/>
              <a:gd name="connsiteY2" fmla="*/ 0 h 1488641"/>
              <a:gd name="connsiteX3" fmla="*/ 3409863 w 5048163"/>
              <a:gd name="connsiteY3" fmla="*/ 0 h 1488641"/>
              <a:gd name="connsiteX4" fmla="*/ 3409863 w 5048163"/>
              <a:gd name="connsiteY4" fmla="*/ 790575 h 1488641"/>
              <a:gd name="connsiteX5" fmla="*/ 5048163 w 5048163"/>
              <a:gd name="connsiteY5" fmla="*/ 790575 h 1488641"/>
              <a:gd name="connsiteX6" fmla="*/ 5048163 w 5048163"/>
              <a:gd name="connsiteY6" fmla="*/ 1485900 h 1488641"/>
              <a:gd name="connsiteX7" fmla="*/ 235 w 5048163"/>
              <a:gd name="connsiteY7" fmla="*/ 1488641 h 1488641"/>
              <a:gd name="connsiteX8" fmla="*/ 9438 w 5048163"/>
              <a:gd name="connsiteY8" fmla="*/ 819150 h 1488641"/>
              <a:gd name="connsiteX0" fmla="*/ 0 w 5038725"/>
              <a:gd name="connsiteY0" fmla="*/ 819150 h 1488641"/>
              <a:gd name="connsiteX1" fmla="*/ 2428875 w 5038725"/>
              <a:gd name="connsiteY1" fmla="*/ 819150 h 1488641"/>
              <a:gd name="connsiteX2" fmla="*/ 2428875 w 5038725"/>
              <a:gd name="connsiteY2" fmla="*/ 0 h 1488641"/>
              <a:gd name="connsiteX3" fmla="*/ 3400425 w 5038725"/>
              <a:gd name="connsiteY3" fmla="*/ 0 h 1488641"/>
              <a:gd name="connsiteX4" fmla="*/ 3400425 w 5038725"/>
              <a:gd name="connsiteY4" fmla="*/ 790575 h 1488641"/>
              <a:gd name="connsiteX5" fmla="*/ 5038725 w 5038725"/>
              <a:gd name="connsiteY5" fmla="*/ 790575 h 1488641"/>
              <a:gd name="connsiteX6" fmla="*/ 5038725 w 5038725"/>
              <a:gd name="connsiteY6" fmla="*/ 1485900 h 1488641"/>
              <a:gd name="connsiteX7" fmla="*/ 3354 w 5038725"/>
              <a:gd name="connsiteY7" fmla="*/ 1488641 h 1488641"/>
              <a:gd name="connsiteX8" fmla="*/ 0 w 5038725"/>
              <a:gd name="connsiteY8" fmla="*/ 819150 h 148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8641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3354" y="1488641"/>
                </a:lnTo>
                <a:cubicBezTo>
                  <a:pt x="1190" y="1265477"/>
                  <a:pt x="2164" y="1042314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9" name="円/楕円 518"/>
          <p:cNvSpPr/>
          <p:nvPr/>
        </p:nvSpPr>
        <p:spPr>
          <a:xfrm rot="2869555">
            <a:off x="14313852" y="1124055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0" name="グループ化 519"/>
          <p:cNvGrpSpPr/>
          <p:nvPr/>
        </p:nvGrpSpPr>
        <p:grpSpPr>
          <a:xfrm>
            <a:off x="13907876" y="581632"/>
            <a:ext cx="632116" cy="866383"/>
            <a:chOff x="2638713" y="581632"/>
            <a:chExt cx="632116" cy="866383"/>
          </a:xfrm>
        </p:grpSpPr>
        <p:sp>
          <p:nvSpPr>
            <p:cNvPr id="521" name="円/楕円 520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2" name="円/楕円 521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3" name="円/楕円 522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4" name="円/楕円 523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5" name="円/楕円 524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6" name="円/楕円 525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7" name="円/楕円 526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円/楕円 527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円/楕円 528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円/楕円 529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1" name="円/楕円 530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2" name="円/楕円 531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3" name="円/楕円 532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4" name="円/楕円 533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5" name="円/楕円 534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円/楕円 535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円/楕円 536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8" name="円/楕円 537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9" name="円/楕円 538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0" name="円/楕円 539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1" name="円/楕円 540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2" name="円/楕円 541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3" name="円/楕円 542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4" name="四角形吹き出し 543"/>
          <p:cNvSpPr/>
          <p:nvPr/>
        </p:nvSpPr>
        <p:spPr>
          <a:xfrm>
            <a:off x="14842855" y="2223523"/>
            <a:ext cx="1607637" cy="696291"/>
          </a:xfrm>
          <a:prstGeom prst="wedgeRectCallout">
            <a:avLst>
              <a:gd name="adj1" fmla="val -69737"/>
              <a:gd name="adj2" fmla="val 588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amcl</a:t>
            </a:r>
            <a:r>
              <a:rPr lang="en-US" altLang="ja-JP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dirty="0" smtClean="0">
                <a:solidFill>
                  <a:schemeClr val="tx1"/>
                </a:solidFill>
              </a:rPr>
              <a:t>では重みが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最大となる点を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推定値とする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5" name="四角形吹き出し 544"/>
          <p:cNvSpPr/>
          <p:nvPr/>
        </p:nvSpPr>
        <p:spPr>
          <a:xfrm>
            <a:off x="13068947" y="1144724"/>
            <a:ext cx="834503" cy="323828"/>
          </a:xfrm>
          <a:prstGeom prst="wedgeRectCallout">
            <a:avLst>
              <a:gd name="adj1" fmla="val 93277"/>
              <a:gd name="adj2" fmla="val 809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尤度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46" name="四角形吹き出し 545"/>
          <p:cNvSpPr/>
          <p:nvPr/>
        </p:nvSpPr>
        <p:spPr>
          <a:xfrm>
            <a:off x="14635117" y="322045"/>
            <a:ext cx="1016599" cy="323828"/>
          </a:xfrm>
          <a:prstGeom prst="wedgeRectCallout">
            <a:avLst>
              <a:gd name="adj1" fmla="val -68041"/>
              <a:gd name="adj2" fmla="val 8065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5"/>
                </a:solidFill>
              </a:rPr>
              <a:t>事前分布</a:t>
            </a:r>
            <a:endParaRPr kumimoji="1" lang="ja-JP" altLang="en-US" sz="14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テキスト ボックス 546"/>
              <p:cNvSpPr txBox="1"/>
              <p:nvPr/>
            </p:nvSpPr>
            <p:spPr>
              <a:xfrm>
                <a:off x="11337827" y="609607"/>
                <a:ext cx="2363724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47" name="テキスト ボックス 5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827" y="609607"/>
                <a:ext cx="2363724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2821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正方形/長方形 547"/>
          <p:cNvSpPr/>
          <p:nvPr/>
        </p:nvSpPr>
        <p:spPr>
          <a:xfrm>
            <a:off x="13184903" y="609607"/>
            <a:ext cx="504000" cy="252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9" name="正方形/長方形 548"/>
          <p:cNvSpPr/>
          <p:nvPr/>
        </p:nvSpPr>
        <p:spPr>
          <a:xfrm>
            <a:off x="12443799" y="610298"/>
            <a:ext cx="720000" cy="25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13518116" y="429459"/>
            <a:ext cx="1117600" cy="177800"/>
          </a:xfrm>
          <a:custGeom>
            <a:avLst/>
            <a:gdLst>
              <a:gd name="connsiteX0" fmla="*/ 1117600 w 1117600"/>
              <a:gd name="connsiteY0" fmla="*/ 0 h 177800"/>
              <a:gd name="connsiteX1" fmla="*/ 0 w 1117600"/>
              <a:gd name="connsiteY1" fmla="*/ 0 h 177800"/>
              <a:gd name="connsiteX2" fmla="*/ 0 w 11176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177800">
                <a:moveTo>
                  <a:pt x="1117600" y="0"/>
                </a:moveTo>
                <a:lnTo>
                  <a:pt x="0" y="0"/>
                </a:lnTo>
                <a:lnTo>
                  <a:pt x="0" y="17780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12591016" y="861259"/>
            <a:ext cx="482600" cy="444500"/>
          </a:xfrm>
          <a:custGeom>
            <a:avLst/>
            <a:gdLst>
              <a:gd name="connsiteX0" fmla="*/ 0 w 482600"/>
              <a:gd name="connsiteY0" fmla="*/ 0 h 444500"/>
              <a:gd name="connsiteX1" fmla="*/ 0 w 482600"/>
              <a:gd name="connsiteY1" fmla="*/ 444500 h 444500"/>
              <a:gd name="connsiteX2" fmla="*/ 482600 w 482600"/>
              <a:gd name="connsiteY2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444500">
                <a:moveTo>
                  <a:pt x="0" y="0"/>
                </a:moveTo>
                <a:lnTo>
                  <a:pt x="0" y="444500"/>
                </a:lnTo>
                <a:lnTo>
                  <a:pt x="482600" y="4445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テキスト ボックス 549"/>
              <p:cNvSpPr txBox="1"/>
              <p:nvPr/>
            </p:nvSpPr>
            <p:spPr>
              <a:xfrm>
                <a:off x="11362072" y="2668365"/>
                <a:ext cx="2363724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50" name="テキスト ボックス 5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072" y="2668365"/>
                <a:ext cx="2363724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2821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正方形/長方形 550"/>
          <p:cNvSpPr/>
          <p:nvPr/>
        </p:nvSpPr>
        <p:spPr>
          <a:xfrm>
            <a:off x="13209148" y="2668365"/>
            <a:ext cx="504000" cy="252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2" name="正方形/長方形 551"/>
          <p:cNvSpPr/>
          <p:nvPr/>
        </p:nvSpPr>
        <p:spPr>
          <a:xfrm>
            <a:off x="12468044" y="2669056"/>
            <a:ext cx="720000" cy="25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11841716" y="2905959"/>
            <a:ext cx="1008000" cy="254000"/>
          </a:xfrm>
          <a:custGeom>
            <a:avLst/>
            <a:gdLst>
              <a:gd name="connsiteX0" fmla="*/ 0 w 2235200"/>
              <a:gd name="connsiteY0" fmla="*/ 0 h 254000"/>
              <a:gd name="connsiteX1" fmla="*/ 0 w 2235200"/>
              <a:gd name="connsiteY1" fmla="*/ 254000 h 254000"/>
              <a:gd name="connsiteX2" fmla="*/ 2235200 w 22352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254000">
                <a:moveTo>
                  <a:pt x="0" y="0"/>
                </a:moveTo>
                <a:lnTo>
                  <a:pt x="0" y="254000"/>
                </a:lnTo>
                <a:lnTo>
                  <a:pt x="2235200" y="2540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4" name="四角形吹き出し 553"/>
          <p:cNvSpPr/>
          <p:nvPr/>
        </p:nvSpPr>
        <p:spPr>
          <a:xfrm>
            <a:off x="12856935" y="3012180"/>
            <a:ext cx="1016599" cy="323828"/>
          </a:xfrm>
          <a:prstGeom prst="wedgeRectCallout">
            <a:avLst>
              <a:gd name="adj1" fmla="val 83120"/>
              <a:gd name="adj2" fmla="val 22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事後分布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5" name="正方形/長方形 554"/>
          <p:cNvSpPr/>
          <p:nvPr/>
        </p:nvSpPr>
        <p:spPr>
          <a:xfrm>
            <a:off x="11279091" y="395888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6" name="フリーフォーム 555"/>
          <p:cNvSpPr/>
          <p:nvPr/>
        </p:nvSpPr>
        <p:spPr>
          <a:xfrm>
            <a:off x="11384514" y="3980892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7" name="円/楕円 556"/>
          <p:cNvSpPr/>
          <p:nvPr/>
        </p:nvSpPr>
        <p:spPr>
          <a:xfrm rot="2869555">
            <a:off x="14325532" y="5091153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8" name="円/楕円 557"/>
          <p:cNvSpPr/>
          <p:nvPr/>
        </p:nvSpPr>
        <p:spPr>
          <a:xfrm>
            <a:off x="14281607" y="505535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9" name="円/楕円 558"/>
          <p:cNvSpPr/>
          <p:nvPr/>
        </p:nvSpPr>
        <p:spPr>
          <a:xfrm>
            <a:off x="14098480" y="473489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0" name="円/楕円 559"/>
          <p:cNvSpPr/>
          <p:nvPr/>
        </p:nvSpPr>
        <p:spPr>
          <a:xfrm>
            <a:off x="13994000" y="465716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1" name="円/楕円 560"/>
          <p:cNvSpPr/>
          <p:nvPr/>
        </p:nvSpPr>
        <p:spPr>
          <a:xfrm>
            <a:off x="14256742" y="491581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2" name="円/楕円 561"/>
          <p:cNvSpPr/>
          <p:nvPr/>
        </p:nvSpPr>
        <p:spPr>
          <a:xfrm>
            <a:off x="14292746" y="49721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3" name="円/楕円 562"/>
          <p:cNvSpPr/>
          <p:nvPr/>
        </p:nvSpPr>
        <p:spPr>
          <a:xfrm>
            <a:off x="14346230" y="5115500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4" name="円/楕円 563"/>
          <p:cNvSpPr/>
          <p:nvPr/>
        </p:nvSpPr>
        <p:spPr>
          <a:xfrm>
            <a:off x="14359566" y="479276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5" name="円/楕円 564"/>
          <p:cNvSpPr/>
          <p:nvPr/>
        </p:nvSpPr>
        <p:spPr>
          <a:xfrm>
            <a:off x="14423066" y="499440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6" name="円/楕円 565"/>
          <p:cNvSpPr/>
          <p:nvPr/>
        </p:nvSpPr>
        <p:spPr>
          <a:xfrm>
            <a:off x="14138781" y="483437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7" name="円/楕円 566"/>
          <p:cNvSpPr/>
          <p:nvPr/>
        </p:nvSpPr>
        <p:spPr>
          <a:xfrm>
            <a:off x="14396251" y="5191001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8" name="円/楕円 567"/>
          <p:cNvSpPr/>
          <p:nvPr/>
        </p:nvSpPr>
        <p:spPr>
          <a:xfrm>
            <a:off x="14216740" y="481464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9" name="円/楕円 568"/>
          <p:cNvSpPr/>
          <p:nvPr/>
        </p:nvSpPr>
        <p:spPr>
          <a:xfrm>
            <a:off x="14176492" y="500807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0" name="円/楕円 569"/>
          <p:cNvSpPr/>
          <p:nvPr/>
        </p:nvSpPr>
        <p:spPr>
          <a:xfrm>
            <a:off x="14395717" y="489631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1" name="円/楕円 570"/>
          <p:cNvSpPr/>
          <p:nvPr/>
        </p:nvSpPr>
        <p:spPr>
          <a:xfrm>
            <a:off x="13917804" y="454051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2" name="円/楕円 571"/>
          <p:cNvSpPr/>
          <p:nvPr/>
        </p:nvSpPr>
        <p:spPr>
          <a:xfrm>
            <a:off x="14477381" y="521713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3" name="円/楕円 572"/>
          <p:cNvSpPr/>
          <p:nvPr/>
        </p:nvSpPr>
        <p:spPr>
          <a:xfrm>
            <a:off x="14513920" y="537090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4" name="円/楕円 573"/>
          <p:cNvSpPr/>
          <p:nvPr/>
        </p:nvSpPr>
        <p:spPr>
          <a:xfrm>
            <a:off x="14283562" y="48517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5" name="円/楕円 574"/>
          <p:cNvSpPr/>
          <p:nvPr/>
        </p:nvSpPr>
        <p:spPr>
          <a:xfrm>
            <a:off x="14116312" y="494457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6" name="円/楕円 575"/>
          <p:cNvSpPr/>
          <p:nvPr/>
        </p:nvSpPr>
        <p:spPr>
          <a:xfrm>
            <a:off x="14437720" y="5104202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7" name="円/楕円 576"/>
          <p:cNvSpPr/>
          <p:nvPr/>
        </p:nvSpPr>
        <p:spPr>
          <a:xfrm>
            <a:off x="14228660" y="494926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8" name="円/楕円 577"/>
          <p:cNvSpPr/>
          <p:nvPr/>
        </p:nvSpPr>
        <p:spPr>
          <a:xfrm>
            <a:off x="14357417" y="500826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9" name="円/楕円 578"/>
          <p:cNvSpPr/>
          <p:nvPr/>
        </p:nvSpPr>
        <p:spPr>
          <a:xfrm>
            <a:off x="14197203" y="467787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0" name="円/楕円 579"/>
          <p:cNvSpPr/>
          <p:nvPr/>
        </p:nvSpPr>
        <p:spPr>
          <a:xfrm>
            <a:off x="14060431" y="47755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1" name="四角形吹き出し 580"/>
          <p:cNvSpPr/>
          <p:nvPr/>
        </p:nvSpPr>
        <p:spPr>
          <a:xfrm>
            <a:off x="14842854" y="4130039"/>
            <a:ext cx="1607637" cy="696291"/>
          </a:xfrm>
          <a:prstGeom prst="wedgeRectCallout">
            <a:avLst>
              <a:gd name="adj1" fmla="val -64997"/>
              <a:gd name="adj2" fmla="val 898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尤度が高い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この辺りの粒子を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生き残らせる</a:t>
            </a:r>
          </a:p>
        </p:txBody>
      </p:sp>
      <p:sp>
        <p:nvSpPr>
          <p:cNvPr id="582" name="四角形吹き出し 581"/>
          <p:cNvSpPr/>
          <p:nvPr/>
        </p:nvSpPr>
        <p:spPr>
          <a:xfrm>
            <a:off x="13088126" y="5120709"/>
            <a:ext cx="834503" cy="323828"/>
          </a:xfrm>
          <a:prstGeom prst="wedgeRectCallout">
            <a:avLst>
              <a:gd name="adj1" fmla="val 93277"/>
              <a:gd name="adj2" fmla="val 809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尤度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27" name="四角形吹き出し 326"/>
          <p:cNvSpPr/>
          <p:nvPr/>
        </p:nvSpPr>
        <p:spPr>
          <a:xfrm>
            <a:off x="3745255" y="104691"/>
            <a:ext cx="1625279" cy="379249"/>
          </a:xfrm>
          <a:prstGeom prst="wedgeRectCallout">
            <a:avLst>
              <a:gd name="adj1" fmla="val 11600"/>
              <a:gd name="adj2" fmla="val 843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こっちは</a:t>
            </a:r>
            <a:r>
              <a:rPr lang="ja-JP" altLang="en-US" sz="1600" dirty="0">
                <a:solidFill>
                  <a:schemeClr val="tx1"/>
                </a:solidFill>
              </a:rPr>
              <a:t>分かる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2268" y="6023429"/>
            <a:ext cx="1048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粒子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dirty="0" err="1" smtClean="0"/>
              <a:t>，</a:t>
            </a:r>
            <a:r>
              <a:rPr lang="ja-JP" altLang="en-US" b="1" dirty="0" smtClean="0">
                <a:solidFill>
                  <a:srgbClr val="00B050"/>
                </a:solidFill>
              </a:rPr>
              <a:t>粒子</a:t>
            </a:r>
            <a:r>
              <a:rPr lang="en-US" altLang="ja-JP" b="1" dirty="0" smtClean="0">
                <a:solidFill>
                  <a:srgbClr val="00B050"/>
                </a:solidFill>
              </a:rPr>
              <a:t>2</a:t>
            </a:r>
            <a:r>
              <a:rPr lang="ja-JP" altLang="en-US" dirty="0" err="1" smtClean="0"/>
              <a:t>，</a:t>
            </a:r>
            <a:r>
              <a:rPr lang="ja-JP" altLang="en-US" b="1" dirty="0" smtClean="0">
                <a:solidFill>
                  <a:srgbClr val="0070C0"/>
                </a:solidFill>
              </a:rPr>
              <a:t>粒子</a:t>
            </a:r>
            <a:r>
              <a:rPr lang="en-US" altLang="ja-JP" b="1" dirty="0" smtClean="0">
                <a:solidFill>
                  <a:srgbClr val="0070C0"/>
                </a:solidFill>
              </a:rPr>
              <a:t>3</a:t>
            </a:r>
            <a:r>
              <a:rPr lang="ja-JP" altLang="en-US" dirty="0" smtClean="0"/>
              <a:t>のうち</a:t>
            </a:r>
            <a:r>
              <a:rPr lang="ja-JP" altLang="en-US" dirty="0" smtClean="0"/>
              <a:t>，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「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実際の観測値」</a:t>
            </a:r>
            <a:r>
              <a:rPr kumimoji="1" lang="ja-JP" altLang="en-US" dirty="0" smtClean="0"/>
              <a:t>と一番近い「仮想的な観測値」が得られる粒子は？</a:t>
            </a:r>
            <a:endParaRPr kumimoji="1" lang="en-US" altLang="ja-JP" dirty="0" smtClean="0"/>
          </a:p>
          <a:p>
            <a:r>
              <a:rPr lang="ja-JP" altLang="en-US" dirty="0" smtClean="0"/>
              <a:t>→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粒子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である！つまり，</a:t>
            </a:r>
            <a:r>
              <a:rPr lang="ja-JP" altLang="en-US" b="1" dirty="0" smtClean="0">
                <a:solidFill>
                  <a:srgbClr val="FF0000"/>
                </a:solidFill>
              </a:rPr>
              <a:t>粒子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から得られる尤度（重み）が，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粒子の中で最も大きい！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685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90700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navigation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4789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ナビゲーション関連一式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2606" y="210316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自己</a:t>
            </a:r>
            <a:r>
              <a:rPr lang="ja-JP" altLang="en-US" dirty="0" smtClean="0"/>
              <a:t>位置推定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2606" y="14601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ナビゲーション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2606" y="274613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8483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地図生成</a:t>
            </a:r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3539485" y="2422211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679632" y="1803360"/>
            <a:ext cx="128588" cy="936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3544242" y="1790364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50439" y="2408711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な位置推定のために地図を使う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72815" y="2121141"/>
            <a:ext cx="866775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amcl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72815" y="1492210"/>
            <a:ext cx="1304925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move_base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8710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ap_server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50439" y="1793112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な推定値を使う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69883" y="2110689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 smtClean="0">
                <a:solidFill>
                  <a:srgbClr val="C00000"/>
                </a:solidFill>
              </a:rPr>
              <a:t>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692385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slam_gmapping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48248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42100" y="2565204"/>
            <a:ext cx="838200" cy="657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地図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データ</a:t>
            </a:r>
          </a:p>
        </p:txBody>
      </p:sp>
      <p:cxnSp>
        <p:nvCxnSpPr>
          <p:cNvPr id="25" name="直線矢印コネクタ 24"/>
          <p:cNvCxnSpPr>
            <a:stCxn id="21" idx="1"/>
            <a:endCxn id="23" idx="3"/>
          </p:cNvCxnSpPr>
          <p:nvPr/>
        </p:nvCxnSpPr>
        <p:spPr>
          <a:xfrm flipH="1">
            <a:off x="7180300" y="2893757"/>
            <a:ext cx="1302182" cy="0"/>
          </a:xfrm>
          <a:prstGeom prst="straightConnector1">
            <a:avLst/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矢印コネクタ 26"/>
          <p:cNvCxnSpPr>
            <a:stCxn id="23" idx="1"/>
            <a:endCxn id="11" idx="3"/>
          </p:cNvCxnSpPr>
          <p:nvPr/>
        </p:nvCxnSpPr>
        <p:spPr>
          <a:xfrm flipH="1">
            <a:off x="4939665" y="2893757"/>
            <a:ext cx="140243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663861" y="2678313"/>
            <a:ext cx="869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地図を保存する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81093" y="2678313"/>
            <a:ext cx="941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地図を読み込む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37946" y="2709091"/>
            <a:ext cx="13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の生成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5808" y="1460186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親分</a:t>
            </a:r>
            <a:endParaRPr kumimoji="1" lang="ja-JP" altLang="en-US" dirty="0"/>
          </a:p>
        </p:txBody>
      </p:sp>
      <p:sp>
        <p:nvSpPr>
          <p:cNvPr id="32" name="左中かっこ 31"/>
          <p:cNvSpPr/>
          <p:nvPr/>
        </p:nvSpPr>
        <p:spPr>
          <a:xfrm>
            <a:off x="1506500" y="2042160"/>
            <a:ext cx="162280" cy="1036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44377" y="2393322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子分</a:t>
            </a:r>
            <a:endParaRPr kumimoji="1" lang="ja-JP" altLang="en-US" dirty="0"/>
          </a:p>
        </p:txBody>
      </p:sp>
      <p:sp>
        <p:nvSpPr>
          <p:cNvPr id="34" name="左中かっこ 33"/>
          <p:cNvSpPr/>
          <p:nvPr/>
        </p:nvSpPr>
        <p:spPr>
          <a:xfrm>
            <a:off x="1499355" y="1477358"/>
            <a:ext cx="162280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90700" y="3495219"/>
            <a:ext cx="1135380" cy="286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メタパッケージ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90700" y="3843561"/>
            <a:ext cx="1135380" cy="286879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パッケージ</a:t>
            </a:r>
          </a:p>
        </p:txBody>
      </p:sp>
    </p:spTree>
    <p:extLst>
      <p:ext uri="{BB962C8B-B14F-4D97-AF65-F5344CB8AC3E}">
        <p14:creationId xmlns:p14="http://schemas.microsoft.com/office/powerpoint/2010/main" val="31996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5331147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/>
        </p:nvSpPr>
        <p:spPr>
          <a:xfrm>
            <a:off x="5436570" y="2200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1" name="円/楕円 140"/>
          <p:cNvSpPr/>
          <p:nvPr/>
        </p:nvSpPr>
        <p:spPr>
          <a:xfrm rot="2869555">
            <a:off x="8377588" y="1132266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1879726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94381" y="1904521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147587" y="3027831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7" idx="7"/>
          </p:cNvCxnSpPr>
          <p:nvPr/>
        </p:nvCxnSpPr>
        <p:spPr>
          <a:xfrm flipV="1">
            <a:off x="3178315" y="2387715"/>
            <a:ext cx="330936" cy="645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7" idx="7"/>
          </p:cNvCxnSpPr>
          <p:nvPr/>
        </p:nvCxnSpPr>
        <p:spPr>
          <a:xfrm flipV="1">
            <a:off x="3178315" y="2100233"/>
            <a:ext cx="342727" cy="932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7" idx="7"/>
          </p:cNvCxnSpPr>
          <p:nvPr/>
        </p:nvCxnSpPr>
        <p:spPr>
          <a:xfrm flipV="1">
            <a:off x="3178315" y="2608828"/>
            <a:ext cx="342727" cy="424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3183587" y="2833970"/>
            <a:ext cx="509266" cy="203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7" idx="7"/>
          </p:cNvCxnSpPr>
          <p:nvPr/>
        </p:nvCxnSpPr>
        <p:spPr>
          <a:xfrm flipV="1">
            <a:off x="3178315" y="2841400"/>
            <a:ext cx="860613" cy="191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7"/>
          </p:cNvCxnSpPr>
          <p:nvPr/>
        </p:nvCxnSpPr>
        <p:spPr>
          <a:xfrm flipV="1">
            <a:off x="3178315" y="3019420"/>
            <a:ext cx="2007561" cy="13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7" idx="7"/>
          </p:cNvCxnSpPr>
          <p:nvPr/>
        </p:nvCxnSpPr>
        <p:spPr>
          <a:xfrm>
            <a:off x="3178315" y="3033103"/>
            <a:ext cx="2007561" cy="141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7"/>
          </p:cNvCxnSpPr>
          <p:nvPr/>
        </p:nvCxnSpPr>
        <p:spPr>
          <a:xfrm>
            <a:off x="3178315" y="3033103"/>
            <a:ext cx="2007561" cy="3014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7"/>
          </p:cNvCxnSpPr>
          <p:nvPr/>
        </p:nvCxnSpPr>
        <p:spPr>
          <a:xfrm>
            <a:off x="3178315" y="3033103"/>
            <a:ext cx="2007561" cy="434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826874" y="2293824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粒子</a:t>
            </a:r>
            <a:r>
              <a:rPr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0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105423" y="22005"/>
            <a:ext cx="5096087" cy="1724533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5900"/>
              <a:gd name="connsiteX1" fmla="*/ 2438078 w 5047928"/>
              <a:gd name="connsiteY1" fmla="*/ 819150 h 1485900"/>
              <a:gd name="connsiteX2" fmla="*/ 2438078 w 5047928"/>
              <a:gd name="connsiteY2" fmla="*/ 0 h 1485900"/>
              <a:gd name="connsiteX3" fmla="*/ 3409628 w 5047928"/>
              <a:gd name="connsiteY3" fmla="*/ 0 h 1485900"/>
              <a:gd name="connsiteX4" fmla="*/ 3409628 w 5047928"/>
              <a:gd name="connsiteY4" fmla="*/ 790575 h 1485900"/>
              <a:gd name="connsiteX5" fmla="*/ 5047928 w 5047928"/>
              <a:gd name="connsiteY5" fmla="*/ 790575 h 1485900"/>
              <a:gd name="connsiteX6" fmla="*/ 5047928 w 5047928"/>
              <a:gd name="connsiteY6" fmla="*/ 1485900 h 1485900"/>
              <a:gd name="connsiteX7" fmla="*/ 0 w 5047928"/>
              <a:gd name="connsiteY7" fmla="*/ 1485900 h 1485900"/>
              <a:gd name="connsiteX8" fmla="*/ 9203 w 5047928"/>
              <a:gd name="connsiteY8" fmla="*/ 819150 h 1485900"/>
              <a:gd name="connsiteX0" fmla="*/ 0 w 5038725"/>
              <a:gd name="connsiteY0" fmla="*/ 819150 h 1488641"/>
              <a:gd name="connsiteX1" fmla="*/ 2428875 w 5038725"/>
              <a:gd name="connsiteY1" fmla="*/ 819150 h 1488641"/>
              <a:gd name="connsiteX2" fmla="*/ 2428875 w 5038725"/>
              <a:gd name="connsiteY2" fmla="*/ 0 h 1488641"/>
              <a:gd name="connsiteX3" fmla="*/ 3400425 w 5038725"/>
              <a:gd name="connsiteY3" fmla="*/ 0 h 1488641"/>
              <a:gd name="connsiteX4" fmla="*/ 3400425 w 5038725"/>
              <a:gd name="connsiteY4" fmla="*/ 790575 h 1488641"/>
              <a:gd name="connsiteX5" fmla="*/ 5038725 w 5038725"/>
              <a:gd name="connsiteY5" fmla="*/ 790575 h 1488641"/>
              <a:gd name="connsiteX6" fmla="*/ 5038725 w 5038725"/>
              <a:gd name="connsiteY6" fmla="*/ 1485900 h 1488641"/>
              <a:gd name="connsiteX7" fmla="*/ 6493 w 5038725"/>
              <a:gd name="connsiteY7" fmla="*/ 1488641 h 1488641"/>
              <a:gd name="connsiteX8" fmla="*/ 0 w 5038725"/>
              <a:gd name="connsiteY8" fmla="*/ 819150 h 1488641"/>
              <a:gd name="connsiteX0" fmla="*/ 9438 w 5048163"/>
              <a:gd name="connsiteY0" fmla="*/ 819150 h 1488641"/>
              <a:gd name="connsiteX1" fmla="*/ 2438313 w 5048163"/>
              <a:gd name="connsiteY1" fmla="*/ 819150 h 1488641"/>
              <a:gd name="connsiteX2" fmla="*/ 2438313 w 5048163"/>
              <a:gd name="connsiteY2" fmla="*/ 0 h 1488641"/>
              <a:gd name="connsiteX3" fmla="*/ 3409863 w 5048163"/>
              <a:gd name="connsiteY3" fmla="*/ 0 h 1488641"/>
              <a:gd name="connsiteX4" fmla="*/ 3409863 w 5048163"/>
              <a:gd name="connsiteY4" fmla="*/ 790575 h 1488641"/>
              <a:gd name="connsiteX5" fmla="*/ 5048163 w 5048163"/>
              <a:gd name="connsiteY5" fmla="*/ 790575 h 1488641"/>
              <a:gd name="connsiteX6" fmla="*/ 5048163 w 5048163"/>
              <a:gd name="connsiteY6" fmla="*/ 1485900 h 1488641"/>
              <a:gd name="connsiteX7" fmla="*/ 235 w 5048163"/>
              <a:gd name="connsiteY7" fmla="*/ 1488641 h 1488641"/>
              <a:gd name="connsiteX8" fmla="*/ 9438 w 5048163"/>
              <a:gd name="connsiteY8" fmla="*/ 819150 h 1488641"/>
              <a:gd name="connsiteX0" fmla="*/ 0 w 5038725"/>
              <a:gd name="connsiteY0" fmla="*/ 819150 h 1488641"/>
              <a:gd name="connsiteX1" fmla="*/ 2428875 w 5038725"/>
              <a:gd name="connsiteY1" fmla="*/ 819150 h 1488641"/>
              <a:gd name="connsiteX2" fmla="*/ 2428875 w 5038725"/>
              <a:gd name="connsiteY2" fmla="*/ 0 h 1488641"/>
              <a:gd name="connsiteX3" fmla="*/ 3400425 w 5038725"/>
              <a:gd name="connsiteY3" fmla="*/ 0 h 1488641"/>
              <a:gd name="connsiteX4" fmla="*/ 3400425 w 5038725"/>
              <a:gd name="connsiteY4" fmla="*/ 790575 h 1488641"/>
              <a:gd name="connsiteX5" fmla="*/ 5038725 w 5038725"/>
              <a:gd name="connsiteY5" fmla="*/ 790575 h 1488641"/>
              <a:gd name="connsiteX6" fmla="*/ 5038725 w 5038725"/>
              <a:gd name="connsiteY6" fmla="*/ 1485900 h 1488641"/>
              <a:gd name="connsiteX7" fmla="*/ 3354 w 5038725"/>
              <a:gd name="connsiteY7" fmla="*/ 1488641 h 1488641"/>
              <a:gd name="connsiteX8" fmla="*/ 0 w 5038725"/>
              <a:gd name="connsiteY8" fmla="*/ 819150 h 148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8641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3354" y="1488641"/>
                </a:lnTo>
                <a:cubicBezTo>
                  <a:pt x="1190" y="1265477"/>
                  <a:pt x="2164" y="1042314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4" name="円/楕円 63"/>
          <p:cNvSpPr/>
          <p:nvPr/>
        </p:nvSpPr>
        <p:spPr>
          <a:xfrm rot="2869555">
            <a:off x="3044689" y="1124055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38713" y="581632"/>
            <a:ext cx="632116" cy="866383"/>
            <a:chOff x="2638713" y="581632"/>
            <a:chExt cx="632116" cy="866383"/>
          </a:xfrm>
        </p:grpSpPr>
        <p:sp>
          <p:nvSpPr>
            <p:cNvPr id="38" name="円/楕円 37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円/楕円 70"/>
          <p:cNvSpPr/>
          <p:nvPr/>
        </p:nvSpPr>
        <p:spPr>
          <a:xfrm>
            <a:off x="8333663" y="10964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8150536" y="77600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8046056" y="6982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8308798" y="95693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8344802" y="101324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8398286" y="1156613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8411622" y="83387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8475122" y="10355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8190837" y="8754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8448307" y="1232114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8268796" y="85575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8228548" y="10491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8447773" y="9374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7969860" y="58163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8529437" y="12582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8565976" y="141201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8335618" y="8928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8168368" y="98568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8489776" y="114531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8280716" y="9903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8409473" y="104938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8249259" y="7189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8112487" y="8166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059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853" y="376533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74317" y="378398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042692" y="4881180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cxnSpLocks noChangeAspect="1"/>
          </p:cNvCxnSpPr>
          <p:nvPr/>
        </p:nvCxnSpPr>
        <p:spPr>
          <a:xfrm flipV="1">
            <a:off x="3067385" y="4382719"/>
            <a:ext cx="256165" cy="4995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cxnSpLocks noChangeAspect="1"/>
          </p:cNvCxnSpPr>
          <p:nvPr/>
        </p:nvCxnSpPr>
        <p:spPr>
          <a:xfrm flipV="1">
            <a:off x="3047535" y="4569805"/>
            <a:ext cx="119035" cy="32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 noChangeAspect="1"/>
          </p:cNvCxnSpPr>
          <p:nvPr/>
        </p:nvCxnSpPr>
        <p:spPr>
          <a:xfrm flipV="1">
            <a:off x="3048215" y="4469041"/>
            <a:ext cx="340929" cy="4220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 noChangeAspect="1"/>
          </p:cNvCxnSpPr>
          <p:nvPr/>
        </p:nvCxnSpPr>
        <p:spPr>
          <a:xfrm flipV="1">
            <a:off x="3059644" y="4690371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 noChangeAspect="1"/>
          </p:cNvCxnSpPr>
          <p:nvPr/>
        </p:nvCxnSpPr>
        <p:spPr>
          <a:xfrm flipV="1">
            <a:off x="3059644" y="4709370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 noChangeAspect="1"/>
          </p:cNvCxnSpPr>
          <p:nvPr/>
        </p:nvCxnSpPr>
        <p:spPr>
          <a:xfrm flipV="1">
            <a:off x="3059644" y="4881180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 noChangeAspect="1"/>
          </p:cNvCxnSpPr>
          <p:nvPr/>
        </p:nvCxnSpPr>
        <p:spPr>
          <a:xfrm>
            <a:off x="3059644" y="4881180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 noChangeAspect="1"/>
          </p:cNvCxnSpPr>
          <p:nvPr/>
        </p:nvCxnSpPr>
        <p:spPr>
          <a:xfrm>
            <a:off x="3059644" y="4881180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 noChangeAspect="1"/>
          </p:cNvCxnSpPr>
          <p:nvPr/>
        </p:nvCxnSpPr>
        <p:spPr>
          <a:xfrm>
            <a:off x="3059644" y="4881180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849860" y="4220789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96" name="円/楕円 95"/>
          <p:cNvSpPr/>
          <p:nvPr/>
        </p:nvSpPr>
        <p:spPr>
          <a:xfrm>
            <a:off x="3059550" y="4252186"/>
            <a:ext cx="392042" cy="38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人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四角形吹き出し 2"/>
              <p:cNvSpPr/>
              <p:nvPr/>
            </p:nvSpPr>
            <p:spPr>
              <a:xfrm>
                <a:off x="117454" y="2922636"/>
                <a:ext cx="3334138" cy="1119115"/>
              </a:xfrm>
              <a:prstGeom prst="wedgeRectCallout">
                <a:avLst>
                  <a:gd name="adj1" fmla="val 36201"/>
                  <a:gd name="adj2" fmla="val 7415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モデルと照らしあわせると，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6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</m:oMath>
                </a14:m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になるはずなのに，</a:t>
                </a:r>
                <a:r>
                  <a:rPr lang="ja-JP" altLang="en-US" sz="1600" dirty="0">
                    <a:solidFill>
                      <a:schemeClr val="tx1"/>
                    </a:solidFill>
                  </a:rPr>
                  <a:t>観測</a:t>
                </a:r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値が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小さすぎる．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この粒子は消してしまおう！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四角形吹き出し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4" y="2922636"/>
                <a:ext cx="3334138" cy="1119115"/>
              </a:xfrm>
              <a:prstGeom prst="wedgeRectCallout">
                <a:avLst>
                  <a:gd name="adj1" fmla="val 36201"/>
                  <a:gd name="adj2" fmla="val 74153"/>
                </a:avLst>
              </a:prstGeom>
              <a:blipFill rotWithShape="0">
                <a:blip r:embed="rId3"/>
                <a:stretch>
                  <a:fillRect t="-4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25"/>
          <p:cNvGrpSpPr>
            <a:grpSpLocks/>
          </p:cNvGrpSpPr>
          <p:nvPr/>
        </p:nvGrpSpPr>
        <p:grpSpPr bwMode="auto">
          <a:xfrm>
            <a:off x="5679995" y="502709"/>
            <a:ext cx="3697288" cy="2525713"/>
            <a:chOff x="379" y="1140"/>
            <a:chExt cx="2329" cy="1591"/>
          </a:xfrm>
        </p:grpSpPr>
        <p:pic>
          <p:nvPicPr>
            <p:cNvPr id="152" name="Picture 3" descr="fhi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1140"/>
              <a:ext cx="2208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Text Box 12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exp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2283" y="2500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max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9" name="Text Box 14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>
                  <a:ea typeface="ＭＳ Ｐゴシック" panose="020B0600070205080204" pitchFamily="50" charset="-128"/>
                </a:rPr>
                <a:t>0</a:t>
              </a:r>
            </a:p>
          </p:txBody>
        </p:sp>
      </p:grpSp>
      <p:sp>
        <p:nvSpPr>
          <p:cNvPr id="180" name="正方形/長方形 179"/>
          <p:cNvSpPr/>
          <p:nvPr/>
        </p:nvSpPr>
        <p:spPr>
          <a:xfrm>
            <a:off x="74317" y="91277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フリーフォーム 180"/>
          <p:cNvSpPr/>
          <p:nvPr/>
        </p:nvSpPr>
        <p:spPr>
          <a:xfrm>
            <a:off x="132782" y="931429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7955"/>
              <a:gd name="connsiteX1" fmla="*/ 2438078 w 5047928"/>
              <a:gd name="connsiteY1" fmla="*/ 819150 h 1487955"/>
              <a:gd name="connsiteX2" fmla="*/ 2438078 w 5047928"/>
              <a:gd name="connsiteY2" fmla="*/ 0 h 1487955"/>
              <a:gd name="connsiteX3" fmla="*/ 3409628 w 5047928"/>
              <a:gd name="connsiteY3" fmla="*/ 0 h 1487955"/>
              <a:gd name="connsiteX4" fmla="*/ 3409628 w 5047928"/>
              <a:gd name="connsiteY4" fmla="*/ 790575 h 1487955"/>
              <a:gd name="connsiteX5" fmla="*/ 5047928 w 5047928"/>
              <a:gd name="connsiteY5" fmla="*/ 790575 h 1487955"/>
              <a:gd name="connsiteX6" fmla="*/ 5047928 w 5047928"/>
              <a:gd name="connsiteY6" fmla="*/ 1485900 h 1487955"/>
              <a:gd name="connsiteX7" fmla="*/ 0 w 5047928"/>
              <a:gd name="connsiteY7" fmla="*/ 1487955 h 1487955"/>
              <a:gd name="connsiteX8" fmla="*/ 9203 w 5047928"/>
              <a:gd name="connsiteY8" fmla="*/ 819150 h 1487955"/>
              <a:gd name="connsiteX0" fmla="*/ 4494 w 5043219"/>
              <a:gd name="connsiteY0" fmla="*/ 819150 h 1485900"/>
              <a:gd name="connsiteX1" fmla="*/ 2433369 w 5043219"/>
              <a:gd name="connsiteY1" fmla="*/ 819150 h 1485900"/>
              <a:gd name="connsiteX2" fmla="*/ 2433369 w 5043219"/>
              <a:gd name="connsiteY2" fmla="*/ 0 h 1485900"/>
              <a:gd name="connsiteX3" fmla="*/ 3404919 w 5043219"/>
              <a:gd name="connsiteY3" fmla="*/ 0 h 1485900"/>
              <a:gd name="connsiteX4" fmla="*/ 3404919 w 5043219"/>
              <a:gd name="connsiteY4" fmla="*/ 790575 h 1485900"/>
              <a:gd name="connsiteX5" fmla="*/ 5043219 w 5043219"/>
              <a:gd name="connsiteY5" fmla="*/ 790575 h 1485900"/>
              <a:gd name="connsiteX6" fmla="*/ 5043219 w 5043219"/>
              <a:gd name="connsiteY6" fmla="*/ 1485900 h 1485900"/>
              <a:gd name="connsiteX7" fmla="*/ 0 w 5043219"/>
              <a:gd name="connsiteY7" fmla="*/ 1485900 h 1485900"/>
              <a:gd name="connsiteX8" fmla="*/ 4494 w 5043219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70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5900"/>
                </a:lnTo>
                <a:cubicBezTo>
                  <a:pt x="1713" y="1263650"/>
                  <a:pt x="857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3051728" y="19915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3" name="直線コネクタ 182"/>
          <p:cNvCxnSpPr>
            <a:cxnSpLocks noChangeAspect="1"/>
          </p:cNvCxnSpPr>
          <p:nvPr/>
        </p:nvCxnSpPr>
        <p:spPr>
          <a:xfrm flipV="1">
            <a:off x="3125728" y="1172333"/>
            <a:ext cx="441663" cy="861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cxnSpLocks noChangeAspect="1"/>
          </p:cNvCxnSpPr>
          <p:nvPr/>
        </p:nvCxnSpPr>
        <p:spPr>
          <a:xfrm flipV="1">
            <a:off x="3118108" y="930368"/>
            <a:ext cx="402717" cy="1096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cxnSpLocks noChangeAspect="1"/>
          </p:cNvCxnSpPr>
          <p:nvPr/>
        </p:nvCxnSpPr>
        <p:spPr>
          <a:xfrm flipV="1">
            <a:off x="3144778" y="1514884"/>
            <a:ext cx="405001" cy="501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cxnSpLocks noChangeAspect="1"/>
          </p:cNvCxnSpPr>
          <p:nvPr/>
        </p:nvCxnSpPr>
        <p:spPr>
          <a:xfrm flipV="1">
            <a:off x="3118108" y="1837816"/>
            <a:ext cx="472364" cy="188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cxnSpLocks noChangeAspect="1"/>
          </p:cNvCxnSpPr>
          <p:nvPr/>
        </p:nvCxnSpPr>
        <p:spPr>
          <a:xfrm flipV="1">
            <a:off x="3118108" y="1856815"/>
            <a:ext cx="761878" cy="169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cxnSpLocks noChangeAspect="1"/>
          </p:cNvCxnSpPr>
          <p:nvPr/>
        </p:nvCxnSpPr>
        <p:spPr>
          <a:xfrm flipV="1">
            <a:off x="3118108" y="2028625"/>
            <a:ext cx="2087863" cy="1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cxnSpLocks noChangeAspect="1"/>
          </p:cNvCxnSpPr>
          <p:nvPr/>
        </p:nvCxnSpPr>
        <p:spPr>
          <a:xfrm>
            <a:off x="3118108" y="2028625"/>
            <a:ext cx="2087863" cy="147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cxnSpLocks noChangeAspect="1"/>
          </p:cNvCxnSpPr>
          <p:nvPr/>
        </p:nvCxnSpPr>
        <p:spPr>
          <a:xfrm>
            <a:off x="3118108" y="2028625"/>
            <a:ext cx="2087863" cy="313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cxnSpLocks noChangeAspect="1"/>
          </p:cNvCxnSpPr>
          <p:nvPr/>
        </p:nvCxnSpPr>
        <p:spPr>
          <a:xfrm>
            <a:off x="3118108" y="2028625"/>
            <a:ext cx="2087863" cy="451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/>
          <p:cNvSpPr txBox="1"/>
          <p:nvPr/>
        </p:nvSpPr>
        <p:spPr>
          <a:xfrm>
            <a:off x="3611394" y="980323"/>
            <a:ext cx="17497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ある粒子について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観測モデルから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算出した値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左中かっこ 35"/>
          <p:cNvSpPr/>
          <p:nvPr/>
        </p:nvSpPr>
        <p:spPr>
          <a:xfrm rot="1249926">
            <a:off x="3027623" y="842505"/>
            <a:ext cx="282053" cy="1043219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678304" y="905796"/>
                <a:ext cx="460767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304" y="905796"/>
                <a:ext cx="460767" cy="301686"/>
              </a:xfrm>
              <a:prstGeom prst="rect">
                <a:avLst/>
              </a:prstGeom>
              <a:blipFill rotWithShape="0">
                <a:blip r:embed="rId5"/>
                <a:stretch>
                  <a:fillRect l="-6579" r="-6579" b="-22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四角形吹き出し 196"/>
              <p:cNvSpPr/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6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になるはずだ．</a:t>
                </a:r>
                <a:endParaRPr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それから大きく外れた観測を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得たら，この粒子は消去する！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7" name="四角形吹き出し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blipFill rotWithShape="0">
                <a:blip r:embed="rId6"/>
                <a:stretch>
                  <a:fillRect t="-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25"/>
          <p:cNvGrpSpPr>
            <a:grpSpLocks/>
          </p:cNvGrpSpPr>
          <p:nvPr/>
        </p:nvGrpSpPr>
        <p:grpSpPr bwMode="auto">
          <a:xfrm>
            <a:off x="5665876" y="3441779"/>
            <a:ext cx="3697288" cy="2525713"/>
            <a:chOff x="379" y="1140"/>
            <a:chExt cx="2329" cy="1591"/>
          </a:xfrm>
        </p:grpSpPr>
        <p:pic>
          <p:nvPicPr>
            <p:cNvPr id="119" name="Picture 3" descr="fhi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1140"/>
              <a:ext cx="2208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 Box 12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exp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2283" y="2500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max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22" name="Text Box 14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>
                  <a:ea typeface="ＭＳ Ｐゴシック" panose="020B0600070205080204" pitchFamily="50" charset="-128"/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2573584" y="4316515"/>
                <a:ext cx="412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84" y="4316515"/>
                <a:ext cx="41267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353" r="-441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/>
          <p:cNvGrpSpPr/>
          <p:nvPr/>
        </p:nvGrpSpPr>
        <p:grpSpPr>
          <a:xfrm rot="2116704">
            <a:off x="2873391" y="4764668"/>
            <a:ext cx="304800" cy="304800"/>
            <a:chOff x="2305050" y="3905250"/>
            <a:chExt cx="304800" cy="304800"/>
          </a:xfrm>
        </p:grpSpPr>
        <p:sp>
          <p:nvSpPr>
            <p:cNvPr id="19" name="円/楕円 18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>
              <a:endCxn id="19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左中かっこ 139"/>
          <p:cNvSpPr/>
          <p:nvPr/>
        </p:nvSpPr>
        <p:spPr>
          <a:xfrm rot="1096861">
            <a:off x="2992924" y="4562654"/>
            <a:ext cx="90914" cy="257655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6156486" y="5669903"/>
                <a:ext cx="438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486" y="5669903"/>
                <a:ext cx="43800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944" r="-2778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895322" y="4940448"/>
            <a:ext cx="93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尤度</a:t>
            </a:r>
            <a:r>
              <a:rPr lang="ja-JP" altLang="en-US" sz="1600" dirty="0" smtClean="0">
                <a:solidFill>
                  <a:srgbClr val="7030A0"/>
                </a:solidFill>
              </a:rPr>
              <a:t>は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ほぼ</a:t>
            </a:r>
            <a:r>
              <a:rPr lang="en-US" altLang="ja-JP" sz="1600" dirty="0" smtClean="0">
                <a:solidFill>
                  <a:srgbClr val="7030A0"/>
                </a:solidFill>
              </a:rPr>
              <a:t>0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32008" y="104216"/>
            <a:ext cx="187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厳しい尤度関数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3532008" y="3063629"/>
            <a:ext cx="187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厳しい尤度関数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6830271" y="51867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830271" y="345323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7142776" y="5645216"/>
                <a:ext cx="460767" cy="301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776" y="5645216"/>
                <a:ext cx="460767" cy="301686"/>
              </a:xfrm>
              <a:prstGeom prst="rect">
                <a:avLst/>
              </a:prstGeom>
              <a:blipFill rotWithShape="0">
                <a:blip r:embed="rId9"/>
                <a:stretch>
                  <a:fillRect l="-6667" r="-6667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テキスト ボックス 192"/>
              <p:cNvSpPr txBox="1"/>
              <p:nvPr/>
            </p:nvSpPr>
            <p:spPr>
              <a:xfrm>
                <a:off x="7144436" y="2708761"/>
                <a:ext cx="460767" cy="301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3" name="テキスト ボックス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436" y="2708761"/>
                <a:ext cx="460767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6579" r="-5263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テキスト ボックス 193"/>
              <p:cNvSpPr txBox="1"/>
              <p:nvPr/>
            </p:nvSpPr>
            <p:spPr>
              <a:xfrm>
                <a:off x="8652832" y="2721105"/>
                <a:ext cx="7459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4" name="テキスト ボックス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832" y="2721105"/>
                <a:ext cx="745976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テキスト ボックス 194"/>
              <p:cNvSpPr txBox="1"/>
              <p:nvPr/>
            </p:nvSpPr>
            <p:spPr>
              <a:xfrm>
                <a:off x="8652832" y="5669903"/>
                <a:ext cx="7459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5" name="テキスト ボックス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832" y="5669903"/>
                <a:ext cx="745976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64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98" y="330819"/>
            <a:ext cx="39830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657798" y="1743463"/>
            <a:ext cx="1865423" cy="487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523222" y="615703"/>
            <a:ext cx="889686" cy="1615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411012" y="1439675"/>
            <a:ext cx="136370" cy="79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659382" y="2235906"/>
            <a:ext cx="3888000" cy="106276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34665" y="8772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</a:rPr>
              <a:t>定常的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な</a:t>
            </a:r>
            <a:endParaRPr lang="en-US" altLang="ja-JP" sz="1400" b="1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54654" y="1232923"/>
            <a:ext cx="740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</a:rPr>
              <a:t>障害物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対策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69196" y="833037"/>
            <a:ext cx="14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solidFill>
                  <a:srgbClr val="0070C0"/>
                </a:solidFill>
              </a:rPr>
              <a:t>最大値</a:t>
            </a:r>
            <a:endParaRPr kumimoji="1" lang="en-US" altLang="ja-JP" sz="1400" b="1" dirty="0" smtClean="0">
              <a:solidFill>
                <a:srgbClr val="0070C0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0070C0"/>
                </a:solidFill>
              </a:rPr>
              <a:t>（乱反射対策）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19382" y="2362138"/>
            <a:ext cx="195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solidFill>
                  <a:srgbClr val="FF99FF"/>
                </a:solidFill>
              </a:rPr>
              <a:t>全域にランダムノイズ</a:t>
            </a:r>
            <a:endParaRPr kumimoji="1" lang="en-US" altLang="ja-JP" sz="1400" b="1" dirty="0" smtClean="0">
              <a:solidFill>
                <a:srgbClr val="FF99FF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FF99FF"/>
                </a:solidFill>
              </a:rPr>
              <a:t>（誘拐問題対策）</a:t>
            </a:r>
            <a:endParaRPr kumimoji="1" lang="ja-JP" altLang="en-US" sz="1400" b="1" dirty="0">
              <a:solidFill>
                <a:srgbClr val="FF99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4317" y="91277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 31"/>
          <p:cNvSpPr/>
          <p:nvPr/>
        </p:nvSpPr>
        <p:spPr>
          <a:xfrm>
            <a:off x="132782" y="931429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7955"/>
              <a:gd name="connsiteX1" fmla="*/ 2438078 w 5047928"/>
              <a:gd name="connsiteY1" fmla="*/ 819150 h 1487955"/>
              <a:gd name="connsiteX2" fmla="*/ 2438078 w 5047928"/>
              <a:gd name="connsiteY2" fmla="*/ 0 h 1487955"/>
              <a:gd name="connsiteX3" fmla="*/ 3409628 w 5047928"/>
              <a:gd name="connsiteY3" fmla="*/ 0 h 1487955"/>
              <a:gd name="connsiteX4" fmla="*/ 3409628 w 5047928"/>
              <a:gd name="connsiteY4" fmla="*/ 790575 h 1487955"/>
              <a:gd name="connsiteX5" fmla="*/ 5047928 w 5047928"/>
              <a:gd name="connsiteY5" fmla="*/ 790575 h 1487955"/>
              <a:gd name="connsiteX6" fmla="*/ 5047928 w 5047928"/>
              <a:gd name="connsiteY6" fmla="*/ 1485900 h 1487955"/>
              <a:gd name="connsiteX7" fmla="*/ 0 w 5047928"/>
              <a:gd name="connsiteY7" fmla="*/ 1487955 h 1487955"/>
              <a:gd name="connsiteX8" fmla="*/ 9203 w 5047928"/>
              <a:gd name="connsiteY8" fmla="*/ 819150 h 1487955"/>
              <a:gd name="connsiteX0" fmla="*/ 4494 w 5043219"/>
              <a:gd name="connsiteY0" fmla="*/ 819150 h 1485900"/>
              <a:gd name="connsiteX1" fmla="*/ 2433369 w 5043219"/>
              <a:gd name="connsiteY1" fmla="*/ 819150 h 1485900"/>
              <a:gd name="connsiteX2" fmla="*/ 2433369 w 5043219"/>
              <a:gd name="connsiteY2" fmla="*/ 0 h 1485900"/>
              <a:gd name="connsiteX3" fmla="*/ 3404919 w 5043219"/>
              <a:gd name="connsiteY3" fmla="*/ 0 h 1485900"/>
              <a:gd name="connsiteX4" fmla="*/ 3404919 w 5043219"/>
              <a:gd name="connsiteY4" fmla="*/ 790575 h 1485900"/>
              <a:gd name="connsiteX5" fmla="*/ 5043219 w 5043219"/>
              <a:gd name="connsiteY5" fmla="*/ 790575 h 1485900"/>
              <a:gd name="connsiteX6" fmla="*/ 5043219 w 5043219"/>
              <a:gd name="connsiteY6" fmla="*/ 1485900 h 1485900"/>
              <a:gd name="connsiteX7" fmla="*/ 0 w 5043219"/>
              <a:gd name="connsiteY7" fmla="*/ 1485900 h 1485900"/>
              <a:gd name="connsiteX8" fmla="*/ 4494 w 5043219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70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5900"/>
                </a:lnTo>
                <a:cubicBezTo>
                  <a:pt x="1713" y="1263650"/>
                  <a:pt x="857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051728" y="19915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cxnSpLocks noChangeAspect="1"/>
          </p:cNvCxnSpPr>
          <p:nvPr/>
        </p:nvCxnSpPr>
        <p:spPr>
          <a:xfrm flipV="1">
            <a:off x="3125728" y="1172333"/>
            <a:ext cx="441663" cy="861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cxnSpLocks noChangeAspect="1"/>
          </p:cNvCxnSpPr>
          <p:nvPr/>
        </p:nvCxnSpPr>
        <p:spPr>
          <a:xfrm flipV="1">
            <a:off x="3118108" y="930368"/>
            <a:ext cx="402717" cy="1096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cxnSpLocks noChangeAspect="1"/>
          </p:cNvCxnSpPr>
          <p:nvPr/>
        </p:nvCxnSpPr>
        <p:spPr>
          <a:xfrm flipV="1">
            <a:off x="3144778" y="1514884"/>
            <a:ext cx="405001" cy="501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cxnSpLocks noChangeAspect="1"/>
          </p:cNvCxnSpPr>
          <p:nvPr/>
        </p:nvCxnSpPr>
        <p:spPr>
          <a:xfrm flipV="1">
            <a:off x="3118108" y="1837816"/>
            <a:ext cx="472364" cy="188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cxnSpLocks noChangeAspect="1"/>
          </p:cNvCxnSpPr>
          <p:nvPr/>
        </p:nvCxnSpPr>
        <p:spPr>
          <a:xfrm flipV="1">
            <a:off x="3118108" y="1856815"/>
            <a:ext cx="761878" cy="169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cxnSpLocks noChangeAspect="1"/>
          </p:cNvCxnSpPr>
          <p:nvPr/>
        </p:nvCxnSpPr>
        <p:spPr>
          <a:xfrm flipV="1">
            <a:off x="3118108" y="2028625"/>
            <a:ext cx="2087863" cy="1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cxnSpLocks noChangeAspect="1"/>
          </p:cNvCxnSpPr>
          <p:nvPr/>
        </p:nvCxnSpPr>
        <p:spPr>
          <a:xfrm>
            <a:off x="3118108" y="2028625"/>
            <a:ext cx="2087863" cy="147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cxnSpLocks noChangeAspect="1"/>
          </p:cNvCxnSpPr>
          <p:nvPr/>
        </p:nvCxnSpPr>
        <p:spPr>
          <a:xfrm>
            <a:off x="3118108" y="2028625"/>
            <a:ext cx="2087863" cy="313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cxnSpLocks noChangeAspect="1"/>
          </p:cNvCxnSpPr>
          <p:nvPr/>
        </p:nvCxnSpPr>
        <p:spPr>
          <a:xfrm>
            <a:off x="3118108" y="2028625"/>
            <a:ext cx="2087863" cy="451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3611394" y="980323"/>
            <a:ext cx="17497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ある粒子について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観測モデルから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算出した値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左中かっこ 43"/>
          <p:cNvSpPr/>
          <p:nvPr/>
        </p:nvSpPr>
        <p:spPr>
          <a:xfrm rot="1249926">
            <a:off x="3027623" y="842505"/>
            <a:ext cx="282053" cy="1043219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678304" y="905796"/>
                <a:ext cx="460767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304" y="905796"/>
                <a:ext cx="460767" cy="301686"/>
              </a:xfrm>
              <a:prstGeom prst="rect">
                <a:avLst/>
              </a:prstGeom>
              <a:blipFill rotWithShape="0">
                <a:blip r:embed="rId3"/>
                <a:stretch>
                  <a:fillRect l="-6579" r="-6579" b="-22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四角形吹き出し 45"/>
              <p:cNvSpPr/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6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になるはずだ．</a:t>
                </a:r>
                <a:endParaRPr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でも，そこから外れたからって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一概に間違いとは言えない．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四角形吹き出し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blipFill rotWithShape="0">
                <a:blip r:embed="rId4"/>
                <a:stretch>
                  <a:fillRect t="-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/>
          <p:cNvSpPr txBox="1"/>
          <p:nvPr/>
        </p:nvSpPr>
        <p:spPr>
          <a:xfrm>
            <a:off x="3532008" y="104216"/>
            <a:ext cx="187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優しい尤度関数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948767" y="3233418"/>
            <a:ext cx="187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優しさの成分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を</a:t>
            </a:r>
            <a:r>
              <a:rPr lang="ja-JP" altLang="en-US" dirty="0"/>
              <a:t>プラス</a:t>
            </a:r>
            <a:endParaRPr lang="en-US" altLang="ja-JP" dirty="0" smtClean="0"/>
          </a:p>
        </p:txBody>
      </p:sp>
      <p:cxnSp>
        <p:nvCxnSpPr>
          <p:cNvPr id="50" name="直線矢印コネクタ 49"/>
          <p:cNvCxnSpPr/>
          <p:nvPr/>
        </p:nvCxnSpPr>
        <p:spPr>
          <a:xfrm flipH="1" flipV="1">
            <a:off x="7792213" y="2885358"/>
            <a:ext cx="0" cy="34806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弧 50"/>
          <p:cNvSpPr/>
          <p:nvPr/>
        </p:nvSpPr>
        <p:spPr>
          <a:xfrm rot="4642169">
            <a:off x="7399478" y="792087"/>
            <a:ext cx="2614935" cy="2614935"/>
          </a:xfrm>
          <a:prstGeom prst="arc">
            <a:avLst>
              <a:gd name="adj1" fmla="val 15038781"/>
              <a:gd name="adj2" fmla="val 614309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弧 51"/>
          <p:cNvSpPr/>
          <p:nvPr/>
        </p:nvSpPr>
        <p:spPr>
          <a:xfrm rot="16957831" flipH="1">
            <a:off x="5940674" y="973226"/>
            <a:ext cx="2452710" cy="2452710"/>
          </a:xfrm>
          <a:prstGeom prst="arc">
            <a:avLst>
              <a:gd name="adj1" fmla="val 15038781"/>
              <a:gd name="adj2" fmla="val 61430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7753428" y="1865406"/>
                <a:ext cx="460767" cy="301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428" y="1865406"/>
                <a:ext cx="460767" cy="301686"/>
              </a:xfrm>
              <a:prstGeom prst="rect">
                <a:avLst/>
              </a:prstGeom>
              <a:blipFill rotWithShape="0">
                <a:blip r:embed="rId5"/>
                <a:stretch>
                  <a:fillRect l="-6667" r="-6667" b="-24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603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52" y="3698954"/>
            <a:ext cx="39830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5678152" y="5111598"/>
            <a:ext cx="1865423" cy="487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7543576" y="3983838"/>
            <a:ext cx="889686" cy="1615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455019" y="345585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</a:rPr>
              <a:t>定常的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な</a:t>
            </a:r>
            <a:endParaRPr lang="en-US" altLang="ja-JP" sz="1400" b="1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61181" y="4617470"/>
            <a:ext cx="740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</a:rPr>
              <a:t>障害物対策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853" y="376533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74317" y="378398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042692" y="4881180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cxnSpLocks noChangeAspect="1"/>
          </p:cNvCxnSpPr>
          <p:nvPr/>
        </p:nvCxnSpPr>
        <p:spPr>
          <a:xfrm flipV="1">
            <a:off x="3067385" y="4382719"/>
            <a:ext cx="256165" cy="4995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cxnSpLocks noChangeAspect="1"/>
          </p:cNvCxnSpPr>
          <p:nvPr/>
        </p:nvCxnSpPr>
        <p:spPr>
          <a:xfrm flipV="1">
            <a:off x="3047535" y="4569805"/>
            <a:ext cx="119035" cy="32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 noChangeAspect="1"/>
          </p:cNvCxnSpPr>
          <p:nvPr/>
        </p:nvCxnSpPr>
        <p:spPr>
          <a:xfrm flipV="1">
            <a:off x="3048215" y="4469041"/>
            <a:ext cx="340929" cy="4220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 noChangeAspect="1"/>
          </p:cNvCxnSpPr>
          <p:nvPr/>
        </p:nvCxnSpPr>
        <p:spPr>
          <a:xfrm flipV="1">
            <a:off x="3059644" y="4690371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 noChangeAspect="1"/>
          </p:cNvCxnSpPr>
          <p:nvPr/>
        </p:nvCxnSpPr>
        <p:spPr>
          <a:xfrm flipV="1">
            <a:off x="3059644" y="4709370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 noChangeAspect="1"/>
          </p:cNvCxnSpPr>
          <p:nvPr/>
        </p:nvCxnSpPr>
        <p:spPr>
          <a:xfrm flipV="1">
            <a:off x="3059644" y="4881180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 noChangeAspect="1"/>
          </p:cNvCxnSpPr>
          <p:nvPr/>
        </p:nvCxnSpPr>
        <p:spPr>
          <a:xfrm>
            <a:off x="3059644" y="4881180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 noChangeAspect="1"/>
          </p:cNvCxnSpPr>
          <p:nvPr/>
        </p:nvCxnSpPr>
        <p:spPr>
          <a:xfrm>
            <a:off x="3059644" y="4881180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 noChangeAspect="1"/>
          </p:cNvCxnSpPr>
          <p:nvPr/>
        </p:nvCxnSpPr>
        <p:spPr>
          <a:xfrm>
            <a:off x="3059644" y="4881180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849860" y="4220789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96" name="円/楕円 95"/>
          <p:cNvSpPr/>
          <p:nvPr/>
        </p:nvSpPr>
        <p:spPr>
          <a:xfrm>
            <a:off x="3059550" y="4252186"/>
            <a:ext cx="392042" cy="38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人</a:t>
            </a:r>
            <a:endParaRPr kumimoji="1" lang="ja-JP" altLang="en-US" dirty="0"/>
          </a:p>
        </p:txBody>
      </p:sp>
      <p:pic>
        <p:nvPicPr>
          <p:cNvPr id="1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533" y="164399"/>
            <a:ext cx="39830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四角形吹き出し 2"/>
              <p:cNvSpPr/>
              <p:nvPr/>
            </p:nvSpPr>
            <p:spPr>
              <a:xfrm>
                <a:off x="117454" y="2975719"/>
                <a:ext cx="3206096" cy="1066032"/>
              </a:xfrm>
              <a:prstGeom prst="wedgeRectCallout">
                <a:avLst>
                  <a:gd name="adj1" fmla="val 39248"/>
                  <a:gd name="adj2" fmla="val 803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モデルと照らしあわせると，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6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</m:oMath>
                </a14:m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 からずれてはいる．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しかし，障害物の影響かもしれない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err="1" smtClean="0">
                    <a:solidFill>
                      <a:schemeClr val="tx1"/>
                    </a:solidFill>
                  </a:rPr>
                  <a:t>ので</a:t>
                </a:r>
                <a:r>
                  <a:rPr lang="ja-JP" altLang="en-US" sz="1600" dirty="0" smtClean="0">
                    <a:solidFill>
                      <a:schemeClr val="tx1"/>
                    </a:solidFill>
                  </a:rPr>
                  <a:t>生かしておこう</a:t>
                </a:r>
                <a:r>
                  <a:rPr lang="ja-JP" altLang="en-US" sz="1600" dirty="0">
                    <a:solidFill>
                      <a:schemeClr val="tx1"/>
                    </a:solidFill>
                  </a:rPr>
                  <a:t>．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四角形吹き出し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4" y="2975719"/>
                <a:ext cx="3206096" cy="1066032"/>
              </a:xfrm>
              <a:prstGeom prst="wedgeRectCallout">
                <a:avLst>
                  <a:gd name="adj1" fmla="val 39248"/>
                  <a:gd name="adj2" fmla="val 80347"/>
                </a:avLst>
              </a:prstGeom>
              <a:blipFill rotWithShape="0">
                <a:blip r:embed="rId4"/>
                <a:stretch>
                  <a:fillRect t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25"/>
          <p:cNvGrpSpPr>
            <a:grpSpLocks/>
          </p:cNvGrpSpPr>
          <p:nvPr/>
        </p:nvGrpSpPr>
        <p:grpSpPr bwMode="auto">
          <a:xfrm>
            <a:off x="5679995" y="502709"/>
            <a:ext cx="3697288" cy="2525713"/>
            <a:chOff x="379" y="1140"/>
            <a:chExt cx="2329" cy="1591"/>
          </a:xfrm>
        </p:grpSpPr>
        <p:pic>
          <p:nvPicPr>
            <p:cNvPr id="152" name="Picture 3" descr="fhi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1140"/>
              <a:ext cx="2208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Text Box 12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exp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2283" y="2500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max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9" name="Text Box 14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>
                  <a:ea typeface="ＭＳ Ｐゴシック" panose="020B0600070205080204" pitchFamily="50" charset="-128"/>
                </a:rPr>
                <a:t>0</a:t>
              </a:r>
            </a:p>
          </p:txBody>
        </p:sp>
      </p:grpSp>
      <p:sp>
        <p:nvSpPr>
          <p:cNvPr id="180" name="正方形/長方形 179"/>
          <p:cNvSpPr/>
          <p:nvPr/>
        </p:nvSpPr>
        <p:spPr>
          <a:xfrm>
            <a:off x="74317" y="91277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フリーフォーム 180"/>
          <p:cNvSpPr/>
          <p:nvPr/>
        </p:nvSpPr>
        <p:spPr>
          <a:xfrm>
            <a:off x="132782" y="931429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7955"/>
              <a:gd name="connsiteX1" fmla="*/ 2438078 w 5047928"/>
              <a:gd name="connsiteY1" fmla="*/ 819150 h 1487955"/>
              <a:gd name="connsiteX2" fmla="*/ 2438078 w 5047928"/>
              <a:gd name="connsiteY2" fmla="*/ 0 h 1487955"/>
              <a:gd name="connsiteX3" fmla="*/ 3409628 w 5047928"/>
              <a:gd name="connsiteY3" fmla="*/ 0 h 1487955"/>
              <a:gd name="connsiteX4" fmla="*/ 3409628 w 5047928"/>
              <a:gd name="connsiteY4" fmla="*/ 790575 h 1487955"/>
              <a:gd name="connsiteX5" fmla="*/ 5047928 w 5047928"/>
              <a:gd name="connsiteY5" fmla="*/ 790575 h 1487955"/>
              <a:gd name="connsiteX6" fmla="*/ 5047928 w 5047928"/>
              <a:gd name="connsiteY6" fmla="*/ 1485900 h 1487955"/>
              <a:gd name="connsiteX7" fmla="*/ 0 w 5047928"/>
              <a:gd name="connsiteY7" fmla="*/ 1487955 h 1487955"/>
              <a:gd name="connsiteX8" fmla="*/ 9203 w 5047928"/>
              <a:gd name="connsiteY8" fmla="*/ 819150 h 1487955"/>
              <a:gd name="connsiteX0" fmla="*/ 4494 w 5043219"/>
              <a:gd name="connsiteY0" fmla="*/ 819150 h 1485900"/>
              <a:gd name="connsiteX1" fmla="*/ 2433369 w 5043219"/>
              <a:gd name="connsiteY1" fmla="*/ 819150 h 1485900"/>
              <a:gd name="connsiteX2" fmla="*/ 2433369 w 5043219"/>
              <a:gd name="connsiteY2" fmla="*/ 0 h 1485900"/>
              <a:gd name="connsiteX3" fmla="*/ 3404919 w 5043219"/>
              <a:gd name="connsiteY3" fmla="*/ 0 h 1485900"/>
              <a:gd name="connsiteX4" fmla="*/ 3404919 w 5043219"/>
              <a:gd name="connsiteY4" fmla="*/ 790575 h 1485900"/>
              <a:gd name="connsiteX5" fmla="*/ 5043219 w 5043219"/>
              <a:gd name="connsiteY5" fmla="*/ 790575 h 1485900"/>
              <a:gd name="connsiteX6" fmla="*/ 5043219 w 5043219"/>
              <a:gd name="connsiteY6" fmla="*/ 1485900 h 1485900"/>
              <a:gd name="connsiteX7" fmla="*/ 0 w 5043219"/>
              <a:gd name="connsiteY7" fmla="*/ 1485900 h 1485900"/>
              <a:gd name="connsiteX8" fmla="*/ 4494 w 5043219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70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5900"/>
                </a:lnTo>
                <a:cubicBezTo>
                  <a:pt x="1713" y="1263650"/>
                  <a:pt x="857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3051728" y="19915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3" name="直線コネクタ 182"/>
          <p:cNvCxnSpPr>
            <a:cxnSpLocks noChangeAspect="1"/>
          </p:cNvCxnSpPr>
          <p:nvPr/>
        </p:nvCxnSpPr>
        <p:spPr>
          <a:xfrm flipV="1">
            <a:off x="3125728" y="1172333"/>
            <a:ext cx="441663" cy="861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cxnSpLocks noChangeAspect="1"/>
          </p:cNvCxnSpPr>
          <p:nvPr/>
        </p:nvCxnSpPr>
        <p:spPr>
          <a:xfrm flipV="1">
            <a:off x="3118108" y="930368"/>
            <a:ext cx="402717" cy="1096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cxnSpLocks noChangeAspect="1"/>
          </p:cNvCxnSpPr>
          <p:nvPr/>
        </p:nvCxnSpPr>
        <p:spPr>
          <a:xfrm flipV="1">
            <a:off x="3144778" y="1514884"/>
            <a:ext cx="405001" cy="501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cxnSpLocks noChangeAspect="1"/>
          </p:cNvCxnSpPr>
          <p:nvPr/>
        </p:nvCxnSpPr>
        <p:spPr>
          <a:xfrm flipV="1">
            <a:off x="3118108" y="1837816"/>
            <a:ext cx="472364" cy="188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cxnSpLocks noChangeAspect="1"/>
          </p:cNvCxnSpPr>
          <p:nvPr/>
        </p:nvCxnSpPr>
        <p:spPr>
          <a:xfrm flipV="1">
            <a:off x="3118108" y="1856815"/>
            <a:ext cx="761878" cy="169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cxnSpLocks noChangeAspect="1"/>
          </p:cNvCxnSpPr>
          <p:nvPr/>
        </p:nvCxnSpPr>
        <p:spPr>
          <a:xfrm flipV="1">
            <a:off x="3118108" y="2028625"/>
            <a:ext cx="2087863" cy="1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cxnSpLocks noChangeAspect="1"/>
          </p:cNvCxnSpPr>
          <p:nvPr/>
        </p:nvCxnSpPr>
        <p:spPr>
          <a:xfrm>
            <a:off x="3118108" y="2028625"/>
            <a:ext cx="2087863" cy="147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cxnSpLocks noChangeAspect="1"/>
          </p:cNvCxnSpPr>
          <p:nvPr/>
        </p:nvCxnSpPr>
        <p:spPr>
          <a:xfrm>
            <a:off x="3118108" y="2028625"/>
            <a:ext cx="2087863" cy="313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cxnSpLocks noChangeAspect="1"/>
          </p:cNvCxnSpPr>
          <p:nvPr/>
        </p:nvCxnSpPr>
        <p:spPr>
          <a:xfrm>
            <a:off x="3118108" y="2028625"/>
            <a:ext cx="2087863" cy="451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/>
          <p:cNvSpPr txBox="1"/>
          <p:nvPr/>
        </p:nvSpPr>
        <p:spPr>
          <a:xfrm>
            <a:off x="3611394" y="980323"/>
            <a:ext cx="17497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ある粒子について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観測モデルから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算出した値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左中かっこ 35"/>
          <p:cNvSpPr/>
          <p:nvPr/>
        </p:nvSpPr>
        <p:spPr>
          <a:xfrm rot="1249926">
            <a:off x="3027623" y="842505"/>
            <a:ext cx="282053" cy="1043219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678304" y="905796"/>
                <a:ext cx="460767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304" y="905796"/>
                <a:ext cx="460767" cy="301686"/>
              </a:xfrm>
              <a:prstGeom prst="rect">
                <a:avLst/>
              </a:prstGeom>
              <a:blipFill rotWithShape="0">
                <a:blip r:embed="rId6"/>
                <a:stretch>
                  <a:fillRect l="-6579" r="-6579" b="-22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四角形吹き出し 196"/>
              <p:cNvSpPr/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6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になるはずだ．</a:t>
                </a:r>
                <a:endParaRPr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それから大きく外れた観測を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得たら，この粒子は消去する！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7" name="四角形吹き出し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blipFill rotWithShape="0">
                <a:blip r:embed="rId7"/>
                <a:stretch>
                  <a:fillRect t="-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2573584" y="4316515"/>
                <a:ext cx="412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84" y="4316515"/>
                <a:ext cx="41267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353" r="-441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/>
          <p:cNvGrpSpPr/>
          <p:nvPr/>
        </p:nvGrpSpPr>
        <p:grpSpPr>
          <a:xfrm rot="2116704">
            <a:off x="2873391" y="4764668"/>
            <a:ext cx="304800" cy="304800"/>
            <a:chOff x="2305050" y="3905250"/>
            <a:chExt cx="304800" cy="304800"/>
          </a:xfrm>
        </p:grpSpPr>
        <p:sp>
          <p:nvSpPr>
            <p:cNvPr id="19" name="円/楕円 18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>
              <a:endCxn id="19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左中かっこ 139"/>
          <p:cNvSpPr/>
          <p:nvPr/>
        </p:nvSpPr>
        <p:spPr>
          <a:xfrm rot="1096861">
            <a:off x="2992924" y="4562654"/>
            <a:ext cx="90914" cy="257655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6175008" y="5722580"/>
                <a:ext cx="412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008" y="5722580"/>
                <a:ext cx="41267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353" r="-441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618972" y="4499170"/>
            <a:ext cx="134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ある</a:t>
            </a:r>
            <a:r>
              <a:rPr lang="ja-JP" altLang="en-US" sz="1600" dirty="0" smtClean="0">
                <a:solidFill>
                  <a:srgbClr val="7030A0"/>
                </a:solidFill>
              </a:rPr>
              <a:t>程度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尤度を持つ</a:t>
            </a:r>
            <a:endParaRPr lang="en-US" altLang="ja-JP" sz="1600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754604" y="5733521"/>
                <a:ext cx="460767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04" y="5733521"/>
                <a:ext cx="460767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6579" r="-6579" b="-22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/>
          <p:cNvCxnSpPr/>
          <p:nvPr/>
        </p:nvCxnSpPr>
        <p:spPr>
          <a:xfrm flipH="1" flipV="1">
            <a:off x="6315649" y="5320263"/>
            <a:ext cx="1" cy="389617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弧 6"/>
          <p:cNvSpPr/>
          <p:nvPr/>
        </p:nvSpPr>
        <p:spPr>
          <a:xfrm rot="3399004">
            <a:off x="5876360" y="4863712"/>
            <a:ext cx="720000" cy="720000"/>
          </a:xfrm>
          <a:prstGeom prst="arc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243568" y="3052623"/>
            <a:ext cx="122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優しい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尤度関数</a:t>
            </a:r>
            <a:endParaRPr lang="en-US" altLang="ja-JP" dirty="0" smtClean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243568" y="104216"/>
            <a:ext cx="116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厳しい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尤度関数</a:t>
            </a: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162969" y="2731538"/>
                <a:ext cx="460767" cy="301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969" y="2731538"/>
                <a:ext cx="460767" cy="301686"/>
              </a:xfrm>
              <a:prstGeom prst="rect">
                <a:avLst/>
              </a:prstGeom>
              <a:blipFill rotWithShape="0">
                <a:blip r:embed="rId11"/>
                <a:stretch>
                  <a:fillRect l="-6579" r="-6579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テキスト ボックス 66"/>
          <p:cNvSpPr txBox="1"/>
          <p:nvPr/>
        </p:nvSpPr>
        <p:spPr>
          <a:xfrm>
            <a:off x="6830271" y="51867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8702595" y="2738723"/>
                <a:ext cx="7459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595" y="2738723"/>
                <a:ext cx="745976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674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方形/長方形 100"/>
          <p:cNvSpPr/>
          <p:nvPr/>
        </p:nvSpPr>
        <p:spPr>
          <a:xfrm>
            <a:off x="0" y="940308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フリーフォーム 101"/>
          <p:cNvSpPr/>
          <p:nvPr/>
        </p:nvSpPr>
        <p:spPr>
          <a:xfrm>
            <a:off x="58278" y="958960"/>
            <a:ext cx="5096273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5 h 1485900"/>
              <a:gd name="connsiteX8" fmla="*/ 2140 w 5040865"/>
              <a:gd name="connsiteY8" fmla="*/ 819150 h 1485900"/>
              <a:gd name="connsiteX0" fmla="*/ 184 w 5038909"/>
              <a:gd name="connsiteY0" fmla="*/ 819150 h 1485900"/>
              <a:gd name="connsiteX1" fmla="*/ 2429059 w 5038909"/>
              <a:gd name="connsiteY1" fmla="*/ 819150 h 1485900"/>
              <a:gd name="connsiteX2" fmla="*/ 2429059 w 5038909"/>
              <a:gd name="connsiteY2" fmla="*/ 0 h 1485900"/>
              <a:gd name="connsiteX3" fmla="*/ 3400609 w 5038909"/>
              <a:gd name="connsiteY3" fmla="*/ 0 h 1485900"/>
              <a:gd name="connsiteX4" fmla="*/ 3400609 w 5038909"/>
              <a:gd name="connsiteY4" fmla="*/ 790575 h 1485900"/>
              <a:gd name="connsiteX5" fmla="*/ 5038909 w 5038909"/>
              <a:gd name="connsiteY5" fmla="*/ 790575 h 1485900"/>
              <a:gd name="connsiteX6" fmla="*/ 5038909 w 5038909"/>
              <a:gd name="connsiteY6" fmla="*/ 1485900 h 1485900"/>
              <a:gd name="connsiteX7" fmla="*/ 398 w 5038909"/>
              <a:gd name="connsiteY7" fmla="*/ 1483845 h 1485900"/>
              <a:gd name="connsiteX8" fmla="*/ 184 w 5038909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5900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3845"/>
                </a:lnTo>
                <a:cubicBezTo>
                  <a:pt x="1111" y="1262280"/>
                  <a:pt x="-529" y="104071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3026839" y="2056156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/>
          <p:cNvCxnSpPr>
            <a:cxnSpLocks noChangeAspect="1"/>
          </p:cNvCxnSpPr>
          <p:nvPr/>
        </p:nvCxnSpPr>
        <p:spPr>
          <a:xfrm flipV="1">
            <a:off x="3051532" y="-57543"/>
            <a:ext cx="1084401" cy="211481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cxnSpLocks noChangeAspect="1"/>
          </p:cNvCxnSpPr>
          <p:nvPr/>
        </p:nvCxnSpPr>
        <p:spPr>
          <a:xfrm flipV="1">
            <a:off x="3031682" y="-272239"/>
            <a:ext cx="860072" cy="23410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cxnSpLocks noChangeAspect="1"/>
          </p:cNvCxnSpPr>
          <p:nvPr/>
        </p:nvCxnSpPr>
        <p:spPr>
          <a:xfrm flipV="1">
            <a:off x="3032362" y="151196"/>
            <a:ext cx="1546819" cy="191487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cxnSpLocks noChangeAspect="1"/>
          </p:cNvCxnSpPr>
          <p:nvPr/>
        </p:nvCxnSpPr>
        <p:spPr>
          <a:xfrm flipV="1">
            <a:off x="3043791" y="1865347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cxnSpLocks noChangeAspect="1"/>
          </p:cNvCxnSpPr>
          <p:nvPr/>
        </p:nvCxnSpPr>
        <p:spPr>
          <a:xfrm flipV="1">
            <a:off x="3043791" y="1884346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cxnSpLocks noChangeAspect="1"/>
          </p:cNvCxnSpPr>
          <p:nvPr/>
        </p:nvCxnSpPr>
        <p:spPr>
          <a:xfrm flipV="1">
            <a:off x="3043791" y="2056156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cxnSpLocks noChangeAspect="1"/>
          </p:cNvCxnSpPr>
          <p:nvPr/>
        </p:nvCxnSpPr>
        <p:spPr>
          <a:xfrm>
            <a:off x="3043791" y="2056156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cxnSpLocks noChangeAspect="1"/>
          </p:cNvCxnSpPr>
          <p:nvPr/>
        </p:nvCxnSpPr>
        <p:spPr>
          <a:xfrm>
            <a:off x="3043791" y="2056156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cxnSpLocks noChangeAspect="1"/>
          </p:cNvCxnSpPr>
          <p:nvPr/>
        </p:nvCxnSpPr>
        <p:spPr>
          <a:xfrm>
            <a:off x="3043791" y="2056156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3834007" y="1395765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2583253" y="1416190"/>
            <a:ext cx="7900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反射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四角形吹き出し 2"/>
              <p:cNvSpPr/>
              <p:nvPr/>
            </p:nvSpPr>
            <p:spPr>
              <a:xfrm>
                <a:off x="79006" y="25346"/>
                <a:ext cx="3206096" cy="1134886"/>
              </a:xfrm>
              <a:prstGeom prst="wedgeRectCallout">
                <a:avLst>
                  <a:gd name="adj1" fmla="val 38060"/>
                  <a:gd name="adj2" fmla="val 758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モデルと照らしあわせると，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壁があって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6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</m:oMath>
                </a14:m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になるはずなのに，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観測値は最大値を返してきた．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この粒子は消してしまおう！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四角形吹き出し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6" y="25346"/>
                <a:ext cx="3206096" cy="1134886"/>
              </a:xfrm>
              <a:prstGeom prst="wedgeRectCallout">
                <a:avLst>
                  <a:gd name="adj1" fmla="val 38060"/>
                  <a:gd name="adj2" fmla="val 75871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52" y="4219654"/>
            <a:ext cx="39830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正方形/長方形 119"/>
          <p:cNvSpPr/>
          <p:nvPr/>
        </p:nvSpPr>
        <p:spPr>
          <a:xfrm>
            <a:off x="7543576" y="4504538"/>
            <a:ext cx="889686" cy="1615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9431366" y="5328510"/>
            <a:ext cx="136370" cy="79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7455019" y="397655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</a:rPr>
              <a:t>定常的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な</a:t>
            </a:r>
            <a:endParaRPr lang="en-US" altLang="ja-JP" sz="1400" b="1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8768697" y="4648984"/>
            <a:ext cx="134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ある</a:t>
            </a:r>
            <a:r>
              <a:rPr lang="ja-JP" altLang="en-US" sz="1600" dirty="0" smtClean="0">
                <a:solidFill>
                  <a:srgbClr val="7030A0"/>
                </a:solidFill>
              </a:rPr>
              <a:t>程度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尤度を持つ</a:t>
            </a:r>
            <a:endParaRPr lang="en-US" altLang="ja-JP" sz="1600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7754604" y="6254221"/>
                <a:ext cx="4676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04" y="6254221"/>
                <a:ext cx="467629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6494" r="-5195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線コネクタ 143"/>
          <p:cNvCxnSpPr/>
          <p:nvPr/>
        </p:nvCxnSpPr>
        <p:spPr>
          <a:xfrm flipH="1" flipV="1">
            <a:off x="9494713" y="5330705"/>
            <a:ext cx="1" cy="86400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円弧 144"/>
          <p:cNvSpPr/>
          <p:nvPr/>
        </p:nvSpPr>
        <p:spPr>
          <a:xfrm rot="3399004">
            <a:off x="9026085" y="5372388"/>
            <a:ext cx="720000" cy="720000"/>
          </a:xfrm>
          <a:prstGeom prst="arc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3" name="Group 25"/>
          <p:cNvGrpSpPr>
            <a:grpSpLocks/>
          </p:cNvGrpSpPr>
          <p:nvPr/>
        </p:nvGrpSpPr>
        <p:grpSpPr bwMode="auto">
          <a:xfrm>
            <a:off x="5679995" y="493831"/>
            <a:ext cx="3697288" cy="2525713"/>
            <a:chOff x="379" y="1140"/>
            <a:chExt cx="2329" cy="1591"/>
          </a:xfrm>
        </p:grpSpPr>
        <p:pic>
          <p:nvPicPr>
            <p:cNvPr id="194" name="Picture 3" descr="fhi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1140"/>
              <a:ext cx="2208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" name="Text Box 12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exp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96" name="Text Box 13"/>
            <p:cNvSpPr txBox="1">
              <a:spLocks noChangeArrowheads="1"/>
            </p:cNvSpPr>
            <p:nvPr/>
          </p:nvSpPr>
          <p:spPr bwMode="auto">
            <a:xfrm>
              <a:off x="2283" y="2476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 dirty="0" err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 dirty="0" err="1">
                  <a:ea typeface="ＭＳ Ｐゴシック" panose="020B0600070205080204" pitchFamily="50" charset="-128"/>
                </a:rPr>
                <a:t>max</a:t>
              </a:r>
              <a:endParaRPr lang="en-US" altLang="ja-JP" sz="2000" i="1" dirty="0">
                <a:ea typeface="ＭＳ Ｐゴシック" panose="020B0600070205080204" pitchFamily="50" charset="-128"/>
              </a:endParaRPr>
            </a:p>
          </p:txBody>
        </p:sp>
        <p:sp>
          <p:nvSpPr>
            <p:cNvPr id="198" name="Text Box 14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>
                  <a:ea typeface="ＭＳ Ｐゴシック" panose="020B0600070205080204" pitchFamily="50" charset="-128"/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テキスト ボックス 198"/>
              <p:cNvSpPr txBox="1"/>
              <p:nvPr/>
            </p:nvSpPr>
            <p:spPr>
              <a:xfrm>
                <a:off x="8269346" y="2698741"/>
                <a:ext cx="8348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kumimoji="1" lang="en-US" altLang="ja-JP" dirty="0" smtClean="0">
                    <a:solidFill>
                      <a:srgbClr val="7030A0"/>
                    </a:solidFill>
                  </a:rPr>
                  <a:t>=</a:t>
                </a:r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9" name="テキスト ボックス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46" y="2698741"/>
                <a:ext cx="83488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353" t="-28889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/>
              <p:cNvSpPr txBox="1"/>
              <p:nvPr/>
            </p:nvSpPr>
            <p:spPr>
              <a:xfrm>
                <a:off x="8821760" y="6275637"/>
                <a:ext cx="12192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0" name="テキスト ボックス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760" y="6275637"/>
                <a:ext cx="1219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5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テキスト ボックス 200"/>
              <p:cNvSpPr txBox="1"/>
              <p:nvPr/>
            </p:nvSpPr>
            <p:spPr>
              <a:xfrm>
                <a:off x="8222233" y="2693865"/>
                <a:ext cx="121921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1" name="テキスト ボックス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233" y="2693865"/>
                <a:ext cx="121921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0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テキスト ボックス 201"/>
          <p:cNvSpPr txBox="1"/>
          <p:nvPr/>
        </p:nvSpPr>
        <p:spPr>
          <a:xfrm>
            <a:off x="8572464" y="2032314"/>
            <a:ext cx="93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尤度</a:t>
            </a:r>
            <a:r>
              <a:rPr lang="ja-JP" altLang="en-US" sz="1600" dirty="0" smtClean="0">
                <a:solidFill>
                  <a:srgbClr val="7030A0"/>
                </a:solidFill>
              </a:rPr>
              <a:t>は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ほぼ</a:t>
            </a:r>
            <a:r>
              <a:rPr lang="en-US" altLang="ja-JP" sz="1600" dirty="0" smtClean="0">
                <a:solidFill>
                  <a:srgbClr val="7030A0"/>
                </a:solidFill>
              </a:rPr>
              <a:t>0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-924" y="4354960"/>
            <a:ext cx="5251755" cy="1913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フリーフォーム 203"/>
          <p:cNvSpPr/>
          <p:nvPr/>
        </p:nvSpPr>
        <p:spPr>
          <a:xfrm>
            <a:off x="57354" y="4373611"/>
            <a:ext cx="5096273" cy="1869669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5 h 1485900"/>
              <a:gd name="connsiteX8" fmla="*/ 2140 w 5040865"/>
              <a:gd name="connsiteY8" fmla="*/ 819150 h 1485900"/>
              <a:gd name="connsiteX0" fmla="*/ 184 w 5038909"/>
              <a:gd name="connsiteY0" fmla="*/ 819150 h 1485900"/>
              <a:gd name="connsiteX1" fmla="*/ 2429059 w 5038909"/>
              <a:gd name="connsiteY1" fmla="*/ 819150 h 1485900"/>
              <a:gd name="connsiteX2" fmla="*/ 2429059 w 5038909"/>
              <a:gd name="connsiteY2" fmla="*/ 0 h 1485900"/>
              <a:gd name="connsiteX3" fmla="*/ 3400609 w 5038909"/>
              <a:gd name="connsiteY3" fmla="*/ 0 h 1485900"/>
              <a:gd name="connsiteX4" fmla="*/ 3400609 w 5038909"/>
              <a:gd name="connsiteY4" fmla="*/ 790575 h 1485900"/>
              <a:gd name="connsiteX5" fmla="*/ 5038909 w 5038909"/>
              <a:gd name="connsiteY5" fmla="*/ 790575 h 1485900"/>
              <a:gd name="connsiteX6" fmla="*/ 5038909 w 5038909"/>
              <a:gd name="connsiteY6" fmla="*/ 1485900 h 1485900"/>
              <a:gd name="connsiteX7" fmla="*/ 398 w 5038909"/>
              <a:gd name="connsiteY7" fmla="*/ 1483845 h 1485900"/>
              <a:gd name="connsiteX8" fmla="*/ 184 w 5038909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5900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3845"/>
                </a:lnTo>
                <a:cubicBezTo>
                  <a:pt x="1111" y="1262280"/>
                  <a:pt x="-529" y="104071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8" name="円/楕円 207"/>
          <p:cNvSpPr/>
          <p:nvPr/>
        </p:nvSpPr>
        <p:spPr>
          <a:xfrm>
            <a:off x="3025915" y="5470807"/>
            <a:ext cx="36000" cy="4571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9" name="直線コネクタ 208"/>
          <p:cNvCxnSpPr>
            <a:cxnSpLocks noChangeAspect="1"/>
          </p:cNvCxnSpPr>
          <p:nvPr/>
        </p:nvCxnSpPr>
        <p:spPr>
          <a:xfrm flipV="1">
            <a:off x="3050608" y="3357109"/>
            <a:ext cx="1084401" cy="211481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 noChangeAspect="1"/>
          </p:cNvCxnSpPr>
          <p:nvPr/>
        </p:nvCxnSpPr>
        <p:spPr>
          <a:xfrm flipV="1">
            <a:off x="3030758" y="3142413"/>
            <a:ext cx="860072" cy="23410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cxnSpLocks noChangeAspect="1"/>
          </p:cNvCxnSpPr>
          <p:nvPr/>
        </p:nvCxnSpPr>
        <p:spPr>
          <a:xfrm flipV="1">
            <a:off x="3031438" y="3565849"/>
            <a:ext cx="1546819" cy="191487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 noChangeAspect="1"/>
          </p:cNvCxnSpPr>
          <p:nvPr/>
        </p:nvCxnSpPr>
        <p:spPr>
          <a:xfrm flipV="1">
            <a:off x="3042867" y="5280000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>
            <a:cxnSpLocks noChangeAspect="1"/>
          </p:cNvCxnSpPr>
          <p:nvPr/>
        </p:nvCxnSpPr>
        <p:spPr>
          <a:xfrm flipV="1">
            <a:off x="3042867" y="5298998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>
            <a:cxnSpLocks noChangeAspect="1"/>
          </p:cNvCxnSpPr>
          <p:nvPr/>
        </p:nvCxnSpPr>
        <p:spPr>
          <a:xfrm flipV="1">
            <a:off x="3042867" y="5470809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>
            <a:cxnSpLocks noChangeAspect="1"/>
          </p:cNvCxnSpPr>
          <p:nvPr/>
        </p:nvCxnSpPr>
        <p:spPr>
          <a:xfrm>
            <a:off x="3042867" y="5470808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cxnSpLocks noChangeAspect="1"/>
          </p:cNvCxnSpPr>
          <p:nvPr/>
        </p:nvCxnSpPr>
        <p:spPr>
          <a:xfrm>
            <a:off x="3042867" y="5470808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cxnSpLocks noChangeAspect="1"/>
          </p:cNvCxnSpPr>
          <p:nvPr/>
        </p:nvCxnSpPr>
        <p:spPr>
          <a:xfrm>
            <a:off x="3042867" y="5470808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テキスト ボックス 217"/>
          <p:cNvSpPr txBox="1"/>
          <p:nvPr/>
        </p:nvSpPr>
        <p:spPr>
          <a:xfrm>
            <a:off x="3833083" y="4810417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2582329" y="4830841"/>
            <a:ext cx="790038" cy="401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反射</a:t>
            </a:r>
            <a:endParaRPr kumimoji="1" lang="ja-JP" altLang="en-US" dirty="0"/>
          </a:p>
        </p:txBody>
      </p:sp>
      <p:sp>
        <p:nvSpPr>
          <p:cNvPr id="223" name="四角形吹き出し 222"/>
          <p:cNvSpPr/>
          <p:nvPr/>
        </p:nvSpPr>
        <p:spPr>
          <a:xfrm>
            <a:off x="2360" y="3174009"/>
            <a:ext cx="3458434" cy="1134886"/>
          </a:xfrm>
          <a:prstGeom prst="wedgeRectCallout">
            <a:avLst>
              <a:gd name="adj1" fmla="val 35943"/>
              <a:gd name="adj2" fmla="val 948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モデルと照らしあわせると，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観測値は最大値を返</a:t>
            </a:r>
            <a:r>
              <a:rPr lang="ja-JP" altLang="en-US" sz="1600" dirty="0">
                <a:solidFill>
                  <a:schemeClr val="tx1"/>
                </a:solidFill>
              </a:rPr>
              <a:t>すの</a:t>
            </a:r>
            <a:r>
              <a:rPr lang="ja-JP" altLang="en-US" sz="1600" dirty="0" smtClean="0">
                <a:solidFill>
                  <a:schemeClr val="tx1"/>
                </a:solidFill>
              </a:rPr>
              <a:t>はおかしいかもしれない．でも，乱反射の影響を否定出来ないので，生かしておこう．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4390922" y="3637239"/>
            <a:ext cx="122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優しい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尤度関数</a:t>
            </a:r>
            <a:endParaRPr lang="en-US" altLang="ja-JP" dirty="0" smtClean="0"/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333746" y="217857"/>
            <a:ext cx="116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厳しい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尤度関数</a:t>
            </a: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/>
              <p:cNvSpPr txBox="1"/>
              <p:nvPr/>
            </p:nvSpPr>
            <p:spPr>
              <a:xfrm>
                <a:off x="7144436" y="2708761"/>
                <a:ext cx="460767" cy="301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6" name="テキスト ボックス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436" y="2708761"/>
                <a:ext cx="460767" cy="301686"/>
              </a:xfrm>
              <a:prstGeom prst="rect">
                <a:avLst/>
              </a:prstGeom>
              <a:blipFill rotWithShape="0">
                <a:blip r:embed="rId11"/>
                <a:stretch>
                  <a:fillRect l="-6579" r="-5263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テキスト ボックス 226"/>
          <p:cNvSpPr txBox="1"/>
          <p:nvPr/>
        </p:nvSpPr>
        <p:spPr>
          <a:xfrm>
            <a:off x="6844430" y="54102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 rot="2116704">
            <a:off x="2857538" y="1939644"/>
            <a:ext cx="304800" cy="304800"/>
            <a:chOff x="2305050" y="3905250"/>
            <a:chExt cx="304800" cy="304800"/>
          </a:xfrm>
        </p:grpSpPr>
        <p:sp>
          <p:nvSpPr>
            <p:cNvPr id="104" name="円/楕円 103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/>
            <p:cNvCxnSpPr>
              <a:endCxn id="104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グループ化 204"/>
          <p:cNvGrpSpPr/>
          <p:nvPr/>
        </p:nvGrpSpPr>
        <p:grpSpPr>
          <a:xfrm rot="2116704">
            <a:off x="2849031" y="5351884"/>
            <a:ext cx="304800" cy="331061"/>
            <a:chOff x="2305050" y="3905250"/>
            <a:chExt cx="304800" cy="304800"/>
          </a:xfrm>
        </p:grpSpPr>
        <p:sp>
          <p:nvSpPr>
            <p:cNvPr id="206" name="円/楕円 20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7" name="直線コネクタ 206"/>
            <p:cNvCxnSpPr>
              <a:endCxn id="20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テキスト ボックス 227"/>
              <p:cNvSpPr txBox="1"/>
              <p:nvPr/>
            </p:nvSpPr>
            <p:spPr>
              <a:xfrm>
                <a:off x="1263115" y="1437059"/>
                <a:ext cx="12192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8" name="テキスト ボックス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15" y="1437059"/>
                <a:ext cx="121921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0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テキスト ボックス 228"/>
              <p:cNvSpPr txBox="1"/>
              <p:nvPr/>
            </p:nvSpPr>
            <p:spPr>
              <a:xfrm>
                <a:off x="1300149" y="4858019"/>
                <a:ext cx="12192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9" name="テキスト ボックス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49" y="4858019"/>
                <a:ext cx="121921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50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486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正方形/長方形 122"/>
          <p:cNvSpPr/>
          <p:nvPr/>
        </p:nvSpPr>
        <p:spPr>
          <a:xfrm>
            <a:off x="128227" y="31932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フリーフォーム 123"/>
          <p:cNvSpPr/>
          <p:nvPr/>
        </p:nvSpPr>
        <p:spPr>
          <a:xfrm>
            <a:off x="183735" y="337974"/>
            <a:ext cx="5099044" cy="1724533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2342 w 5051067"/>
              <a:gd name="connsiteY0" fmla="*/ 819150 h 1485900"/>
              <a:gd name="connsiteX1" fmla="*/ 2441217 w 5051067"/>
              <a:gd name="connsiteY1" fmla="*/ 819150 h 1485900"/>
              <a:gd name="connsiteX2" fmla="*/ 2441217 w 5051067"/>
              <a:gd name="connsiteY2" fmla="*/ 0 h 1485900"/>
              <a:gd name="connsiteX3" fmla="*/ 3412767 w 5051067"/>
              <a:gd name="connsiteY3" fmla="*/ 0 h 1485900"/>
              <a:gd name="connsiteX4" fmla="*/ 3412767 w 5051067"/>
              <a:gd name="connsiteY4" fmla="*/ 790575 h 1485900"/>
              <a:gd name="connsiteX5" fmla="*/ 5051067 w 5051067"/>
              <a:gd name="connsiteY5" fmla="*/ 790575 h 1485900"/>
              <a:gd name="connsiteX6" fmla="*/ 5051067 w 5051067"/>
              <a:gd name="connsiteY6" fmla="*/ 1485900 h 1485900"/>
              <a:gd name="connsiteX7" fmla="*/ 0 w 5051067"/>
              <a:gd name="connsiteY7" fmla="*/ 1485900 h 1485900"/>
              <a:gd name="connsiteX8" fmla="*/ 12342 w 5051067"/>
              <a:gd name="connsiteY8" fmla="*/ 819150 h 1485900"/>
              <a:gd name="connsiteX0" fmla="*/ 6063 w 5044788"/>
              <a:gd name="connsiteY0" fmla="*/ 819150 h 1485900"/>
              <a:gd name="connsiteX1" fmla="*/ 2434938 w 5044788"/>
              <a:gd name="connsiteY1" fmla="*/ 819150 h 1485900"/>
              <a:gd name="connsiteX2" fmla="*/ 2434938 w 5044788"/>
              <a:gd name="connsiteY2" fmla="*/ 0 h 1485900"/>
              <a:gd name="connsiteX3" fmla="*/ 3406488 w 5044788"/>
              <a:gd name="connsiteY3" fmla="*/ 0 h 1485900"/>
              <a:gd name="connsiteX4" fmla="*/ 3406488 w 5044788"/>
              <a:gd name="connsiteY4" fmla="*/ 790575 h 1485900"/>
              <a:gd name="connsiteX5" fmla="*/ 5044788 w 5044788"/>
              <a:gd name="connsiteY5" fmla="*/ 790575 h 1485900"/>
              <a:gd name="connsiteX6" fmla="*/ 5044788 w 5044788"/>
              <a:gd name="connsiteY6" fmla="*/ 1485900 h 1485900"/>
              <a:gd name="connsiteX7" fmla="*/ 0 w 5044788"/>
              <a:gd name="connsiteY7" fmla="*/ 1485900 h 1485900"/>
              <a:gd name="connsiteX8" fmla="*/ 6063 w 5044788"/>
              <a:gd name="connsiteY8" fmla="*/ 819150 h 1485900"/>
              <a:gd name="connsiteX0" fmla="*/ 2924 w 5041649"/>
              <a:gd name="connsiteY0" fmla="*/ 819150 h 1488641"/>
              <a:gd name="connsiteX1" fmla="*/ 2431799 w 5041649"/>
              <a:gd name="connsiteY1" fmla="*/ 819150 h 1488641"/>
              <a:gd name="connsiteX2" fmla="*/ 2431799 w 5041649"/>
              <a:gd name="connsiteY2" fmla="*/ 0 h 1488641"/>
              <a:gd name="connsiteX3" fmla="*/ 3403349 w 5041649"/>
              <a:gd name="connsiteY3" fmla="*/ 0 h 1488641"/>
              <a:gd name="connsiteX4" fmla="*/ 3403349 w 5041649"/>
              <a:gd name="connsiteY4" fmla="*/ 790575 h 1488641"/>
              <a:gd name="connsiteX5" fmla="*/ 5041649 w 5041649"/>
              <a:gd name="connsiteY5" fmla="*/ 790575 h 1488641"/>
              <a:gd name="connsiteX6" fmla="*/ 5041649 w 5041649"/>
              <a:gd name="connsiteY6" fmla="*/ 1485900 h 1488641"/>
              <a:gd name="connsiteX7" fmla="*/ 0 w 5041649"/>
              <a:gd name="connsiteY7" fmla="*/ 1488641 h 1488641"/>
              <a:gd name="connsiteX8" fmla="*/ 2924 w 5041649"/>
              <a:gd name="connsiteY8" fmla="*/ 819150 h 1488641"/>
              <a:gd name="connsiteX0" fmla="*/ 2924 w 5041649"/>
              <a:gd name="connsiteY0" fmla="*/ 819150 h 1488641"/>
              <a:gd name="connsiteX1" fmla="*/ 2431799 w 5041649"/>
              <a:gd name="connsiteY1" fmla="*/ 819150 h 1488641"/>
              <a:gd name="connsiteX2" fmla="*/ 2431799 w 5041649"/>
              <a:gd name="connsiteY2" fmla="*/ 0 h 1488641"/>
              <a:gd name="connsiteX3" fmla="*/ 3403349 w 5041649"/>
              <a:gd name="connsiteY3" fmla="*/ 0 h 1488641"/>
              <a:gd name="connsiteX4" fmla="*/ 3403349 w 5041649"/>
              <a:gd name="connsiteY4" fmla="*/ 790575 h 1488641"/>
              <a:gd name="connsiteX5" fmla="*/ 5041649 w 5041649"/>
              <a:gd name="connsiteY5" fmla="*/ 790575 h 1488641"/>
              <a:gd name="connsiteX6" fmla="*/ 5041649 w 5041649"/>
              <a:gd name="connsiteY6" fmla="*/ 1485900 h 1488641"/>
              <a:gd name="connsiteX7" fmla="*/ 0 w 5041649"/>
              <a:gd name="connsiteY7" fmla="*/ 1488641 h 1488641"/>
              <a:gd name="connsiteX8" fmla="*/ 2924 w 5041649"/>
              <a:gd name="connsiteY8" fmla="*/ 819150 h 1488641"/>
              <a:gd name="connsiteX0" fmla="*/ 121 w 5038846"/>
              <a:gd name="connsiteY0" fmla="*/ 819150 h 1488641"/>
              <a:gd name="connsiteX1" fmla="*/ 2428996 w 5038846"/>
              <a:gd name="connsiteY1" fmla="*/ 819150 h 1488641"/>
              <a:gd name="connsiteX2" fmla="*/ 2428996 w 5038846"/>
              <a:gd name="connsiteY2" fmla="*/ 0 h 1488641"/>
              <a:gd name="connsiteX3" fmla="*/ 3400546 w 5038846"/>
              <a:gd name="connsiteY3" fmla="*/ 0 h 1488641"/>
              <a:gd name="connsiteX4" fmla="*/ 3400546 w 5038846"/>
              <a:gd name="connsiteY4" fmla="*/ 790575 h 1488641"/>
              <a:gd name="connsiteX5" fmla="*/ 5038846 w 5038846"/>
              <a:gd name="connsiteY5" fmla="*/ 790575 h 1488641"/>
              <a:gd name="connsiteX6" fmla="*/ 5038846 w 5038846"/>
              <a:gd name="connsiteY6" fmla="*/ 1485900 h 1488641"/>
              <a:gd name="connsiteX7" fmla="*/ 3476 w 5038846"/>
              <a:gd name="connsiteY7" fmla="*/ 1488641 h 1488641"/>
              <a:gd name="connsiteX8" fmla="*/ 121 w 5038846"/>
              <a:gd name="connsiteY8" fmla="*/ 819150 h 1488641"/>
              <a:gd name="connsiteX0" fmla="*/ 2923 w 5041648"/>
              <a:gd name="connsiteY0" fmla="*/ 819150 h 1488641"/>
              <a:gd name="connsiteX1" fmla="*/ 2431798 w 5041648"/>
              <a:gd name="connsiteY1" fmla="*/ 819150 h 1488641"/>
              <a:gd name="connsiteX2" fmla="*/ 2431798 w 5041648"/>
              <a:gd name="connsiteY2" fmla="*/ 0 h 1488641"/>
              <a:gd name="connsiteX3" fmla="*/ 3403348 w 5041648"/>
              <a:gd name="connsiteY3" fmla="*/ 0 h 1488641"/>
              <a:gd name="connsiteX4" fmla="*/ 3403348 w 5041648"/>
              <a:gd name="connsiteY4" fmla="*/ 790575 h 1488641"/>
              <a:gd name="connsiteX5" fmla="*/ 5041648 w 5041648"/>
              <a:gd name="connsiteY5" fmla="*/ 790575 h 1488641"/>
              <a:gd name="connsiteX6" fmla="*/ 5041648 w 5041648"/>
              <a:gd name="connsiteY6" fmla="*/ 1485900 h 1488641"/>
              <a:gd name="connsiteX7" fmla="*/ 0 w 5041648"/>
              <a:gd name="connsiteY7" fmla="*/ 1488641 h 1488641"/>
              <a:gd name="connsiteX8" fmla="*/ 2923 w 5041648"/>
              <a:gd name="connsiteY8" fmla="*/ 819150 h 148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1648" h="1488641">
                <a:moveTo>
                  <a:pt x="2923" y="819150"/>
                </a:moveTo>
                <a:lnTo>
                  <a:pt x="2431798" y="819150"/>
                </a:lnTo>
                <a:lnTo>
                  <a:pt x="2431798" y="0"/>
                </a:lnTo>
                <a:lnTo>
                  <a:pt x="3403348" y="0"/>
                </a:lnTo>
                <a:lnTo>
                  <a:pt x="3403348" y="790575"/>
                </a:lnTo>
                <a:lnTo>
                  <a:pt x="5041648" y="790575"/>
                </a:lnTo>
                <a:lnTo>
                  <a:pt x="5041648" y="1485900"/>
                </a:lnTo>
                <a:lnTo>
                  <a:pt x="0" y="1488641"/>
                </a:lnTo>
                <a:cubicBezTo>
                  <a:pt x="975" y="1265477"/>
                  <a:pt x="1948" y="1042314"/>
                  <a:pt x="2923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8" name="円/楕円 127"/>
          <p:cNvSpPr/>
          <p:nvPr/>
        </p:nvSpPr>
        <p:spPr>
          <a:xfrm rot="20829269">
            <a:off x="2738594" y="1845286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" name="直線コネクタ 128"/>
          <p:cNvCxnSpPr>
            <a:cxnSpLocks noChangeAspect="1"/>
          </p:cNvCxnSpPr>
          <p:nvPr/>
        </p:nvCxnSpPr>
        <p:spPr>
          <a:xfrm rot="20829269" flipV="1">
            <a:off x="2606686" y="399567"/>
            <a:ext cx="701471" cy="136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 noChangeAspect="1"/>
          </p:cNvCxnSpPr>
          <p:nvPr/>
        </p:nvCxnSpPr>
        <p:spPr>
          <a:xfrm rot="20829269" flipV="1">
            <a:off x="2598347" y="404292"/>
            <a:ext cx="515816" cy="140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cxnSpLocks noChangeAspect="1"/>
          </p:cNvCxnSpPr>
          <p:nvPr/>
        </p:nvCxnSpPr>
        <p:spPr>
          <a:xfrm rot="20829269" flipV="1">
            <a:off x="2632235" y="451680"/>
            <a:ext cx="1044000" cy="129241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cxnSpLocks noChangeAspect="1"/>
          </p:cNvCxnSpPr>
          <p:nvPr/>
        </p:nvCxnSpPr>
        <p:spPr>
          <a:xfrm rot="20829269" flipV="1">
            <a:off x="2731986" y="1356524"/>
            <a:ext cx="972000" cy="38831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cxnSpLocks noChangeAspect="1"/>
          </p:cNvCxnSpPr>
          <p:nvPr/>
        </p:nvCxnSpPr>
        <p:spPr>
          <a:xfrm rot="20829269" flipV="1">
            <a:off x="2742832" y="1410994"/>
            <a:ext cx="1368000" cy="3047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cxnSpLocks noChangeAspect="1"/>
          </p:cNvCxnSpPr>
          <p:nvPr/>
        </p:nvCxnSpPr>
        <p:spPr>
          <a:xfrm flipV="1">
            <a:off x="2760042" y="1276170"/>
            <a:ext cx="2484000" cy="5664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cxnSpLocks noChangeAspect="1"/>
          </p:cNvCxnSpPr>
          <p:nvPr/>
        </p:nvCxnSpPr>
        <p:spPr>
          <a:xfrm flipV="1">
            <a:off x="2757929" y="1469245"/>
            <a:ext cx="2520000" cy="39074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cxnSpLocks noChangeAspect="1"/>
          </p:cNvCxnSpPr>
          <p:nvPr/>
        </p:nvCxnSpPr>
        <p:spPr>
          <a:xfrm flipV="1">
            <a:off x="2757922" y="1687593"/>
            <a:ext cx="2520000" cy="1896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cxnSpLocks noChangeAspect="1"/>
          </p:cNvCxnSpPr>
          <p:nvPr/>
        </p:nvCxnSpPr>
        <p:spPr>
          <a:xfrm flipV="1">
            <a:off x="2757919" y="1850736"/>
            <a:ext cx="2520000" cy="279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/>
          <p:cNvSpPr txBox="1"/>
          <p:nvPr/>
        </p:nvSpPr>
        <p:spPr>
          <a:xfrm>
            <a:off x="3919874" y="829321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46" name="四角形吹き出し 145"/>
          <p:cNvSpPr/>
          <p:nvPr/>
        </p:nvSpPr>
        <p:spPr>
          <a:xfrm>
            <a:off x="53568" y="1276170"/>
            <a:ext cx="2255429" cy="710722"/>
          </a:xfrm>
          <a:prstGeom prst="wedgeRectCallout">
            <a:avLst>
              <a:gd name="adj1" fmla="val 60565"/>
              <a:gd name="adj2" fmla="val 37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ロボット自体が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人に移動させられた</a:t>
            </a:r>
            <a:endParaRPr kumimoji="1" lang="ja-JP" altLang="en-US" dirty="0"/>
          </a:p>
        </p:txBody>
      </p:sp>
      <p:grpSp>
        <p:nvGrpSpPr>
          <p:cNvPr id="151" name="Group 25"/>
          <p:cNvGrpSpPr>
            <a:grpSpLocks/>
          </p:cNvGrpSpPr>
          <p:nvPr/>
        </p:nvGrpSpPr>
        <p:grpSpPr bwMode="auto">
          <a:xfrm>
            <a:off x="5657798" y="109475"/>
            <a:ext cx="3697288" cy="2525713"/>
            <a:chOff x="379" y="1140"/>
            <a:chExt cx="2329" cy="1591"/>
          </a:xfrm>
        </p:grpSpPr>
        <p:pic>
          <p:nvPicPr>
            <p:cNvPr id="152" name="Picture 3" descr="fhi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1140"/>
              <a:ext cx="2208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Text Box 12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exp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2283" y="2500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max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9" name="Text Box 14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>
                  <a:ea typeface="ＭＳ Ｐゴシック" panose="020B0600070205080204" pitchFamily="50" charset="-128"/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テキスト ボックス 119"/>
              <p:cNvSpPr txBox="1"/>
              <p:nvPr/>
            </p:nvSpPr>
            <p:spPr>
              <a:xfrm>
                <a:off x="7131754" y="2314482"/>
                <a:ext cx="460767" cy="301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0" name="テキスト ボックス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754" y="2314482"/>
                <a:ext cx="460767" cy="301686"/>
              </a:xfrm>
              <a:prstGeom prst="rect">
                <a:avLst/>
              </a:prstGeom>
              <a:blipFill rotWithShape="0">
                <a:blip r:embed="rId4"/>
                <a:stretch>
                  <a:fillRect l="-6667" r="-6667" b="-22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テキスト ボックス 120"/>
          <p:cNvSpPr txBox="1"/>
          <p:nvPr/>
        </p:nvSpPr>
        <p:spPr>
          <a:xfrm>
            <a:off x="6822850" y="10947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/>
              <p:cNvSpPr txBox="1"/>
              <p:nvPr/>
            </p:nvSpPr>
            <p:spPr>
              <a:xfrm>
                <a:off x="2229808" y="875487"/>
                <a:ext cx="412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0" name="テキスト ボックス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808" y="875487"/>
                <a:ext cx="4126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463" r="-597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/>
              <p:cNvSpPr txBox="1"/>
              <p:nvPr/>
            </p:nvSpPr>
            <p:spPr>
              <a:xfrm>
                <a:off x="8165701" y="2306828"/>
                <a:ext cx="412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2" name="テキスト ボックス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701" y="2306828"/>
                <a:ext cx="4126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463" r="-597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テキスト ボックス 142"/>
          <p:cNvSpPr txBox="1"/>
          <p:nvPr/>
        </p:nvSpPr>
        <p:spPr>
          <a:xfrm>
            <a:off x="7889650" y="1648830"/>
            <a:ext cx="93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尤度</a:t>
            </a:r>
            <a:r>
              <a:rPr lang="ja-JP" altLang="en-US" sz="1600" dirty="0" smtClean="0">
                <a:solidFill>
                  <a:srgbClr val="7030A0"/>
                </a:solidFill>
              </a:rPr>
              <a:t>は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ほぼ</a:t>
            </a:r>
            <a:r>
              <a:rPr lang="en-US" altLang="ja-JP" sz="1600" dirty="0" smtClean="0">
                <a:solidFill>
                  <a:srgbClr val="7030A0"/>
                </a:solidFill>
              </a:rPr>
              <a:t>0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128227" y="320474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フリーフォーム 144"/>
          <p:cNvSpPr/>
          <p:nvPr/>
        </p:nvSpPr>
        <p:spPr>
          <a:xfrm>
            <a:off x="183735" y="3223399"/>
            <a:ext cx="5099044" cy="1724533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2342 w 5051067"/>
              <a:gd name="connsiteY0" fmla="*/ 819150 h 1485900"/>
              <a:gd name="connsiteX1" fmla="*/ 2441217 w 5051067"/>
              <a:gd name="connsiteY1" fmla="*/ 819150 h 1485900"/>
              <a:gd name="connsiteX2" fmla="*/ 2441217 w 5051067"/>
              <a:gd name="connsiteY2" fmla="*/ 0 h 1485900"/>
              <a:gd name="connsiteX3" fmla="*/ 3412767 w 5051067"/>
              <a:gd name="connsiteY3" fmla="*/ 0 h 1485900"/>
              <a:gd name="connsiteX4" fmla="*/ 3412767 w 5051067"/>
              <a:gd name="connsiteY4" fmla="*/ 790575 h 1485900"/>
              <a:gd name="connsiteX5" fmla="*/ 5051067 w 5051067"/>
              <a:gd name="connsiteY5" fmla="*/ 790575 h 1485900"/>
              <a:gd name="connsiteX6" fmla="*/ 5051067 w 5051067"/>
              <a:gd name="connsiteY6" fmla="*/ 1485900 h 1485900"/>
              <a:gd name="connsiteX7" fmla="*/ 0 w 5051067"/>
              <a:gd name="connsiteY7" fmla="*/ 1485900 h 1485900"/>
              <a:gd name="connsiteX8" fmla="*/ 12342 w 5051067"/>
              <a:gd name="connsiteY8" fmla="*/ 819150 h 1485900"/>
              <a:gd name="connsiteX0" fmla="*/ 6063 w 5044788"/>
              <a:gd name="connsiteY0" fmla="*/ 819150 h 1485900"/>
              <a:gd name="connsiteX1" fmla="*/ 2434938 w 5044788"/>
              <a:gd name="connsiteY1" fmla="*/ 819150 h 1485900"/>
              <a:gd name="connsiteX2" fmla="*/ 2434938 w 5044788"/>
              <a:gd name="connsiteY2" fmla="*/ 0 h 1485900"/>
              <a:gd name="connsiteX3" fmla="*/ 3406488 w 5044788"/>
              <a:gd name="connsiteY3" fmla="*/ 0 h 1485900"/>
              <a:gd name="connsiteX4" fmla="*/ 3406488 w 5044788"/>
              <a:gd name="connsiteY4" fmla="*/ 790575 h 1485900"/>
              <a:gd name="connsiteX5" fmla="*/ 5044788 w 5044788"/>
              <a:gd name="connsiteY5" fmla="*/ 790575 h 1485900"/>
              <a:gd name="connsiteX6" fmla="*/ 5044788 w 5044788"/>
              <a:gd name="connsiteY6" fmla="*/ 1485900 h 1485900"/>
              <a:gd name="connsiteX7" fmla="*/ 0 w 5044788"/>
              <a:gd name="connsiteY7" fmla="*/ 1485900 h 1485900"/>
              <a:gd name="connsiteX8" fmla="*/ 6063 w 5044788"/>
              <a:gd name="connsiteY8" fmla="*/ 819150 h 1485900"/>
              <a:gd name="connsiteX0" fmla="*/ 2924 w 5041649"/>
              <a:gd name="connsiteY0" fmla="*/ 819150 h 1488641"/>
              <a:gd name="connsiteX1" fmla="*/ 2431799 w 5041649"/>
              <a:gd name="connsiteY1" fmla="*/ 819150 h 1488641"/>
              <a:gd name="connsiteX2" fmla="*/ 2431799 w 5041649"/>
              <a:gd name="connsiteY2" fmla="*/ 0 h 1488641"/>
              <a:gd name="connsiteX3" fmla="*/ 3403349 w 5041649"/>
              <a:gd name="connsiteY3" fmla="*/ 0 h 1488641"/>
              <a:gd name="connsiteX4" fmla="*/ 3403349 w 5041649"/>
              <a:gd name="connsiteY4" fmla="*/ 790575 h 1488641"/>
              <a:gd name="connsiteX5" fmla="*/ 5041649 w 5041649"/>
              <a:gd name="connsiteY5" fmla="*/ 790575 h 1488641"/>
              <a:gd name="connsiteX6" fmla="*/ 5041649 w 5041649"/>
              <a:gd name="connsiteY6" fmla="*/ 1485900 h 1488641"/>
              <a:gd name="connsiteX7" fmla="*/ 0 w 5041649"/>
              <a:gd name="connsiteY7" fmla="*/ 1488641 h 1488641"/>
              <a:gd name="connsiteX8" fmla="*/ 2924 w 5041649"/>
              <a:gd name="connsiteY8" fmla="*/ 819150 h 1488641"/>
              <a:gd name="connsiteX0" fmla="*/ 2924 w 5041649"/>
              <a:gd name="connsiteY0" fmla="*/ 819150 h 1488641"/>
              <a:gd name="connsiteX1" fmla="*/ 2431799 w 5041649"/>
              <a:gd name="connsiteY1" fmla="*/ 819150 h 1488641"/>
              <a:gd name="connsiteX2" fmla="*/ 2431799 w 5041649"/>
              <a:gd name="connsiteY2" fmla="*/ 0 h 1488641"/>
              <a:gd name="connsiteX3" fmla="*/ 3403349 w 5041649"/>
              <a:gd name="connsiteY3" fmla="*/ 0 h 1488641"/>
              <a:gd name="connsiteX4" fmla="*/ 3403349 w 5041649"/>
              <a:gd name="connsiteY4" fmla="*/ 790575 h 1488641"/>
              <a:gd name="connsiteX5" fmla="*/ 5041649 w 5041649"/>
              <a:gd name="connsiteY5" fmla="*/ 790575 h 1488641"/>
              <a:gd name="connsiteX6" fmla="*/ 5041649 w 5041649"/>
              <a:gd name="connsiteY6" fmla="*/ 1485900 h 1488641"/>
              <a:gd name="connsiteX7" fmla="*/ 0 w 5041649"/>
              <a:gd name="connsiteY7" fmla="*/ 1488641 h 1488641"/>
              <a:gd name="connsiteX8" fmla="*/ 2924 w 5041649"/>
              <a:gd name="connsiteY8" fmla="*/ 819150 h 1488641"/>
              <a:gd name="connsiteX0" fmla="*/ 121 w 5038846"/>
              <a:gd name="connsiteY0" fmla="*/ 819150 h 1488641"/>
              <a:gd name="connsiteX1" fmla="*/ 2428996 w 5038846"/>
              <a:gd name="connsiteY1" fmla="*/ 819150 h 1488641"/>
              <a:gd name="connsiteX2" fmla="*/ 2428996 w 5038846"/>
              <a:gd name="connsiteY2" fmla="*/ 0 h 1488641"/>
              <a:gd name="connsiteX3" fmla="*/ 3400546 w 5038846"/>
              <a:gd name="connsiteY3" fmla="*/ 0 h 1488641"/>
              <a:gd name="connsiteX4" fmla="*/ 3400546 w 5038846"/>
              <a:gd name="connsiteY4" fmla="*/ 790575 h 1488641"/>
              <a:gd name="connsiteX5" fmla="*/ 5038846 w 5038846"/>
              <a:gd name="connsiteY5" fmla="*/ 790575 h 1488641"/>
              <a:gd name="connsiteX6" fmla="*/ 5038846 w 5038846"/>
              <a:gd name="connsiteY6" fmla="*/ 1485900 h 1488641"/>
              <a:gd name="connsiteX7" fmla="*/ 3476 w 5038846"/>
              <a:gd name="connsiteY7" fmla="*/ 1488641 h 1488641"/>
              <a:gd name="connsiteX8" fmla="*/ 121 w 5038846"/>
              <a:gd name="connsiteY8" fmla="*/ 819150 h 1488641"/>
              <a:gd name="connsiteX0" fmla="*/ 2923 w 5041648"/>
              <a:gd name="connsiteY0" fmla="*/ 819150 h 1488641"/>
              <a:gd name="connsiteX1" fmla="*/ 2431798 w 5041648"/>
              <a:gd name="connsiteY1" fmla="*/ 819150 h 1488641"/>
              <a:gd name="connsiteX2" fmla="*/ 2431798 w 5041648"/>
              <a:gd name="connsiteY2" fmla="*/ 0 h 1488641"/>
              <a:gd name="connsiteX3" fmla="*/ 3403348 w 5041648"/>
              <a:gd name="connsiteY3" fmla="*/ 0 h 1488641"/>
              <a:gd name="connsiteX4" fmla="*/ 3403348 w 5041648"/>
              <a:gd name="connsiteY4" fmla="*/ 790575 h 1488641"/>
              <a:gd name="connsiteX5" fmla="*/ 5041648 w 5041648"/>
              <a:gd name="connsiteY5" fmla="*/ 790575 h 1488641"/>
              <a:gd name="connsiteX6" fmla="*/ 5041648 w 5041648"/>
              <a:gd name="connsiteY6" fmla="*/ 1485900 h 1488641"/>
              <a:gd name="connsiteX7" fmla="*/ 0 w 5041648"/>
              <a:gd name="connsiteY7" fmla="*/ 1488641 h 1488641"/>
              <a:gd name="connsiteX8" fmla="*/ 2923 w 5041648"/>
              <a:gd name="connsiteY8" fmla="*/ 819150 h 148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1648" h="1488641">
                <a:moveTo>
                  <a:pt x="2923" y="819150"/>
                </a:moveTo>
                <a:lnTo>
                  <a:pt x="2431798" y="819150"/>
                </a:lnTo>
                <a:lnTo>
                  <a:pt x="2431798" y="0"/>
                </a:lnTo>
                <a:lnTo>
                  <a:pt x="3403348" y="0"/>
                </a:lnTo>
                <a:lnTo>
                  <a:pt x="3403348" y="790575"/>
                </a:lnTo>
                <a:lnTo>
                  <a:pt x="5041648" y="790575"/>
                </a:lnTo>
                <a:lnTo>
                  <a:pt x="5041648" y="1485900"/>
                </a:lnTo>
                <a:lnTo>
                  <a:pt x="0" y="1488641"/>
                </a:lnTo>
                <a:cubicBezTo>
                  <a:pt x="975" y="1265477"/>
                  <a:pt x="1948" y="1042314"/>
                  <a:pt x="2923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6" name="円/楕円 195"/>
          <p:cNvSpPr/>
          <p:nvPr/>
        </p:nvSpPr>
        <p:spPr>
          <a:xfrm rot="20829269">
            <a:off x="2738594" y="4730711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8" name="直線コネクタ 197"/>
          <p:cNvCxnSpPr>
            <a:cxnSpLocks noChangeAspect="1"/>
          </p:cNvCxnSpPr>
          <p:nvPr/>
        </p:nvCxnSpPr>
        <p:spPr>
          <a:xfrm rot="20829269" flipV="1">
            <a:off x="2606686" y="3284992"/>
            <a:ext cx="701471" cy="136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cxnSpLocks noChangeAspect="1"/>
          </p:cNvCxnSpPr>
          <p:nvPr/>
        </p:nvCxnSpPr>
        <p:spPr>
          <a:xfrm rot="20829269" flipV="1">
            <a:off x="2598347" y="3289717"/>
            <a:ext cx="515816" cy="140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cxnSpLocks noChangeAspect="1"/>
          </p:cNvCxnSpPr>
          <p:nvPr/>
        </p:nvCxnSpPr>
        <p:spPr>
          <a:xfrm rot="20829269" flipV="1">
            <a:off x="2632235" y="3337105"/>
            <a:ext cx="1044000" cy="129241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>
            <a:cxnSpLocks noChangeAspect="1"/>
          </p:cNvCxnSpPr>
          <p:nvPr/>
        </p:nvCxnSpPr>
        <p:spPr>
          <a:xfrm rot="20829269" flipV="1">
            <a:off x="2731986" y="4241949"/>
            <a:ext cx="972000" cy="38831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cxnSpLocks noChangeAspect="1"/>
          </p:cNvCxnSpPr>
          <p:nvPr/>
        </p:nvCxnSpPr>
        <p:spPr>
          <a:xfrm rot="20829269" flipV="1">
            <a:off x="2742832" y="4296419"/>
            <a:ext cx="1368000" cy="3047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>
            <a:cxnSpLocks noChangeAspect="1"/>
          </p:cNvCxnSpPr>
          <p:nvPr/>
        </p:nvCxnSpPr>
        <p:spPr>
          <a:xfrm flipV="1">
            <a:off x="2760042" y="4161595"/>
            <a:ext cx="2484000" cy="5664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cxnSpLocks noChangeAspect="1"/>
          </p:cNvCxnSpPr>
          <p:nvPr/>
        </p:nvCxnSpPr>
        <p:spPr>
          <a:xfrm flipV="1">
            <a:off x="2757929" y="4354670"/>
            <a:ext cx="2520000" cy="39074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cxnSpLocks noChangeAspect="1"/>
          </p:cNvCxnSpPr>
          <p:nvPr/>
        </p:nvCxnSpPr>
        <p:spPr>
          <a:xfrm flipV="1">
            <a:off x="2757922" y="4573018"/>
            <a:ext cx="2520000" cy="1896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cxnSpLocks noChangeAspect="1"/>
          </p:cNvCxnSpPr>
          <p:nvPr/>
        </p:nvCxnSpPr>
        <p:spPr>
          <a:xfrm flipV="1">
            <a:off x="2757919" y="4736161"/>
            <a:ext cx="2520000" cy="279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/>
          <p:cNvSpPr txBox="1"/>
          <p:nvPr/>
        </p:nvSpPr>
        <p:spPr>
          <a:xfrm>
            <a:off x="3919874" y="3714746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テキスト ボックス 208"/>
              <p:cNvSpPr txBox="1"/>
              <p:nvPr/>
            </p:nvSpPr>
            <p:spPr>
              <a:xfrm>
                <a:off x="2229808" y="3760912"/>
                <a:ext cx="412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9" name="テキスト ボックス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808" y="3760912"/>
                <a:ext cx="41267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463" r="-597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52" y="2991747"/>
            <a:ext cx="39830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3" name="正方形/長方形 212"/>
          <p:cNvSpPr/>
          <p:nvPr/>
        </p:nvSpPr>
        <p:spPr>
          <a:xfrm>
            <a:off x="7543576" y="3276631"/>
            <a:ext cx="889686" cy="1615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5679736" y="4896834"/>
            <a:ext cx="3888000" cy="106276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テキスト ボックス 215"/>
          <p:cNvSpPr txBox="1"/>
          <p:nvPr/>
        </p:nvSpPr>
        <p:spPr>
          <a:xfrm>
            <a:off x="7455019" y="2748648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</a:rPr>
              <a:t>定常的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な</a:t>
            </a:r>
            <a:endParaRPr lang="en-US" altLang="ja-JP" sz="1400" b="1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テキスト ボックス 217"/>
              <p:cNvSpPr txBox="1"/>
              <p:nvPr/>
            </p:nvSpPr>
            <p:spPr>
              <a:xfrm>
                <a:off x="6175008" y="5015373"/>
                <a:ext cx="438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8" name="テキスト ボックス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008" y="5015373"/>
                <a:ext cx="43800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944" r="-277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テキスト ボックス 218"/>
          <p:cNvSpPr txBox="1"/>
          <p:nvPr/>
        </p:nvSpPr>
        <p:spPr>
          <a:xfrm>
            <a:off x="8276761" y="3889450"/>
            <a:ext cx="134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僅かだが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尤度を持つ</a:t>
            </a:r>
            <a:endParaRPr lang="en-US" altLang="ja-JP" sz="1600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テキスト ボックス 219"/>
              <p:cNvSpPr txBox="1"/>
              <p:nvPr/>
            </p:nvSpPr>
            <p:spPr>
              <a:xfrm>
                <a:off x="7754604" y="5026314"/>
                <a:ext cx="460767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0" name="テキスト ボックス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04" y="5026314"/>
                <a:ext cx="460767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6579" r="-6579" b="-22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線コネクタ 220"/>
          <p:cNvCxnSpPr/>
          <p:nvPr/>
        </p:nvCxnSpPr>
        <p:spPr>
          <a:xfrm flipH="1" flipV="1">
            <a:off x="8702317" y="4894175"/>
            <a:ext cx="1" cy="10800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円弧 221"/>
          <p:cNvSpPr/>
          <p:nvPr/>
        </p:nvSpPr>
        <p:spPr>
          <a:xfrm rot="3399004">
            <a:off x="8173737" y="4277388"/>
            <a:ext cx="720000" cy="720000"/>
          </a:xfrm>
          <a:prstGeom prst="arc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テキスト ボックス 222"/>
              <p:cNvSpPr txBox="1"/>
              <p:nvPr/>
            </p:nvSpPr>
            <p:spPr>
              <a:xfrm>
                <a:off x="9032789" y="5047731"/>
                <a:ext cx="10081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3" name="テキスト ボックス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789" y="5047731"/>
                <a:ext cx="1008182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テキスト ボックス 223"/>
              <p:cNvSpPr txBox="1"/>
              <p:nvPr/>
            </p:nvSpPr>
            <p:spPr>
              <a:xfrm>
                <a:off x="8521819" y="5038455"/>
                <a:ext cx="412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4" name="テキスト ボックス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819" y="5038455"/>
                <a:ext cx="41267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7353" r="-441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テキスト ボックス 224"/>
              <p:cNvSpPr txBox="1"/>
              <p:nvPr/>
            </p:nvSpPr>
            <p:spPr>
              <a:xfrm>
                <a:off x="8728157" y="2311880"/>
                <a:ext cx="7459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5" name="テキスト ボックス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157" y="2311880"/>
                <a:ext cx="745976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/>
              <p:cNvSpPr txBox="1"/>
              <p:nvPr/>
            </p:nvSpPr>
            <p:spPr>
              <a:xfrm>
                <a:off x="9130659" y="5057512"/>
                <a:ext cx="7459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6" name="テキスト ボックス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59" y="5057512"/>
                <a:ext cx="745976" cy="276999"/>
              </a:xfrm>
              <a:prstGeom prst="rect">
                <a:avLst/>
              </a:prstGeom>
              <a:blipFill rotWithShape="0"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グループ化 124"/>
          <p:cNvGrpSpPr/>
          <p:nvPr/>
        </p:nvGrpSpPr>
        <p:grpSpPr>
          <a:xfrm rot="1345973">
            <a:off x="2580494" y="1729736"/>
            <a:ext cx="304800" cy="304800"/>
            <a:chOff x="2305050" y="3905250"/>
            <a:chExt cx="304800" cy="304800"/>
          </a:xfrm>
        </p:grpSpPr>
        <p:sp>
          <p:nvSpPr>
            <p:cNvPr id="126" name="円/楕円 12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>
              <a:endCxn id="12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左中かっこ 140"/>
          <p:cNvSpPr/>
          <p:nvPr/>
        </p:nvSpPr>
        <p:spPr>
          <a:xfrm rot="439486">
            <a:off x="2738148" y="363307"/>
            <a:ext cx="93271" cy="1448805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93" name="グループ化 192"/>
          <p:cNvGrpSpPr/>
          <p:nvPr/>
        </p:nvGrpSpPr>
        <p:grpSpPr>
          <a:xfrm rot="1345973">
            <a:off x="2580494" y="4615161"/>
            <a:ext cx="304800" cy="304800"/>
            <a:chOff x="2305050" y="3905250"/>
            <a:chExt cx="304800" cy="304800"/>
          </a:xfrm>
        </p:grpSpPr>
        <p:sp>
          <p:nvSpPr>
            <p:cNvPr id="194" name="円/楕円 193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5" name="直線コネクタ 194"/>
            <p:cNvCxnSpPr>
              <a:endCxn id="194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左中かっこ 209"/>
          <p:cNvSpPr/>
          <p:nvPr/>
        </p:nvSpPr>
        <p:spPr>
          <a:xfrm rot="439486">
            <a:off x="2738148" y="3248732"/>
            <a:ext cx="93271" cy="1448805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四角形吹き出し 61"/>
          <p:cNvSpPr/>
          <p:nvPr/>
        </p:nvSpPr>
        <p:spPr>
          <a:xfrm>
            <a:off x="-346325" y="2858505"/>
            <a:ext cx="2436256" cy="1712481"/>
          </a:xfrm>
          <a:prstGeom prst="wedgeRectCallout">
            <a:avLst>
              <a:gd name="adj1" fmla="val 68829"/>
              <a:gd name="adj2" fmla="val 506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モデルと照らしあわせると，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こんな観測値</a:t>
            </a:r>
            <a:r>
              <a:rPr lang="ja-JP" altLang="en-US" sz="1400" dirty="0" smtClean="0">
                <a:solidFill>
                  <a:schemeClr val="tx1"/>
                </a:solidFill>
              </a:rPr>
              <a:t>おかしい．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でも，誘拐されたから変な値を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出し始めた可能性もある．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ずれの大きい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粒子も一定の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確率で残しておこう．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34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853" y="376533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74317" y="378398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8" name="グループ化 17"/>
          <p:cNvGrpSpPr/>
          <p:nvPr/>
        </p:nvGrpSpPr>
        <p:grpSpPr>
          <a:xfrm rot="2116704">
            <a:off x="2873391" y="4764668"/>
            <a:ext cx="304800" cy="304800"/>
            <a:chOff x="2305050" y="3905250"/>
            <a:chExt cx="304800" cy="304800"/>
          </a:xfrm>
        </p:grpSpPr>
        <p:sp>
          <p:nvSpPr>
            <p:cNvPr id="19" name="円/楕円 18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>
              <a:endCxn id="19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円/楕円 20"/>
          <p:cNvSpPr/>
          <p:nvPr/>
        </p:nvSpPr>
        <p:spPr>
          <a:xfrm>
            <a:off x="3042692" y="4881180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cxnSpLocks noChangeAspect="1"/>
          </p:cNvCxnSpPr>
          <p:nvPr/>
        </p:nvCxnSpPr>
        <p:spPr>
          <a:xfrm flipV="1">
            <a:off x="3067385" y="4382719"/>
            <a:ext cx="256165" cy="4995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cxnSpLocks noChangeAspect="1"/>
          </p:cNvCxnSpPr>
          <p:nvPr/>
        </p:nvCxnSpPr>
        <p:spPr>
          <a:xfrm flipV="1">
            <a:off x="3047535" y="4569805"/>
            <a:ext cx="119035" cy="32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 noChangeAspect="1"/>
          </p:cNvCxnSpPr>
          <p:nvPr/>
        </p:nvCxnSpPr>
        <p:spPr>
          <a:xfrm flipV="1">
            <a:off x="3048215" y="4469041"/>
            <a:ext cx="340929" cy="4220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 noChangeAspect="1"/>
          </p:cNvCxnSpPr>
          <p:nvPr/>
        </p:nvCxnSpPr>
        <p:spPr>
          <a:xfrm flipV="1">
            <a:off x="3059644" y="4690371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 noChangeAspect="1"/>
          </p:cNvCxnSpPr>
          <p:nvPr/>
        </p:nvCxnSpPr>
        <p:spPr>
          <a:xfrm flipV="1">
            <a:off x="3059644" y="4709370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 noChangeAspect="1"/>
          </p:cNvCxnSpPr>
          <p:nvPr/>
        </p:nvCxnSpPr>
        <p:spPr>
          <a:xfrm flipV="1">
            <a:off x="3059644" y="4881180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 noChangeAspect="1"/>
          </p:cNvCxnSpPr>
          <p:nvPr/>
        </p:nvCxnSpPr>
        <p:spPr>
          <a:xfrm>
            <a:off x="3059644" y="4881180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 noChangeAspect="1"/>
          </p:cNvCxnSpPr>
          <p:nvPr/>
        </p:nvCxnSpPr>
        <p:spPr>
          <a:xfrm>
            <a:off x="3059644" y="4881180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 noChangeAspect="1"/>
          </p:cNvCxnSpPr>
          <p:nvPr/>
        </p:nvCxnSpPr>
        <p:spPr>
          <a:xfrm>
            <a:off x="3059644" y="4881180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849860" y="4220789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96" name="円/楕円 95"/>
          <p:cNvSpPr/>
          <p:nvPr/>
        </p:nvSpPr>
        <p:spPr>
          <a:xfrm>
            <a:off x="3059550" y="4252186"/>
            <a:ext cx="392042" cy="38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人</a:t>
            </a:r>
            <a:endParaRPr kumimoji="1" lang="ja-JP" altLang="en-US" dirty="0"/>
          </a:p>
        </p:txBody>
      </p:sp>
      <p:sp>
        <p:nvSpPr>
          <p:cNvPr id="101" name="正方形/長方形 100"/>
          <p:cNvSpPr/>
          <p:nvPr/>
        </p:nvSpPr>
        <p:spPr>
          <a:xfrm>
            <a:off x="5364919" y="377279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フリーフォーム 101"/>
          <p:cNvSpPr/>
          <p:nvPr/>
        </p:nvSpPr>
        <p:spPr>
          <a:xfrm>
            <a:off x="5423197" y="3791444"/>
            <a:ext cx="5096273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5 h 1485900"/>
              <a:gd name="connsiteX8" fmla="*/ 2140 w 5040865"/>
              <a:gd name="connsiteY8" fmla="*/ 819150 h 1485900"/>
              <a:gd name="connsiteX0" fmla="*/ 184 w 5038909"/>
              <a:gd name="connsiteY0" fmla="*/ 819150 h 1485900"/>
              <a:gd name="connsiteX1" fmla="*/ 2429059 w 5038909"/>
              <a:gd name="connsiteY1" fmla="*/ 819150 h 1485900"/>
              <a:gd name="connsiteX2" fmla="*/ 2429059 w 5038909"/>
              <a:gd name="connsiteY2" fmla="*/ 0 h 1485900"/>
              <a:gd name="connsiteX3" fmla="*/ 3400609 w 5038909"/>
              <a:gd name="connsiteY3" fmla="*/ 0 h 1485900"/>
              <a:gd name="connsiteX4" fmla="*/ 3400609 w 5038909"/>
              <a:gd name="connsiteY4" fmla="*/ 790575 h 1485900"/>
              <a:gd name="connsiteX5" fmla="*/ 5038909 w 5038909"/>
              <a:gd name="connsiteY5" fmla="*/ 790575 h 1485900"/>
              <a:gd name="connsiteX6" fmla="*/ 5038909 w 5038909"/>
              <a:gd name="connsiteY6" fmla="*/ 1485900 h 1485900"/>
              <a:gd name="connsiteX7" fmla="*/ 398 w 5038909"/>
              <a:gd name="connsiteY7" fmla="*/ 1483845 h 1485900"/>
              <a:gd name="connsiteX8" fmla="*/ 184 w 5038909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5900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3845"/>
                </a:lnTo>
                <a:cubicBezTo>
                  <a:pt x="1111" y="1262280"/>
                  <a:pt x="-529" y="104071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03" name="グループ化 102"/>
          <p:cNvGrpSpPr/>
          <p:nvPr/>
        </p:nvGrpSpPr>
        <p:grpSpPr>
          <a:xfrm rot="2116704">
            <a:off x="8222457" y="4772128"/>
            <a:ext cx="304800" cy="304800"/>
            <a:chOff x="2305050" y="3905250"/>
            <a:chExt cx="304800" cy="304800"/>
          </a:xfrm>
        </p:grpSpPr>
        <p:sp>
          <p:nvSpPr>
            <p:cNvPr id="104" name="円/楕円 103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/>
            <p:cNvCxnSpPr>
              <a:endCxn id="104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円/楕円 105"/>
          <p:cNvSpPr/>
          <p:nvPr/>
        </p:nvSpPr>
        <p:spPr>
          <a:xfrm>
            <a:off x="8391758" y="4888640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/>
          <p:cNvCxnSpPr>
            <a:cxnSpLocks noChangeAspect="1"/>
          </p:cNvCxnSpPr>
          <p:nvPr/>
        </p:nvCxnSpPr>
        <p:spPr>
          <a:xfrm flipV="1">
            <a:off x="8416451" y="2774941"/>
            <a:ext cx="1084401" cy="211481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cxnSpLocks noChangeAspect="1"/>
          </p:cNvCxnSpPr>
          <p:nvPr/>
        </p:nvCxnSpPr>
        <p:spPr>
          <a:xfrm flipV="1">
            <a:off x="8396601" y="2560245"/>
            <a:ext cx="860072" cy="23410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cxnSpLocks noChangeAspect="1"/>
          </p:cNvCxnSpPr>
          <p:nvPr/>
        </p:nvCxnSpPr>
        <p:spPr>
          <a:xfrm flipV="1">
            <a:off x="8397281" y="2983680"/>
            <a:ext cx="1546819" cy="191487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cxnSpLocks noChangeAspect="1"/>
          </p:cNvCxnSpPr>
          <p:nvPr/>
        </p:nvCxnSpPr>
        <p:spPr>
          <a:xfrm flipV="1">
            <a:off x="8408710" y="4697831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cxnSpLocks noChangeAspect="1"/>
          </p:cNvCxnSpPr>
          <p:nvPr/>
        </p:nvCxnSpPr>
        <p:spPr>
          <a:xfrm flipV="1">
            <a:off x="8408710" y="4716830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cxnSpLocks noChangeAspect="1"/>
          </p:cNvCxnSpPr>
          <p:nvPr/>
        </p:nvCxnSpPr>
        <p:spPr>
          <a:xfrm flipV="1">
            <a:off x="8408710" y="4888640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cxnSpLocks noChangeAspect="1"/>
          </p:cNvCxnSpPr>
          <p:nvPr/>
        </p:nvCxnSpPr>
        <p:spPr>
          <a:xfrm>
            <a:off x="8408710" y="4888640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cxnSpLocks noChangeAspect="1"/>
          </p:cNvCxnSpPr>
          <p:nvPr/>
        </p:nvCxnSpPr>
        <p:spPr>
          <a:xfrm>
            <a:off x="8408710" y="4888640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cxnSpLocks noChangeAspect="1"/>
          </p:cNvCxnSpPr>
          <p:nvPr/>
        </p:nvCxnSpPr>
        <p:spPr>
          <a:xfrm>
            <a:off x="8408710" y="4888640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9198926" y="4228249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7948172" y="4248674"/>
            <a:ext cx="7900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反射</a:t>
            </a:r>
            <a:endParaRPr kumimoji="1"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-222" y="570505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フリーフォーム 123"/>
          <p:cNvSpPr/>
          <p:nvPr/>
        </p:nvSpPr>
        <p:spPr>
          <a:xfrm>
            <a:off x="55286" y="5723705"/>
            <a:ext cx="5099044" cy="1724533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2342 w 5051067"/>
              <a:gd name="connsiteY0" fmla="*/ 819150 h 1485900"/>
              <a:gd name="connsiteX1" fmla="*/ 2441217 w 5051067"/>
              <a:gd name="connsiteY1" fmla="*/ 819150 h 1485900"/>
              <a:gd name="connsiteX2" fmla="*/ 2441217 w 5051067"/>
              <a:gd name="connsiteY2" fmla="*/ 0 h 1485900"/>
              <a:gd name="connsiteX3" fmla="*/ 3412767 w 5051067"/>
              <a:gd name="connsiteY3" fmla="*/ 0 h 1485900"/>
              <a:gd name="connsiteX4" fmla="*/ 3412767 w 5051067"/>
              <a:gd name="connsiteY4" fmla="*/ 790575 h 1485900"/>
              <a:gd name="connsiteX5" fmla="*/ 5051067 w 5051067"/>
              <a:gd name="connsiteY5" fmla="*/ 790575 h 1485900"/>
              <a:gd name="connsiteX6" fmla="*/ 5051067 w 5051067"/>
              <a:gd name="connsiteY6" fmla="*/ 1485900 h 1485900"/>
              <a:gd name="connsiteX7" fmla="*/ 0 w 5051067"/>
              <a:gd name="connsiteY7" fmla="*/ 1485900 h 1485900"/>
              <a:gd name="connsiteX8" fmla="*/ 12342 w 5051067"/>
              <a:gd name="connsiteY8" fmla="*/ 819150 h 1485900"/>
              <a:gd name="connsiteX0" fmla="*/ 6063 w 5044788"/>
              <a:gd name="connsiteY0" fmla="*/ 819150 h 1485900"/>
              <a:gd name="connsiteX1" fmla="*/ 2434938 w 5044788"/>
              <a:gd name="connsiteY1" fmla="*/ 819150 h 1485900"/>
              <a:gd name="connsiteX2" fmla="*/ 2434938 w 5044788"/>
              <a:gd name="connsiteY2" fmla="*/ 0 h 1485900"/>
              <a:gd name="connsiteX3" fmla="*/ 3406488 w 5044788"/>
              <a:gd name="connsiteY3" fmla="*/ 0 h 1485900"/>
              <a:gd name="connsiteX4" fmla="*/ 3406488 w 5044788"/>
              <a:gd name="connsiteY4" fmla="*/ 790575 h 1485900"/>
              <a:gd name="connsiteX5" fmla="*/ 5044788 w 5044788"/>
              <a:gd name="connsiteY5" fmla="*/ 790575 h 1485900"/>
              <a:gd name="connsiteX6" fmla="*/ 5044788 w 5044788"/>
              <a:gd name="connsiteY6" fmla="*/ 1485900 h 1485900"/>
              <a:gd name="connsiteX7" fmla="*/ 0 w 5044788"/>
              <a:gd name="connsiteY7" fmla="*/ 1485900 h 1485900"/>
              <a:gd name="connsiteX8" fmla="*/ 6063 w 5044788"/>
              <a:gd name="connsiteY8" fmla="*/ 819150 h 1485900"/>
              <a:gd name="connsiteX0" fmla="*/ 2924 w 5041649"/>
              <a:gd name="connsiteY0" fmla="*/ 819150 h 1488641"/>
              <a:gd name="connsiteX1" fmla="*/ 2431799 w 5041649"/>
              <a:gd name="connsiteY1" fmla="*/ 819150 h 1488641"/>
              <a:gd name="connsiteX2" fmla="*/ 2431799 w 5041649"/>
              <a:gd name="connsiteY2" fmla="*/ 0 h 1488641"/>
              <a:gd name="connsiteX3" fmla="*/ 3403349 w 5041649"/>
              <a:gd name="connsiteY3" fmla="*/ 0 h 1488641"/>
              <a:gd name="connsiteX4" fmla="*/ 3403349 w 5041649"/>
              <a:gd name="connsiteY4" fmla="*/ 790575 h 1488641"/>
              <a:gd name="connsiteX5" fmla="*/ 5041649 w 5041649"/>
              <a:gd name="connsiteY5" fmla="*/ 790575 h 1488641"/>
              <a:gd name="connsiteX6" fmla="*/ 5041649 w 5041649"/>
              <a:gd name="connsiteY6" fmla="*/ 1485900 h 1488641"/>
              <a:gd name="connsiteX7" fmla="*/ 0 w 5041649"/>
              <a:gd name="connsiteY7" fmla="*/ 1488641 h 1488641"/>
              <a:gd name="connsiteX8" fmla="*/ 2924 w 5041649"/>
              <a:gd name="connsiteY8" fmla="*/ 819150 h 1488641"/>
              <a:gd name="connsiteX0" fmla="*/ 2924 w 5041649"/>
              <a:gd name="connsiteY0" fmla="*/ 819150 h 1488641"/>
              <a:gd name="connsiteX1" fmla="*/ 2431799 w 5041649"/>
              <a:gd name="connsiteY1" fmla="*/ 819150 h 1488641"/>
              <a:gd name="connsiteX2" fmla="*/ 2431799 w 5041649"/>
              <a:gd name="connsiteY2" fmla="*/ 0 h 1488641"/>
              <a:gd name="connsiteX3" fmla="*/ 3403349 w 5041649"/>
              <a:gd name="connsiteY3" fmla="*/ 0 h 1488641"/>
              <a:gd name="connsiteX4" fmla="*/ 3403349 w 5041649"/>
              <a:gd name="connsiteY4" fmla="*/ 790575 h 1488641"/>
              <a:gd name="connsiteX5" fmla="*/ 5041649 w 5041649"/>
              <a:gd name="connsiteY5" fmla="*/ 790575 h 1488641"/>
              <a:gd name="connsiteX6" fmla="*/ 5041649 w 5041649"/>
              <a:gd name="connsiteY6" fmla="*/ 1485900 h 1488641"/>
              <a:gd name="connsiteX7" fmla="*/ 0 w 5041649"/>
              <a:gd name="connsiteY7" fmla="*/ 1488641 h 1488641"/>
              <a:gd name="connsiteX8" fmla="*/ 2924 w 5041649"/>
              <a:gd name="connsiteY8" fmla="*/ 819150 h 1488641"/>
              <a:gd name="connsiteX0" fmla="*/ 121 w 5038846"/>
              <a:gd name="connsiteY0" fmla="*/ 819150 h 1488641"/>
              <a:gd name="connsiteX1" fmla="*/ 2428996 w 5038846"/>
              <a:gd name="connsiteY1" fmla="*/ 819150 h 1488641"/>
              <a:gd name="connsiteX2" fmla="*/ 2428996 w 5038846"/>
              <a:gd name="connsiteY2" fmla="*/ 0 h 1488641"/>
              <a:gd name="connsiteX3" fmla="*/ 3400546 w 5038846"/>
              <a:gd name="connsiteY3" fmla="*/ 0 h 1488641"/>
              <a:gd name="connsiteX4" fmla="*/ 3400546 w 5038846"/>
              <a:gd name="connsiteY4" fmla="*/ 790575 h 1488641"/>
              <a:gd name="connsiteX5" fmla="*/ 5038846 w 5038846"/>
              <a:gd name="connsiteY5" fmla="*/ 790575 h 1488641"/>
              <a:gd name="connsiteX6" fmla="*/ 5038846 w 5038846"/>
              <a:gd name="connsiteY6" fmla="*/ 1485900 h 1488641"/>
              <a:gd name="connsiteX7" fmla="*/ 3476 w 5038846"/>
              <a:gd name="connsiteY7" fmla="*/ 1488641 h 1488641"/>
              <a:gd name="connsiteX8" fmla="*/ 121 w 5038846"/>
              <a:gd name="connsiteY8" fmla="*/ 819150 h 1488641"/>
              <a:gd name="connsiteX0" fmla="*/ 2923 w 5041648"/>
              <a:gd name="connsiteY0" fmla="*/ 819150 h 1488641"/>
              <a:gd name="connsiteX1" fmla="*/ 2431798 w 5041648"/>
              <a:gd name="connsiteY1" fmla="*/ 819150 h 1488641"/>
              <a:gd name="connsiteX2" fmla="*/ 2431798 w 5041648"/>
              <a:gd name="connsiteY2" fmla="*/ 0 h 1488641"/>
              <a:gd name="connsiteX3" fmla="*/ 3403348 w 5041648"/>
              <a:gd name="connsiteY3" fmla="*/ 0 h 1488641"/>
              <a:gd name="connsiteX4" fmla="*/ 3403348 w 5041648"/>
              <a:gd name="connsiteY4" fmla="*/ 790575 h 1488641"/>
              <a:gd name="connsiteX5" fmla="*/ 5041648 w 5041648"/>
              <a:gd name="connsiteY5" fmla="*/ 790575 h 1488641"/>
              <a:gd name="connsiteX6" fmla="*/ 5041648 w 5041648"/>
              <a:gd name="connsiteY6" fmla="*/ 1485900 h 1488641"/>
              <a:gd name="connsiteX7" fmla="*/ 0 w 5041648"/>
              <a:gd name="connsiteY7" fmla="*/ 1488641 h 1488641"/>
              <a:gd name="connsiteX8" fmla="*/ 2923 w 5041648"/>
              <a:gd name="connsiteY8" fmla="*/ 819150 h 148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1648" h="1488641">
                <a:moveTo>
                  <a:pt x="2923" y="819150"/>
                </a:moveTo>
                <a:lnTo>
                  <a:pt x="2431798" y="819150"/>
                </a:lnTo>
                <a:lnTo>
                  <a:pt x="2431798" y="0"/>
                </a:lnTo>
                <a:lnTo>
                  <a:pt x="3403348" y="0"/>
                </a:lnTo>
                <a:lnTo>
                  <a:pt x="3403348" y="790575"/>
                </a:lnTo>
                <a:lnTo>
                  <a:pt x="5041648" y="790575"/>
                </a:lnTo>
                <a:lnTo>
                  <a:pt x="5041648" y="1485900"/>
                </a:lnTo>
                <a:lnTo>
                  <a:pt x="0" y="1488641"/>
                </a:lnTo>
                <a:cubicBezTo>
                  <a:pt x="975" y="1265477"/>
                  <a:pt x="1948" y="1042314"/>
                  <a:pt x="2923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25" name="グループ化 124"/>
          <p:cNvGrpSpPr/>
          <p:nvPr/>
        </p:nvGrpSpPr>
        <p:grpSpPr>
          <a:xfrm rot="1345973">
            <a:off x="2628889" y="6366077"/>
            <a:ext cx="304800" cy="304800"/>
            <a:chOff x="2305050" y="3905250"/>
            <a:chExt cx="304800" cy="304800"/>
          </a:xfrm>
        </p:grpSpPr>
        <p:sp>
          <p:nvSpPr>
            <p:cNvPr id="126" name="円/楕円 12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>
              <a:endCxn id="12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円/楕円 127"/>
          <p:cNvSpPr/>
          <p:nvPr/>
        </p:nvSpPr>
        <p:spPr>
          <a:xfrm rot="20829269">
            <a:off x="2786989" y="648162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" name="直線コネクタ 128"/>
          <p:cNvCxnSpPr>
            <a:cxnSpLocks noChangeAspect="1"/>
          </p:cNvCxnSpPr>
          <p:nvPr/>
        </p:nvCxnSpPr>
        <p:spPr>
          <a:xfrm rot="20829269" flipV="1">
            <a:off x="2736861" y="5759058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 noChangeAspect="1"/>
          </p:cNvCxnSpPr>
          <p:nvPr/>
        </p:nvCxnSpPr>
        <p:spPr>
          <a:xfrm rot="20829269" flipV="1">
            <a:off x="2728074" y="5745016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cxnSpLocks noChangeAspect="1"/>
          </p:cNvCxnSpPr>
          <p:nvPr/>
        </p:nvCxnSpPr>
        <p:spPr>
          <a:xfrm rot="20829269" flipV="1">
            <a:off x="2760955" y="5763228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cxnSpLocks noChangeAspect="1"/>
          </p:cNvCxnSpPr>
          <p:nvPr/>
        </p:nvCxnSpPr>
        <p:spPr>
          <a:xfrm rot="20829269" flipV="1">
            <a:off x="2773842" y="6103775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cxnSpLocks noChangeAspect="1"/>
          </p:cNvCxnSpPr>
          <p:nvPr/>
        </p:nvCxnSpPr>
        <p:spPr>
          <a:xfrm rot="20829269" flipV="1">
            <a:off x="2783494" y="6249912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cxnSpLocks noChangeAspect="1"/>
          </p:cNvCxnSpPr>
          <p:nvPr/>
        </p:nvCxnSpPr>
        <p:spPr>
          <a:xfrm flipV="1">
            <a:off x="2808438" y="6333451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cxnSpLocks noChangeAspect="1"/>
          </p:cNvCxnSpPr>
          <p:nvPr/>
        </p:nvCxnSpPr>
        <p:spPr>
          <a:xfrm flipV="1">
            <a:off x="2806324" y="6381352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cxnSpLocks noChangeAspect="1"/>
          </p:cNvCxnSpPr>
          <p:nvPr/>
        </p:nvCxnSpPr>
        <p:spPr>
          <a:xfrm flipV="1">
            <a:off x="2806317" y="6440046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cxnSpLocks noChangeAspect="1"/>
          </p:cNvCxnSpPr>
          <p:nvPr/>
        </p:nvCxnSpPr>
        <p:spPr>
          <a:xfrm flipV="1">
            <a:off x="2806315" y="6487077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/>
          <p:cNvSpPr txBox="1"/>
          <p:nvPr/>
        </p:nvSpPr>
        <p:spPr>
          <a:xfrm>
            <a:off x="3791425" y="6215052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46" name="四角形吹き出し 145"/>
          <p:cNvSpPr/>
          <p:nvPr/>
        </p:nvSpPr>
        <p:spPr>
          <a:xfrm>
            <a:off x="130943" y="5747528"/>
            <a:ext cx="2255429" cy="710722"/>
          </a:xfrm>
          <a:prstGeom prst="wedgeRectCallout">
            <a:avLst>
              <a:gd name="adj1" fmla="val 59439"/>
              <a:gd name="adj2" fmla="val 4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ロボット自体が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人に移動させられた</a:t>
            </a:r>
            <a:endParaRPr kumimoji="1" lang="ja-JP" altLang="en-US" dirty="0"/>
          </a:p>
        </p:txBody>
      </p:sp>
      <p:sp>
        <p:nvSpPr>
          <p:cNvPr id="147" name="正方形/長方形 146"/>
          <p:cNvSpPr/>
          <p:nvPr/>
        </p:nvSpPr>
        <p:spPr>
          <a:xfrm>
            <a:off x="5379982" y="570537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フリーフォーム 147"/>
          <p:cNvSpPr/>
          <p:nvPr/>
        </p:nvSpPr>
        <p:spPr>
          <a:xfrm>
            <a:off x="5483241" y="5727378"/>
            <a:ext cx="5098251" cy="1723740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7956"/>
              <a:gd name="connsiteX1" fmla="*/ 2431015 w 5040865"/>
              <a:gd name="connsiteY1" fmla="*/ 819150 h 1487956"/>
              <a:gd name="connsiteX2" fmla="*/ 2431015 w 5040865"/>
              <a:gd name="connsiteY2" fmla="*/ 0 h 1487956"/>
              <a:gd name="connsiteX3" fmla="*/ 3402565 w 5040865"/>
              <a:gd name="connsiteY3" fmla="*/ 0 h 1487956"/>
              <a:gd name="connsiteX4" fmla="*/ 3402565 w 5040865"/>
              <a:gd name="connsiteY4" fmla="*/ 790575 h 1487956"/>
              <a:gd name="connsiteX5" fmla="*/ 5040865 w 5040865"/>
              <a:gd name="connsiteY5" fmla="*/ 790575 h 1487956"/>
              <a:gd name="connsiteX6" fmla="*/ 5040865 w 5040865"/>
              <a:gd name="connsiteY6" fmla="*/ 1485900 h 1487956"/>
              <a:gd name="connsiteX7" fmla="*/ 0 w 5040865"/>
              <a:gd name="connsiteY7" fmla="*/ 1487956 h 1487956"/>
              <a:gd name="connsiteX8" fmla="*/ 2140 w 5040865"/>
              <a:gd name="connsiteY8" fmla="*/ 819150 h 148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5" h="1487956">
                <a:moveTo>
                  <a:pt x="2140" y="819150"/>
                </a:moveTo>
                <a:lnTo>
                  <a:pt x="2431015" y="819150"/>
                </a:lnTo>
                <a:lnTo>
                  <a:pt x="2431015" y="0"/>
                </a:lnTo>
                <a:lnTo>
                  <a:pt x="3402565" y="0"/>
                </a:lnTo>
                <a:lnTo>
                  <a:pt x="3402565" y="790575"/>
                </a:lnTo>
                <a:lnTo>
                  <a:pt x="5040865" y="790575"/>
                </a:lnTo>
                <a:lnTo>
                  <a:pt x="5040865" y="1485900"/>
                </a:lnTo>
                <a:lnTo>
                  <a:pt x="0" y="1487956"/>
                </a:lnTo>
                <a:cubicBezTo>
                  <a:pt x="713" y="1265021"/>
                  <a:pt x="1427" y="1042085"/>
                  <a:pt x="214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9" name="円/楕円 148"/>
          <p:cNvSpPr/>
          <p:nvPr/>
        </p:nvSpPr>
        <p:spPr>
          <a:xfrm rot="2869555">
            <a:off x="8426423" y="6837639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8382498" y="680183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円/楕円 153"/>
          <p:cNvSpPr/>
          <p:nvPr/>
        </p:nvSpPr>
        <p:spPr>
          <a:xfrm>
            <a:off x="8199371" y="64813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円/楕円 154"/>
          <p:cNvSpPr/>
          <p:nvPr/>
        </p:nvSpPr>
        <p:spPr>
          <a:xfrm>
            <a:off x="8094891" y="64036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/>
          <p:cNvSpPr/>
          <p:nvPr/>
        </p:nvSpPr>
        <p:spPr>
          <a:xfrm>
            <a:off x="8357633" y="666230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/>
          <p:cNvSpPr/>
          <p:nvPr/>
        </p:nvSpPr>
        <p:spPr>
          <a:xfrm>
            <a:off x="8393637" y="67186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8447121" y="6861986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/>
          <p:cNvSpPr/>
          <p:nvPr/>
        </p:nvSpPr>
        <p:spPr>
          <a:xfrm>
            <a:off x="8460457" y="653924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8523957" y="674088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/>
          <p:cNvSpPr/>
          <p:nvPr/>
        </p:nvSpPr>
        <p:spPr>
          <a:xfrm>
            <a:off x="8239672" y="658086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8497142" y="693748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円/楕円 162"/>
          <p:cNvSpPr/>
          <p:nvPr/>
        </p:nvSpPr>
        <p:spPr>
          <a:xfrm>
            <a:off x="8317631" y="656112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/>
          <p:cNvSpPr/>
          <p:nvPr/>
        </p:nvSpPr>
        <p:spPr>
          <a:xfrm>
            <a:off x="8277383" y="675456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円/楕円 164"/>
          <p:cNvSpPr/>
          <p:nvPr/>
        </p:nvSpPr>
        <p:spPr>
          <a:xfrm>
            <a:off x="8496608" y="66428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円/楕円 165"/>
          <p:cNvSpPr/>
          <p:nvPr/>
        </p:nvSpPr>
        <p:spPr>
          <a:xfrm>
            <a:off x="8018695" y="628700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/>
          <p:cNvSpPr/>
          <p:nvPr/>
        </p:nvSpPr>
        <p:spPr>
          <a:xfrm>
            <a:off x="8578272" y="696362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/>
          <p:cNvSpPr/>
          <p:nvPr/>
        </p:nvSpPr>
        <p:spPr>
          <a:xfrm>
            <a:off x="8614811" y="711738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/>
          <p:cNvSpPr/>
          <p:nvPr/>
        </p:nvSpPr>
        <p:spPr>
          <a:xfrm>
            <a:off x="8384453" y="659825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円/楕円 169"/>
          <p:cNvSpPr/>
          <p:nvPr/>
        </p:nvSpPr>
        <p:spPr>
          <a:xfrm>
            <a:off x="8217203" y="669106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円/楕円 170"/>
          <p:cNvSpPr/>
          <p:nvPr/>
        </p:nvSpPr>
        <p:spPr>
          <a:xfrm>
            <a:off x="8538611" y="685068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8329551" y="66957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8458308" y="675475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8298094" y="642436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8161322" y="65220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四角形吹き出し 175"/>
          <p:cNvSpPr/>
          <p:nvPr/>
        </p:nvSpPr>
        <p:spPr>
          <a:xfrm>
            <a:off x="5513603" y="5833378"/>
            <a:ext cx="2255429" cy="710722"/>
          </a:xfrm>
          <a:prstGeom prst="wedgeRectCallout">
            <a:avLst>
              <a:gd name="adj1" fmla="val 60002"/>
              <a:gd name="adj2" fmla="val 29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より広い範囲に</a:t>
            </a:r>
            <a:endParaRPr lang="en-US" altLang="ja-JP" dirty="0" smtClean="0"/>
          </a:p>
          <a:p>
            <a:pPr algn="ctr"/>
            <a:r>
              <a:rPr lang="ja-JP" altLang="en-US" dirty="0"/>
              <a:t>粒子</a:t>
            </a:r>
            <a:r>
              <a:rPr lang="ja-JP" altLang="en-US" dirty="0" smtClean="0"/>
              <a:t>が分布する</a:t>
            </a:r>
            <a:endParaRPr lang="en-US" altLang="ja-JP" dirty="0" smtClean="0"/>
          </a:p>
        </p:txBody>
      </p:sp>
      <p:pic>
        <p:nvPicPr>
          <p:cNvPr id="1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588" y="319322"/>
            <a:ext cx="39830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四角形吹き出し 2"/>
              <p:cNvSpPr/>
              <p:nvPr/>
            </p:nvSpPr>
            <p:spPr>
              <a:xfrm>
                <a:off x="117454" y="3266089"/>
                <a:ext cx="3206096" cy="775662"/>
              </a:xfrm>
              <a:prstGeom prst="wedgeRectCallout">
                <a:avLst>
                  <a:gd name="adj1" fmla="val 39248"/>
                  <a:gd name="adj2" fmla="val 803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モデルと照らしあわせると，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もっと大きい値（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）になるはず．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この粒子は消してしまおう！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四角形吹き出し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4" y="3266089"/>
                <a:ext cx="3206096" cy="775662"/>
              </a:xfrm>
              <a:prstGeom prst="wedgeRectCallout">
                <a:avLst>
                  <a:gd name="adj1" fmla="val 39248"/>
                  <a:gd name="adj2" fmla="val 80347"/>
                </a:avLst>
              </a:prstGeom>
              <a:blipFill rotWithShape="0">
                <a:blip r:embed="rId4"/>
                <a:stretch>
                  <a:fillRect t="-59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25"/>
          <p:cNvGrpSpPr>
            <a:grpSpLocks/>
          </p:cNvGrpSpPr>
          <p:nvPr/>
        </p:nvGrpSpPr>
        <p:grpSpPr bwMode="auto">
          <a:xfrm>
            <a:off x="5657798" y="109475"/>
            <a:ext cx="3697288" cy="2525713"/>
            <a:chOff x="379" y="1140"/>
            <a:chExt cx="2329" cy="1591"/>
          </a:xfrm>
        </p:grpSpPr>
        <p:pic>
          <p:nvPicPr>
            <p:cNvPr id="152" name="Picture 3" descr="fhi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1140"/>
              <a:ext cx="2208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Text Box 12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exp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2283" y="2500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max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9" name="Text Box 14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>
                  <a:ea typeface="ＭＳ Ｐゴシック" panose="020B0600070205080204" pitchFamily="50" charset="-128"/>
                </a:rPr>
                <a:t>0</a:t>
              </a:r>
            </a:p>
          </p:txBody>
        </p:sp>
      </p:grpSp>
      <p:sp>
        <p:nvSpPr>
          <p:cNvPr id="180" name="正方形/長方形 179"/>
          <p:cNvSpPr/>
          <p:nvPr/>
        </p:nvSpPr>
        <p:spPr>
          <a:xfrm>
            <a:off x="74317" y="91277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フリーフォーム 180"/>
          <p:cNvSpPr/>
          <p:nvPr/>
        </p:nvSpPr>
        <p:spPr>
          <a:xfrm>
            <a:off x="132782" y="931429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7955"/>
              <a:gd name="connsiteX1" fmla="*/ 2438078 w 5047928"/>
              <a:gd name="connsiteY1" fmla="*/ 819150 h 1487955"/>
              <a:gd name="connsiteX2" fmla="*/ 2438078 w 5047928"/>
              <a:gd name="connsiteY2" fmla="*/ 0 h 1487955"/>
              <a:gd name="connsiteX3" fmla="*/ 3409628 w 5047928"/>
              <a:gd name="connsiteY3" fmla="*/ 0 h 1487955"/>
              <a:gd name="connsiteX4" fmla="*/ 3409628 w 5047928"/>
              <a:gd name="connsiteY4" fmla="*/ 790575 h 1487955"/>
              <a:gd name="connsiteX5" fmla="*/ 5047928 w 5047928"/>
              <a:gd name="connsiteY5" fmla="*/ 790575 h 1487955"/>
              <a:gd name="connsiteX6" fmla="*/ 5047928 w 5047928"/>
              <a:gd name="connsiteY6" fmla="*/ 1485900 h 1487955"/>
              <a:gd name="connsiteX7" fmla="*/ 0 w 5047928"/>
              <a:gd name="connsiteY7" fmla="*/ 1487955 h 1487955"/>
              <a:gd name="connsiteX8" fmla="*/ 9203 w 5047928"/>
              <a:gd name="connsiteY8" fmla="*/ 819150 h 1487955"/>
              <a:gd name="connsiteX0" fmla="*/ 4494 w 5043219"/>
              <a:gd name="connsiteY0" fmla="*/ 819150 h 1485900"/>
              <a:gd name="connsiteX1" fmla="*/ 2433369 w 5043219"/>
              <a:gd name="connsiteY1" fmla="*/ 819150 h 1485900"/>
              <a:gd name="connsiteX2" fmla="*/ 2433369 w 5043219"/>
              <a:gd name="connsiteY2" fmla="*/ 0 h 1485900"/>
              <a:gd name="connsiteX3" fmla="*/ 3404919 w 5043219"/>
              <a:gd name="connsiteY3" fmla="*/ 0 h 1485900"/>
              <a:gd name="connsiteX4" fmla="*/ 3404919 w 5043219"/>
              <a:gd name="connsiteY4" fmla="*/ 790575 h 1485900"/>
              <a:gd name="connsiteX5" fmla="*/ 5043219 w 5043219"/>
              <a:gd name="connsiteY5" fmla="*/ 790575 h 1485900"/>
              <a:gd name="connsiteX6" fmla="*/ 5043219 w 5043219"/>
              <a:gd name="connsiteY6" fmla="*/ 1485900 h 1485900"/>
              <a:gd name="connsiteX7" fmla="*/ 0 w 5043219"/>
              <a:gd name="connsiteY7" fmla="*/ 1485900 h 1485900"/>
              <a:gd name="connsiteX8" fmla="*/ 4494 w 5043219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70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5900"/>
                </a:lnTo>
                <a:cubicBezTo>
                  <a:pt x="1713" y="1263650"/>
                  <a:pt x="857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3051728" y="19915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3" name="直線コネクタ 182"/>
          <p:cNvCxnSpPr>
            <a:cxnSpLocks noChangeAspect="1"/>
          </p:cNvCxnSpPr>
          <p:nvPr/>
        </p:nvCxnSpPr>
        <p:spPr>
          <a:xfrm flipV="1">
            <a:off x="3125728" y="1172333"/>
            <a:ext cx="441663" cy="861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cxnSpLocks noChangeAspect="1"/>
          </p:cNvCxnSpPr>
          <p:nvPr/>
        </p:nvCxnSpPr>
        <p:spPr>
          <a:xfrm flipV="1">
            <a:off x="3118108" y="930368"/>
            <a:ext cx="402717" cy="1096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cxnSpLocks noChangeAspect="1"/>
          </p:cNvCxnSpPr>
          <p:nvPr/>
        </p:nvCxnSpPr>
        <p:spPr>
          <a:xfrm flipV="1">
            <a:off x="3144778" y="1514884"/>
            <a:ext cx="405001" cy="501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cxnSpLocks noChangeAspect="1"/>
          </p:cNvCxnSpPr>
          <p:nvPr/>
        </p:nvCxnSpPr>
        <p:spPr>
          <a:xfrm flipV="1">
            <a:off x="3118108" y="1837816"/>
            <a:ext cx="472364" cy="188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cxnSpLocks noChangeAspect="1"/>
          </p:cNvCxnSpPr>
          <p:nvPr/>
        </p:nvCxnSpPr>
        <p:spPr>
          <a:xfrm flipV="1">
            <a:off x="3118108" y="1856815"/>
            <a:ext cx="761878" cy="169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cxnSpLocks noChangeAspect="1"/>
          </p:cNvCxnSpPr>
          <p:nvPr/>
        </p:nvCxnSpPr>
        <p:spPr>
          <a:xfrm flipV="1">
            <a:off x="3118108" y="2028625"/>
            <a:ext cx="2087863" cy="1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cxnSpLocks noChangeAspect="1"/>
          </p:cNvCxnSpPr>
          <p:nvPr/>
        </p:nvCxnSpPr>
        <p:spPr>
          <a:xfrm>
            <a:off x="3118108" y="2028625"/>
            <a:ext cx="2087863" cy="147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cxnSpLocks noChangeAspect="1"/>
          </p:cNvCxnSpPr>
          <p:nvPr/>
        </p:nvCxnSpPr>
        <p:spPr>
          <a:xfrm>
            <a:off x="3118108" y="2028625"/>
            <a:ext cx="2087863" cy="313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cxnSpLocks noChangeAspect="1"/>
          </p:cNvCxnSpPr>
          <p:nvPr/>
        </p:nvCxnSpPr>
        <p:spPr>
          <a:xfrm>
            <a:off x="3118108" y="2028625"/>
            <a:ext cx="2087863" cy="451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/>
          <p:cNvSpPr txBox="1"/>
          <p:nvPr/>
        </p:nvSpPr>
        <p:spPr>
          <a:xfrm>
            <a:off x="3611394" y="980323"/>
            <a:ext cx="17497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ある粒子について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観測モデルから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算出した値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左中かっこ 35"/>
          <p:cNvSpPr/>
          <p:nvPr/>
        </p:nvSpPr>
        <p:spPr>
          <a:xfrm rot="1249926">
            <a:off x="3027623" y="842505"/>
            <a:ext cx="282053" cy="1043219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678304" y="905796"/>
                <a:ext cx="4676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304" y="905796"/>
                <a:ext cx="467629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6494" r="-5195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四角形吹き出し 196"/>
              <p:cNvSpPr/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になるはずだ．</a:t>
                </a:r>
                <a:endParaRPr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それから大きく外れた観測を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得たら，この粒子は消去する！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四角形吹き出し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blipFill rotWithShape="0">
                <a:blip r:embed="rId7"/>
                <a:stretch>
                  <a:fillRect t="-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263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3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/>
          <p:cNvSpPr/>
          <p:nvPr/>
        </p:nvSpPr>
        <p:spPr>
          <a:xfrm>
            <a:off x="5907933" y="3701214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 77"/>
          <p:cNvSpPr/>
          <p:nvPr/>
        </p:nvSpPr>
        <p:spPr>
          <a:xfrm>
            <a:off x="5966397" y="3719866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1557 w 5050282"/>
              <a:gd name="connsiteY0" fmla="*/ 819150 h 1485900"/>
              <a:gd name="connsiteX1" fmla="*/ 2440432 w 5050282"/>
              <a:gd name="connsiteY1" fmla="*/ 819150 h 1485900"/>
              <a:gd name="connsiteX2" fmla="*/ 2440432 w 5050282"/>
              <a:gd name="connsiteY2" fmla="*/ 0 h 1485900"/>
              <a:gd name="connsiteX3" fmla="*/ 3411982 w 5050282"/>
              <a:gd name="connsiteY3" fmla="*/ 0 h 1485900"/>
              <a:gd name="connsiteX4" fmla="*/ 3411982 w 5050282"/>
              <a:gd name="connsiteY4" fmla="*/ 790575 h 1485900"/>
              <a:gd name="connsiteX5" fmla="*/ 5050282 w 5050282"/>
              <a:gd name="connsiteY5" fmla="*/ 790575 h 1485900"/>
              <a:gd name="connsiteX6" fmla="*/ 5050282 w 5050282"/>
              <a:gd name="connsiteY6" fmla="*/ 1485900 h 1485900"/>
              <a:gd name="connsiteX7" fmla="*/ 0 w 5050282"/>
              <a:gd name="connsiteY7" fmla="*/ 1483845 h 1485900"/>
              <a:gd name="connsiteX8" fmla="*/ 11557 w 5050282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79" name="グループ化 78"/>
          <p:cNvGrpSpPr/>
          <p:nvPr/>
        </p:nvGrpSpPr>
        <p:grpSpPr>
          <a:xfrm rot="1345973">
            <a:off x="8537044" y="4362238"/>
            <a:ext cx="304800" cy="304800"/>
            <a:chOff x="2305050" y="3905250"/>
            <a:chExt cx="304800" cy="304800"/>
          </a:xfrm>
        </p:grpSpPr>
        <p:sp>
          <p:nvSpPr>
            <p:cNvPr id="80" name="円/楕円 7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>
              <a:endCxn id="8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円/楕円 128"/>
          <p:cNvSpPr/>
          <p:nvPr/>
        </p:nvSpPr>
        <p:spPr>
          <a:xfrm rot="2869555">
            <a:off x="8580773" y="4422042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43752"/>
              </p:ext>
            </p:extLst>
          </p:nvPr>
        </p:nvGraphicFramePr>
        <p:xfrm>
          <a:off x="198784" y="640153"/>
          <a:ext cx="6237182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3252"/>
                <a:gridCol w="690655"/>
                <a:gridCol w="690655"/>
                <a:gridCol w="690655"/>
                <a:gridCol w="690655"/>
                <a:gridCol w="690655"/>
                <a:gridCol w="690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k-5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k-4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k-3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k-2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k-1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尤度（重み）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低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低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現在</a:t>
                      </a:r>
                      <a:r>
                        <a:rPr kumimoji="1" lang="en-US" altLang="ja-JP" dirty="0" smtClean="0"/>
                        <a:t>+</a:t>
                      </a:r>
                      <a:r>
                        <a:rPr kumimoji="1" lang="ja-JP" altLang="en-US" dirty="0" smtClean="0"/>
                        <a:t>過去</a:t>
                      </a: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時刻分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ja-JP" altLang="en-US" dirty="0" smtClean="0"/>
                        <a:t>の平均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現在</a:t>
                      </a:r>
                      <a:r>
                        <a:rPr kumimoji="1" lang="en-US" altLang="ja-JP" dirty="0" smtClean="0"/>
                        <a:t>+</a:t>
                      </a:r>
                      <a:r>
                        <a:rPr kumimoji="1" lang="ja-JP" altLang="en-US" dirty="0" smtClean="0"/>
                        <a:t>過去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時刻分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ja-JP" altLang="en-US" dirty="0" smtClean="0"/>
                        <a:t>の平均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kumimoji="1" lang="ja-JP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低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四角形吹き出し 7"/>
          <p:cNvSpPr/>
          <p:nvPr/>
        </p:nvSpPr>
        <p:spPr>
          <a:xfrm>
            <a:off x="4164304" y="52407"/>
            <a:ext cx="2255429" cy="514975"/>
          </a:xfrm>
          <a:prstGeom prst="wedgeRectCallout">
            <a:avLst>
              <a:gd name="adj1" fmla="val 12654"/>
              <a:gd name="adj2" fmla="val 75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ロボット自体が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人に移動させられた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93565" y="1431235"/>
            <a:ext cx="197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過去</a:t>
            </a:r>
            <a:r>
              <a:rPr lang="ja-JP" altLang="en-US" sz="1400" dirty="0" smtClean="0"/>
              <a:t>の重みも見るので、</a:t>
            </a:r>
            <a:endParaRPr lang="en-US" altLang="ja-JP" sz="1400" dirty="0" smtClean="0"/>
          </a:p>
          <a:p>
            <a:r>
              <a:rPr kumimoji="1" lang="ja-JP" altLang="en-US" sz="1400" dirty="0"/>
              <a:t>変化</a:t>
            </a:r>
            <a:r>
              <a:rPr kumimoji="1" lang="ja-JP" altLang="en-US" sz="1400" dirty="0" smtClean="0"/>
              <a:t>は</a:t>
            </a:r>
            <a:r>
              <a:rPr kumimoji="1" lang="ja-JP" altLang="en-US" sz="1400" b="1" dirty="0" smtClean="0">
                <a:solidFill>
                  <a:srgbClr val="0070C0"/>
                </a:solidFill>
              </a:rPr>
              <a:t>緩やか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93565" y="2047461"/>
            <a:ext cx="197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直近</a:t>
            </a:r>
            <a:r>
              <a:rPr lang="ja-JP" altLang="en-US" sz="1400" dirty="0" smtClean="0"/>
              <a:t>の重みを見るので、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変化</a:t>
            </a:r>
            <a:r>
              <a:rPr lang="ja-JP" altLang="en-US" sz="1400" dirty="0" smtClean="0"/>
              <a:t>に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敏感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96352" y="3701214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254816" y="3719866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 rot="1345973">
            <a:off x="2825463" y="4362238"/>
            <a:ext cx="304800" cy="304800"/>
            <a:chOff x="2305050" y="3905250"/>
            <a:chExt cx="304800" cy="304800"/>
          </a:xfrm>
        </p:grpSpPr>
        <p:sp>
          <p:nvSpPr>
            <p:cNvPr id="16" name="円/楕円 1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>
              <a:endCxn id="1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円/楕円 17"/>
          <p:cNvSpPr/>
          <p:nvPr/>
        </p:nvSpPr>
        <p:spPr>
          <a:xfrm rot="20829269">
            <a:off x="2983563" y="4477788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>
            <a:cxnSpLocks noChangeAspect="1"/>
          </p:cNvCxnSpPr>
          <p:nvPr/>
        </p:nvCxnSpPr>
        <p:spPr>
          <a:xfrm rot="20829269" flipV="1">
            <a:off x="2933435" y="3755219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cxnSpLocks noChangeAspect="1"/>
          </p:cNvCxnSpPr>
          <p:nvPr/>
        </p:nvCxnSpPr>
        <p:spPr>
          <a:xfrm rot="20829269" flipV="1">
            <a:off x="2924648" y="3741177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cxnSpLocks noChangeAspect="1"/>
          </p:cNvCxnSpPr>
          <p:nvPr/>
        </p:nvCxnSpPr>
        <p:spPr>
          <a:xfrm rot="20829269" flipV="1">
            <a:off x="2957529" y="3759389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 noChangeAspect="1"/>
          </p:cNvCxnSpPr>
          <p:nvPr/>
        </p:nvCxnSpPr>
        <p:spPr>
          <a:xfrm rot="20829269" flipV="1">
            <a:off x="2970416" y="4099936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cxnSpLocks noChangeAspect="1"/>
          </p:cNvCxnSpPr>
          <p:nvPr/>
        </p:nvCxnSpPr>
        <p:spPr>
          <a:xfrm rot="20829269" flipV="1">
            <a:off x="2980068" y="4246073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 noChangeAspect="1"/>
          </p:cNvCxnSpPr>
          <p:nvPr/>
        </p:nvCxnSpPr>
        <p:spPr>
          <a:xfrm flipV="1">
            <a:off x="3005012" y="4329612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 noChangeAspect="1"/>
          </p:cNvCxnSpPr>
          <p:nvPr/>
        </p:nvCxnSpPr>
        <p:spPr>
          <a:xfrm flipV="1">
            <a:off x="3002898" y="4377513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 noChangeAspect="1"/>
          </p:cNvCxnSpPr>
          <p:nvPr/>
        </p:nvCxnSpPr>
        <p:spPr>
          <a:xfrm flipV="1">
            <a:off x="3002891" y="4436207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 noChangeAspect="1"/>
          </p:cNvCxnSpPr>
          <p:nvPr/>
        </p:nvCxnSpPr>
        <p:spPr>
          <a:xfrm flipV="1">
            <a:off x="3002889" y="4483238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吹き出し 28"/>
          <p:cNvSpPr/>
          <p:nvPr/>
        </p:nvSpPr>
        <p:spPr>
          <a:xfrm>
            <a:off x="389850" y="4046850"/>
            <a:ext cx="2255429" cy="481240"/>
          </a:xfrm>
          <a:prstGeom prst="wedgeRectCallout">
            <a:avLst>
              <a:gd name="adj1" fmla="val 59439"/>
              <a:gd name="adj2" fmla="val 4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ロボット自体が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人に移動させられた</a:t>
            </a:r>
            <a:endParaRPr kumimoji="1" lang="ja-JP" altLang="en-US" sz="1400" dirty="0"/>
          </a:p>
        </p:txBody>
      </p:sp>
      <p:sp>
        <p:nvSpPr>
          <p:cNvPr id="30" name="円/楕円 29"/>
          <p:cNvSpPr/>
          <p:nvPr/>
        </p:nvSpPr>
        <p:spPr>
          <a:xfrm>
            <a:off x="3461172" y="49402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3076544" y="454774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3758020" y="530931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328926" y="407437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745662" y="502344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804084" y="48512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468792" y="457978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082594" y="49563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3376675" y="508677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3681820" y="518739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918277" y="42091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3054995" y="51410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3543336" y="475537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4052876" y="504791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207395" y="52172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598000" y="52102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3331964" y="470369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3149084" y="474179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3848904" y="510527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802859" y="48332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034876" y="482388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吹き出し 50"/>
          <p:cNvSpPr/>
          <p:nvPr/>
        </p:nvSpPr>
        <p:spPr>
          <a:xfrm>
            <a:off x="196352" y="5528470"/>
            <a:ext cx="2255429" cy="481240"/>
          </a:xfrm>
          <a:prstGeom prst="wedgeRectCallout">
            <a:avLst>
              <a:gd name="adj1" fmla="val 47615"/>
              <a:gd name="adj2" fmla="val -846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尤度</a:t>
            </a:r>
            <a:r>
              <a:rPr kumimoji="1" lang="ja-JP" altLang="en-US" sz="1400" dirty="0" smtClean="0"/>
              <a:t>の</a:t>
            </a:r>
            <a:r>
              <a:rPr lang="ja-JP" altLang="en-US" sz="1400" dirty="0"/>
              <a:t>減少</a:t>
            </a:r>
            <a:r>
              <a:rPr kumimoji="1" lang="ja-JP" altLang="en-US" sz="1400" dirty="0" smtClean="0"/>
              <a:t>を検出して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広範囲</a:t>
            </a:r>
            <a:r>
              <a:rPr lang="ja-JP" altLang="en-US" sz="1400" dirty="0" smtClean="0"/>
              <a:t>に粒子を生成</a:t>
            </a:r>
            <a:endParaRPr kumimoji="1" lang="ja-JP" altLang="en-US" sz="1400" dirty="0"/>
          </a:p>
        </p:txBody>
      </p:sp>
      <p:sp>
        <p:nvSpPr>
          <p:cNvPr id="52" name="四角形吹き出し 51"/>
          <p:cNvSpPr/>
          <p:nvPr/>
        </p:nvSpPr>
        <p:spPr>
          <a:xfrm>
            <a:off x="4106596" y="2694565"/>
            <a:ext cx="2255429" cy="514975"/>
          </a:xfrm>
          <a:prstGeom prst="wedgeRectCallout">
            <a:avLst>
              <a:gd name="adj1" fmla="val 36353"/>
              <a:gd name="adj2" fmla="val -721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尤度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減少</a:t>
            </a:r>
            <a:r>
              <a:rPr kumimoji="1" lang="ja-JP" altLang="en-US" sz="1400" dirty="0" smtClean="0"/>
              <a:t>を検出して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広範囲</a:t>
            </a:r>
            <a:r>
              <a:rPr lang="ja-JP" altLang="en-US" sz="1400" dirty="0" smtClean="0"/>
              <a:t>に粒子を生成</a:t>
            </a:r>
            <a:endParaRPr kumimoji="1" lang="ja-JP" altLang="en-US" sz="1400" dirty="0"/>
          </a:p>
        </p:txBody>
      </p:sp>
      <p:sp>
        <p:nvSpPr>
          <p:cNvPr id="53" name="円/楕円 52"/>
          <p:cNvSpPr/>
          <p:nvPr/>
        </p:nvSpPr>
        <p:spPr>
          <a:xfrm>
            <a:off x="3715172" y="49148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4058084" y="48258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3630675" y="506137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935820" y="516199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3797336" y="472997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306876" y="502251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3852000" y="51848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4102904" y="507987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4288876" y="479848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3042072" y="48894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2326562" y="497264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2663494" y="49055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2957575" y="503597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2635895" y="50902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2788295" y="51664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四角形吹き出し 67"/>
          <p:cNvSpPr/>
          <p:nvPr/>
        </p:nvSpPr>
        <p:spPr>
          <a:xfrm>
            <a:off x="3060072" y="5530523"/>
            <a:ext cx="2255429" cy="481240"/>
          </a:xfrm>
          <a:prstGeom prst="wedgeRectCallout">
            <a:avLst>
              <a:gd name="adj1" fmla="val 8199"/>
              <a:gd name="adj2" fmla="val -881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広範囲に粒子が分布すると粒子数が増加</a:t>
            </a:r>
            <a:endParaRPr kumimoji="1" lang="ja-JP" altLang="en-US" sz="1400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713521" y="4554261"/>
            <a:ext cx="9903" cy="972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51" idx="3"/>
            <a:endCxn id="68" idx="1"/>
          </p:cNvCxnSpPr>
          <p:nvPr/>
        </p:nvCxnSpPr>
        <p:spPr>
          <a:xfrm>
            <a:off x="2451781" y="5769090"/>
            <a:ext cx="608291" cy="20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円/楕円 81"/>
          <p:cNvSpPr/>
          <p:nvPr/>
        </p:nvSpPr>
        <p:spPr>
          <a:xfrm rot="20829269">
            <a:off x="8695144" y="4477788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cxnSpLocks noChangeAspect="1"/>
          </p:cNvCxnSpPr>
          <p:nvPr/>
        </p:nvCxnSpPr>
        <p:spPr>
          <a:xfrm rot="20829269" flipV="1">
            <a:off x="8645016" y="3755219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cxnSpLocks noChangeAspect="1"/>
          </p:cNvCxnSpPr>
          <p:nvPr/>
        </p:nvCxnSpPr>
        <p:spPr>
          <a:xfrm rot="20829269" flipV="1">
            <a:off x="8636229" y="3741177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cxnSpLocks noChangeAspect="1"/>
          </p:cNvCxnSpPr>
          <p:nvPr/>
        </p:nvCxnSpPr>
        <p:spPr>
          <a:xfrm rot="20829269" flipV="1">
            <a:off x="8669110" y="3759389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cxnSpLocks noChangeAspect="1"/>
          </p:cNvCxnSpPr>
          <p:nvPr/>
        </p:nvCxnSpPr>
        <p:spPr>
          <a:xfrm rot="20829269" flipV="1">
            <a:off x="8681997" y="4099936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cxnSpLocks noChangeAspect="1"/>
          </p:cNvCxnSpPr>
          <p:nvPr/>
        </p:nvCxnSpPr>
        <p:spPr>
          <a:xfrm rot="20829269" flipV="1">
            <a:off x="8691649" y="4246073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cxnSpLocks noChangeAspect="1"/>
          </p:cNvCxnSpPr>
          <p:nvPr/>
        </p:nvCxnSpPr>
        <p:spPr>
          <a:xfrm flipV="1">
            <a:off x="8716593" y="4329612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cxnSpLocks noChangeAspect="1"/>
          </p:cNvCxnSpPr>
          <p:nvPr/>
        </p:nvCxnSpPr>
        <p:spPr>
          <a:xfrm flipV="1">
            <a:off x="8714479" y="4377513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cxnSpLocks noChangeAspect="1"/>
          </p:cNvCxnSpPr>
          <p:nvPr/>
        </p:nvCxnSpPr>
        <p:spPr>
          <a:xfrm flipV="1">
            <a:off x="8714472" y="4436207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cxnSpLocks noChangeAspect="1"/>
          </p:cNvCxnSpPr>
          <p:nvPr/>
        </p:nvCxnSpPr>
        <p:spPr>
          <a:xfrm flipV="1">
            <a:off x="8714470" y="4483238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円/楕円 91"/>
          <p:cNvSpPr/>
          <p:nvPr/>
        </p:nvSpPr>
        <p:spPr>
          <a:xfrm>
            <a:off x="9172753" y="49402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8788125" y="454774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9469601" y="530931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9040507" y="407437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8457243" y="502344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9515665" y="48512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9180373" y="457978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8794175" y="49563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9088256" y="508677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9393401" y="518739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8629858" y="42091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8766576" y="51410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9254917" y="475537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9764457" y="504791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8918976" y="52172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9309581" y="52102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9043545" y="470369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8860665" y="474179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9560485" y="510527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8514440" y="48332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9746457" y="482388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9426753" y="49148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/>
          <p:cNvSpPr/>
          <p:nvPr/>
        </p:nvSpPr>
        <p:spPr>
          <a:xfrm>
            <a:off x="9769665" y="48258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/>
          <p:cNvSpPr/>
          <p:nvPr/>
        </p:nvSpPr>
        <p:spPr>
          <a:xfrm>
            <a:off x="9342256" y="506137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/楕円 115"/>
          <p:cNvSpPr/>
          <p:nvPr/>
        </p:nvSpPr>
        <p:spPr>
          <a:xfrm>
            <a:off x="9647401" y="516199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/>
          <p:cNvSpPr/>
          <p:nvPr/>
        </p:nvSpPr>
        <p:spPr>
          <a:xfrm>
            <a:off x="9508917" y="472997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/>
          <p:cNvSpPr/>
          <p:nvPr/>
        </p:nvSpPr>
        <p:spPr>
          <a:xfrm>
            <a:off x="10018457" y="502251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/>
          <p:cNvSpPr/>
          <p:nvPr/>
        </p:nvSpPr>
        <p:spPr>
          <a:xfrm>
            <a:off x="9563581" y="51848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/>
          <p:cNvSpPr/>
          <p:nvPr/>
        </p:nvSpPr>
        <p:spPr>
          <a:xfrm>
            <a:off x="9814485" y="507987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/楕円 120"/>
          <p:cNvSpPr/>
          <p:nvPr/>
        </p:nvSpPr>
        <p:spPr>
          <a:xfrm>
            <a:off x="10000457" y="479848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8753653" y="48894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/楕円 122"/>
          <p:cNvSpPr/>
          <p:nvPr/>
        </p:nvSpPr>
        <p:spPr>
          <a:xfrm>
            <a:off x="8038143" y="497264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/>
          <p:cNvSpPr/>
          <p:nvPr/>
        </p:nvSpPr>
        <p:spPr>
          <a:xfrm>
            <a:off x="8375075" y="49055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/>
          <p:cNvSpPr/>
          <p:nvPr/>
        </p:nvSpPr>
        <p:spPr>
          <a:xfrm>
            <a:off x="8669156" y="503597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/>
          <p:cNvSpPr/>
          <p:nvPr/>
        </p:nvSpPr>
        <p:spPr>
          <a:xfrm>
            <a:off x="8347476" y="50902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/>
          <p:cNvSpPr/>
          <p:nvPr/>
        </p:nvSpPr>
        <p:spPr>
          <a:xfrm>
            <a:off x="8499876" y="51664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/楕円 129"/>
          <p:cNvSpPr/>
          <p:nvPr/>
        </p:nvSpPr>
        <p:spPr>
          <a:xfrm>
            <a:off x="8682865" y="461479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/楕円 130"/>
          <p:cNvSpPr/>
          <p:nvPr/>
        </p:nvSpPr>
        <p:spPr>
          <a:xfrm>
            <a:off x="2929765" y="458939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5913928" y="5697316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フリーフォーム 132"/>
          <p:cNvSpPr/>
          <p:nvPr/>
        </p:nvSpPr>
        <p:spPr>
          <a:xfrm>
            <a:off x="5972306" y="5715968"/>
            <a:ext cx="5096174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7955"/>
              <a:gd name="connsiteX1" fmla="*/ 2431015 w 5040865"/>
              <a:gd name="connsiteY1" fmla="*/ 819150 h 1487955"/>
              <a:gd name="connsiteX2" fmla="*/ 2431015 w 5040865"/>
              <a:gd name="connsiteY2" fmla="*/ 0 h 1487955"/>
              <a:gd name="connsiteX3" fmla="*/ 3402565 w 5040865"/>
              <a:gd name="connsiteY3" fmla="*/ 0 h 1487955"/>
              <a:gd name="connsiteX4" fmla="*/ 3402565 w 5040865"/>
              <a:gd name="connsiteY4" fmla="*/ 790575 h 1487955"/>
              <a:gd name="connsiteX5" fmla="*/ 5040865 w 5040865"/>
              <a:gd name="connsiteY5" fmla="*/ 790575 h 1487955"/>
              <a:gd name="connsiteX6" fmla="*/ 5040865 w 5040865"/>
              <a:gd name="connsiteY6" fmla="*/ 1485900 h 1487955"/>
              <a:gd name="connsiteX7" fmla="*/ 0 w 5040865"/>
              <a:gd name="connsiteY7" fmla="*/ 1487955 h 1487955"/>
              <a:gd name="connsiteX8" fmla="*/ 2140 w 5040865"/>
              <a:gd name="connsiteY8" fmla="*/ 819150 h 1487955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4 h 1485900"/>
              <a:gd name="connsiteX8" fmla="*/ 2140 w 504086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4 h 1485900"/>
              <a:gd name="connsiteX8" fmla="*/ 2140 w 5040865"/>
              <a:gd name="connsiteY8" fmla="*/ 819150 h 1485900"/>
              <a:gd name="connsiteX0" fmla="*/ 86 w 5038811"/>
              <a:gd name="connsiteY0" fmla="*/ 819150 h 1485900"/>
              <a:gd name="connsiteX1" fmla="*/ 2428961 w 5038811"/>
              <a:gd name="connsiteY1" fmla="*/ 819150 h 1485900"/>
              <a:gd name="connsiteX2" fmla="*/ 2428961 w 5038811"/>
              <a:gd name="connsiteY2" fmla="*/ 0 h 1485900"/>
              <a:gd name="connsiteX3" fmla="*/ 3400511 w 5038811"/>
              <a:gd name="connsiteY3" fmla="*/ 0 h 1485900"/>
              <a:gd name="connsiteX4" fmla="*/ 3400511 w 5038811"/>
              <a:gd name="connsiteY4" fmla="*/ 790575 h 1485900"/>
              <a:gd name="connsiteX5" fmla="*/ 5038811 w 5038811"/>
              <a:gd name="connsiteY5" fmla="*/ 790575 h 1485900"/>
              <a:gd name="connsiteX6" fmla="*/ 5038811 w 5038811"/>
              <a:gd name="connsiteY6" fmla="*/ 1485900 h 1485900"/>
              <a:gd name="connsiteX7" fmla="*/ 2654 w 5038811"/>
              <a:gd name="connsiteY7" fmla="*/ 1483844 h 1485900"/>
              <a:gd name="connsiteX8" fmla="*/ 86 w 5038811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811" h="1485900">
                <a:moveTo>
                  <a:pt x="86" y="819150"/>
                </a:moveTo>
                <a:lnTo>
                  <a:pt x="2428961" y="819150"/>
                </a:lnTo>
                <a:lnTo>
                  <a:pt x="2428961" y="0"/>
                </a:lnTo>
                <a:lnTo>
                  <a:pt x="3400511" y="0"/>
                </a:lnTo>
                <a:lnTo>
                  <a:pt x="3400511" y="790575"/>
                </a:lnTo>
                <a:lnTo>
                  <a:pt x="5038811" y="790575"/>
                </a:lnTo>
                <a:lnTo>
                  <a:pt x="5038811" y="1485900"/>
                </a:lnTo>
                <a:lnTo>
                  <a:pt x="2654" y="1483844"/>
                </a:lnTo>
                <a:cubicBezTo>
                  <a:pt x="3367" y="1260909"/>
                  <a:pt x="-627" y="1042085"/>
                  <a:pt x="86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34" name="グループ化 133"/>
          <p:cNvGrpSpPr/>
          <p:nvPr/>
        </p:nvGrpSpPr>
        <p:grpSpPr>
          <a:xfrm rot="1345973">
            <a:off x="8543039" y="6358340"/>
            <a:ext cx="304800" cy="304800"/>
            <a:chOff x="2305050" y="3905250"/>
            <a:chExt cx="304800" cy="304800"/>
          </a:xfrm>
        </p:grpSpPr>
        <p:sp>
          <p:nvSpPr>
            <p:cNvPr id="135" name="円/楕円 13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直線コネクタ 135"/>
            <p:cNvCxnSpPr>
              <a:endCxn id="13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円/楕円 136"/>
          <p:cNvSpPr/>
          <p:nvPr/>
        </p:nvSpPr>
        <p:spPr>
          <a:xfrm rot="2869555">
            <a:off x="8586768" y="6418144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 rot="20829269">
            <a:off x="8701139" y="6473890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コネクタ 138"/>
          <p:cNvCxnSpPr>
            <a:cxnSpLocks noChangeAspect="1"/>
          </p:cNvCxnSpPr>
          <p:nvPr/>
        </p:nvCxnSpPr>
        <p:spPr>
          <a:xfrm rot="20829269" flipV="1">
            <a:off x="8651011" y="5751321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cxnSpLocks noChangeAspect="1"/>
          </p:cNvCxnSpPr>
          <p:nvPr/>
        </p:nvCxnSpPr>
        <p:spPr>
          <a:xfrm rot="20829269" flipV="1">
            <a:off x="8642224" y="5737279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cxnSpLocks noChangeAspect="1"/>
          </p:cNvCxnSpPr>
          <p:nvPr/>
        </p:nvCxnSpPr>
        <p:spPr>
          <a:xfrm rot="20829269" flipV="1">
            <a:off x="8675105" y="5755491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cxnSpLocks noChangeAspect="1"/>
          </p:cNvCxnSpPr>
          <p:nvPr/>
        </p:nvCxnSpPr>
        <p:spPr>
          <a:xfrm rot="20829269" flipV="1">
            <a:off x="8687992" y="6096038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cxnSpLocks noChangeAspect="1"/>
          </p:cNvCxnSpPr>
          <p:nvPr/>
        </p:nvCxnSpPr>
        <p:spPr>
          <a:xfrm rot="20829269" flipV="1">
            <a:off x="8697644" y="6242175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 noChangeAspect="1"/>
          </p:cNvCxnSpPr>
          <p:nvPr/>
        </p:nvCxnSpPr>
        <p:spPr>
          <a:xfrm flipV="1">
            <a:off x="8722588" y="6325714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cxnSpLocks noChangeAspect="1"/>
          </p:cNvCxnSpPr>
          <p:nvPr/>
        </p:nvCxnSpPr>
        <p:spPr>
          <a:xfrm flipV="1">
            <a:off x="8720474" y="6373615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cxnSpLocks noChangeAspect="1"/>
          </p:cNvCxnSpPr>
          <p:nvPr/>
        </p:nvCxnSpPr>
        <p:spPr>
          <a:xfrm flipV="1">
            <a:off x="8720467" y="6432309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cxnSpLocks noChangeAspect="1"/>
          </p:cNvCxnSpPr>
          <p:nvPr/>
        </p:nvCxnSpPr>
        <p:spPr>
          <a:xfrm flipV="1">
            <a:off x="8720465" y="6479340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円/楕円 147"/>
          <p:cNvSpPr/>
          <p:nvPr/>
        </p:nvSpPr>
        <p:spPr>
          <a:xfrm>
            <a:off x="8598175" y="65299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8794120" y="654384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9075530" y="68107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円/楕円 153"/>
          <p:cNvSpPr/>
          <p:nvPr/>
        </p:nvSpPr>
        <p:spPr>
          <a:xfrm>
            <a:off x="8576766" y="638720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/>
          <p:cNvSpPr/>
          <p:nvPr/>
        </p:nvSpPr>
        <p:spPr>
          <a:xfrm>
            <a:off x="8745907" y="660390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8607278" y="626237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8927084" y="664987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円/楕円 162"/>
          <p:cNvSpPr/>
          <p:nvPr/>
        </p:nvSpPr>
        <p:spPr>
          <a:xfrm>
            <a:off x="8967232" y="672738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/>
          <p:cNvSpPr/>
          <p:nvPr/>
        </p:nvSpPr>
        <p:spPr>
          <a:xfrm>
            <a:off x="9049540" y="66997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円/楕円 164"/>
          <p:cNvSpPr/>
          <p:nvPr/>
        </p:nvSpPr>
        <p:spPr>
          <a:xfrm>
            <a:off x="8866660" y="67378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/>
          <p:cNvSpPr/>
          <p:nvPr/>
        </p:nvSpPr>
        <p:spPr>
          <a:xfrm>
            <a:off x="8549464" y="661160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円/楕円 170"/>
          <p:cNvSpPr/>
          <p:nvPr/>
        </p:nvSpPr>
        <p:spPr>
          <a:xfrm>
            <a:off x="8999907" y="657850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8571482" y="643579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円/楕円 183"/>
          <p:cNvSpPr/>
          <p:nvPr/>
        </p:nvSpPr>
        <p:spPr>
          <a:xfrm>
            <a:off x="8688860" y="66108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四角形吹き出し 184"/>
          <p:cNvSpPr/>
          <p:nvPr/>
        </p:nvSpPr>
        <p:spPr>
          <a:xfrm>
            <a:off x="6018671" y="3976938"/>
            <a:ext cx="2323757" cy="520579"/>
          </a:xfrm>
          <a:prstGeom prst="wedgeRectCallout">
            <a:avLst>
              <a:gd name="adj1" fmla="val 60898"/>
              <a:gd name="adj2" fmla="val 552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尤度（重み）が大きい粒子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が生存する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86" name="四角形吹き出し 185"/>
          <p:cNvSpPr/>
          <p:nvPr/>
        </p:nvSpPr>
        <p:spPr>
          <a:xfrm>
            <a:off x="5966397" y="5733495"/>
            <a:ext cx="2426443" cy="708126"/>
          </a:xfrm>
          <a:prstGeom prst="wedgeRectCallout">
            <a:avLst>
              <a:gd name="adj1" fmla="val 57072"/>
              <a:gd name="adj2" fmla="val 4209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リサンプリングによって、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尤度の大きい粒子の周辺に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他の粒子も集まる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88" name="四角形吹き出し 187"/>
          <p:cNvSpPr/>
          <p:nvPr/>
        </p:nvSpPr>
        <p:spPr>
          <a:xfrm>
            <a:off x="8841564" y="7164442"/>
            <a:ext cx="2255429" cy="535431"/>
          </a:xfrm>
          <a:prstGeom prst="wedgeRectCallout">
            <a:avLst>
              <a:gd name="adj1" fmla="val -30654"/>
              <a:gd name="adj2" fmla="val -903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粒子の分布が集中する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ため</a:t>
            </a:r>
            <a:r>
              <a:rPr kumimoji="1" lang="ja-JP" altLang="en-US" sz="1400" dirty="0" smtClean="0"/>
              <a:t>粒子数を減少</a:t>
            </a:r>
            <a:endParaRPr kumimoji="1" lang="ja-JP" altLang="en-US" sz="1400" dirty="0"/>
          </a:p>
        </p:txBody>
      </p:sp>
      <p:sp>
        <p:nvSpPr>
          <p:cNvPr id="189" name="四角形吹き出し 188"/>
          <p:cNvSpPr/>
          <p:nvPr/>
        </p:nvSpPr>
        <p:spPr>
          <a:xfrm>
            <a:off x="5969000" y="6951947"/>
            <a:ext cx="2346740" cy="721452"/>
          </a:xfrm>
          <a:prstGeom prst="wedgeRectCallout">
            <a:avLst>
              <a:gd name="adj1" fmla="val 45450"/>
              <a:gd name="adj2" fmla="val -797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過去</a:t>
            </a:r>
            <a:r>
              <a:rPr lang="ja-JP" altLang="en-US" sz="1400" dirty="0" smtClean="0"/>
              <a:t>に比べて尤度が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増加する</a:t>
            </a:r>
            <a:r>
              <a:rPr kumimoji="1" lang="ja-JP" altLang="en-US" sz="1400" dirty="0" smtClean="0"/>
              <a:t>ので、ランダム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粒子の生成を抑制</a:t>
            </a:r>
            <a:endParaRPr kumimoji="1" lang="ja-JP" altLang="en-US" sz="1400" dirty="0"/>
          </a:p>
        </p:txBody>
      </p:sp>
      <p:cxnSp>
        <p:nvCxnSpPr>
          <p:cNvPr id="193" name="直線矢印コネクタ 192"/>
          <p:cNvCxnSpPr/>
          <p:nvPr/>
        </p:nvCxnSpPr>
        <p:spPr>
          <a:xfrm flipH="1">
            <a:off x="6713064" y="6471797"/>
            <a:ext cx="5223" cy="512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>
            <a:endCxn id="188" idx="1"/>
          </p:cNvCxnSpPr>
          <p:nvPr/>
        </p:nvCxnSpPr>
        <p:spPr>
          <a:xfrm>
            <a:off x="8330029" y="7420388"/>
            <a:ext cx="511535" cy="11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352062" y="2782044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 smtClean="0">
                <a:solidFill>
                  <a:schemeClr val="accent2"/>
                </a:solidFill>
              </a:rPr>
              <a:t>Audmented</a:t>
            </a:r>
            <a:r>
              <a:rPr kumimoji="1" lang="en-US" altLang="ja-JP" b="1" dirty="0" smtClean="0">
                <a:solidFill>
                  <a:schemeClr val="accent2"/>
                </a:solidFill>
              </a:rPr>
              <a:t> MCL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352571" y="6039742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2"/>
                </a:solidFill>
              </a:rPr>
              <a:t>Augmented MCL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217828" y="6017874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KLD Sampling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194908" y="659949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フリーフォーム 160"/>
          <p:cNvSpPr/>
          <p:nvPr/>
        </p:nvSpPr>
        <p:spPr>
          <a:xfrm>
            <a:off x="300331" y="662149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2" name="円/楕円 161"/>
          <p:cNvSpPr/>
          <p:nvPr/>
        </p:nvSpPr>
        <p:spPr>
          <a:xfrm rot="2869555">
            <a:off x="3241349" y="7731756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円/楕円 165"/>
          <p:cNvSpPr/>
          <p:nvPr/>
        </p:nvSpPr>
        <p:spPr>
          <a:xfrm>
            <a:off x="3197424" y="769595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/>
          <p:cNvSpPr/>
          <p:nvPr/>
        </p:nvSpPr>
        <p:spPr>
          <a:xfrm>
            <a:off x="3014297" y="737549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/>
          <p:cNvSpPr/>
          <p:nvPr/>
        </p:nvSpPr>
        <p:spPr>
          <a:xfrm>
            <a:off x="2909817" y="729776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円/楕円 169"/>
          <p:cNvSpPr/>
          <p:nvPr/>
        </p:nvSpPr>
        <p:spPr>
          <a:xfrm>
            <a:off x="3172559" y="755642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3208563" y="761273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3262047" y="7756103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3275383" y="743336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円/楕円 175"/>
          <p:cNvSpPr/>
          <p:nvPr/>
        </p:nvSpPr>
        <p:spPr>
          <a:xfrm>
            <a:off x="3338883" y="763500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3054598" y="74749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3312068" y="7831604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3132557" y="745524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3092309" y="76486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3311534" y="753691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2833621" y="718112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円/楕円 182"/>
          <p:cNvSpPr/>
          <p:nvPr/>
        </p:nvSpPr>
        <p:spPr>
          <a:xfrm>
            <a:off x="3393198" y="785774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円/楕円 186"/>
          <p:cNvSpPr/>
          <p:nvPr/>
        </p:nvSpPr>
        <p:spPr>
          <a:xfrm>
            <a:off x="3429737" y="801150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円/楕円 189"/>
          <p:cNvSpPr/>
          <p:nvPr/>
        </p:nvSpPr>
        <p:spPr>
          <a:xfrm>
            <a:off x="3199379" y="749236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3032129" y="75851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3353537" y="774480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3144477" y="758986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3273234" y="764887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3113020" y="73184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2976248" y="741616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43340"/>
              </p:ext>
            </p:extLst>
          </p:nvPr>
        </p:nvGraphicFramePr>
        <p:xfrm>
          <a:off x="202929" y="6579916"/>
          <a:ext cx="52470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9" name="円/楕円 198"/>
          <p:cNvSpPr/>
          <p:nvPr/>
        </p:nvSpPr>
        <p:spPr>
          <a:xfrm>
            <a:off x="3607430" y="4974917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円/楕円 199"/>
          <p:cNvSpPr/>
          <p:nvPr/>
        </p:nvSpPr>
        <p:spPr>
          <a:xfrm>
            <a:off x="2891920" y="5058115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円/楕円 200"/>
          <p:cNvSpPr/>
          <p:nvPr/>
        </p:nvSpPr>
        <p:spPr>
          <a:xfrm>
            <a:off x="3522933" y="5121444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円/楕円 201"/>
          <p:cNvSpPr/>
          <p:nvPr/>
        </p:nvSpPr>
        <p:spPr>
          <a:xfrm>
            <a:off x="4199134" y="5082591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/>
          <p:cNvSpPr/>
          <p:nvPr/>
        </p:nvSpPr>
        <p:spPr>
          <a:xfrm>
            <a:off x="3353653" y="5251885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/楕円 203"/>
          <p:cNvSpPr/>
          <p:nvPr/>
        </p:nvSpPr>
        <p:spPr>
          <a:xfrm>
            <a:off x="2949117" y="4867890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円/楕円 204"/>
          <p:cNvSpPr/>
          <p:nvPr/>
        </p:nvSpPr>
        <p:spPr>
          <a:xfrm>
            <a:off x="4453134" y="5057191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円/楕円 205"/>
          <p:cNvSpPr/>
          <p:nvPr/>
        </p:nvSpPr>
        <p:spPr>
          <a:xfrm>
            <a:off x="4249162" y="5114543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>
            <a:off x="2472820" y="5007315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>
            <a:off x="2809752" y="4940180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/>
          <p:cNvSpPr/>
          <p:nvPr/>
        </p:nvSpPr>
        <p:spPr>
          <a:xfrm>
            <a:off x="2782153" y="5124885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/楕円 209"/>
          <p:cNvSpPr/>
          <p:nvPr/>
        </p:nvSpPr>
        <p:spPr>
          <a:xfrm>
            <a:off x="2934553" y="5201085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>
            <a:off x="3174551" y="4559549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/>
          <p:cNvSpPr/>
          <p:nvPr/>
        </p:nvSpPr>
        <p:spPr>
          <a:xfrm>
            <a:off x="3428551" y="4534149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円/楕円 212"/>
          <p:cNvSpPr/>
          <p:nvPr/>
        </p:nvSpPr>
        <p:spPr>
          <a:xfrm>
            <a:off x="2845752" y="4069540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円/楕円 213"/>
          <p:cNvSpPr/>
          <p:nvPr/>
        </p:nvSpPr>
        <p:spPr>
          <a:xfrm>
            <a:off x="4181134" y="4805050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3256782" y="4181766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2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/>
          <p:cNvSpPr/>
          <p:nvPr/>
        </p:nvSpPr>
        <p:spPr>
          <a:xfrm>
            <a:off x="5890823" y="4730551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 77"/>
          <p:cNvSpPr/>
          <p:nvPr/>
        </p:nvSpPr>
        <p:spPr>
          <a:xfrm>
            <a:off x="5949287" y="4749203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1557 w 5050282"/>
              <a:gd name="connsiteY0" fmla="*/ 819150 h 1485900"/>
              <a:gd name="connsiteX1" fmla="*/ 2440432 w 5050282"/>
              <a:gd name="connsiteY1" fmla="*/ 819150 h 1485900"/>
              <a:gd name="connsiteX2" fmla="*/ 2440432 w 5050282"/>
              <a:gd name="connsiteY2" fmla="*/ 0 h 1485900"/>
              <a:gd name="connsiteX3" fmla="*/ 3411982 w 5050282"/>
              <a:gd name="connsiteY3" fmla="*/ 0 h 1485900"/>
              <a:gd name="connsiteX4" fmla="*/ 3411982 w 5050282"/>
              <a:gd name="connsiteY4" fmla="*/ 790575 h 1485900"/>
              <a:gd name="connsiteX5" fmla="*/ 5050282 w 5050282"/>
              <a:gd name="connsiteY5" fmla="*/ 790575 h 1485900"/>
              <a:gd name="connsiteX6" fmla="*/ 5050282 w 5050282"/>
              <a:gd name="connsiteY6" fmla="*/ 1485900 h 1485900"/>
              <a:gd name="connsiteX7" fmla="*/ 0 w 5050282"/>
              <a:gd name="connsiteY7" fmla="*/ 1483845 h 1485900"/>
              <a:gd name="connsiteX8" fmla="*/ 11557 w 5050282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79" name="グループ化 78"/>
          <p:cNvGrpSpPr/>
          <p:nvPr/>
        </p:nvGrpSpPr>
        <p:grpSpPr>
          <a:xfrm rot="1345973">
            <a:off x="8519934" y="5391575"/>
            <a:ext cx="304800" cy="304800"/>
            <a:chOff x="2305050" y="3905250"/>
            <a:chExt cx="304800" cy="304800"/>
          </a:xfrm>
        </p:grpSpPr>
        <p:sp>
          <p:nvSpPr>
            <p:cNvPr id="80" name="円/楕円 7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>
              <a:endCxn id="8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円/楕円 128"/>
          <p:cNvSpPr/>
          <p:nvPr/>
        </p:nvSpPr>
        <p:spPr>
          <a:xfrm rot="2869555">
            <a:off x="8563663" y="5451379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82220" y="4730551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240684" y="4749203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 rot="1345973">
            <a:off x="2811331" y="5391575"/>
            <a:ext cx="304800" cy="304800"/>
            <a:chOff x="2305050" y="3905250"/>
            <a:chExt cx="304800" cy="304800"/>
          </a:xfrm>
        </p:grpSpPr>
        <p:sp>
          <p:nvSpPr>
            <p:cNvPr id="16" name="円/楕円 1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>
              <a:endCxn id="1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円/楕円 17"/>
          <p:cNvSpPr/>
          <p:nvPr/>
        </p:nvSpPr>
        <p:spPr>
          <a:xfrm rot="20829269">
            <a:off x="2969431" y="5507125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>
            <a:cxnSpLocks noChangeAspect="1"/>
          </p:cNvCxnSpPr>
          <p:nvPr/>
        </p:nvCxnSpPr>
        <p:spPr>
          <a:xfrm rot="20829269" flipV="1">
            <a:off x="2919303" y="4784556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cxnSpLocks noChangeAspect="1"/>
          </p:cNvCxnSpPr>
          <p:nvPr/>
        </p:nvCxnSpPr>
        <p:spPr>
          <a:xfrm rot="20829269" flipV="1">
            <a:off x="2910516" y="4770514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cxnSpLocks noChangeAspect="1"/>
          </p:cNvCxnSpPr>
          <p:nvPr/>
        </p:nvCxnSpPr>
        <p:spPr>
          <a:xfrm rot="20829269" flipV="1">
            <a:off x="2943397" y="4788726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 noChangeAspect="1"/>
          </p:cNvCxnSpPr>
          <p:nvPr/>
        </p:nvCxnSpPr>
        <p:spPr>
          <a:xfrm rot="20829269" flipV="1">
            <a:off x="2956284" y="5129273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cxnSpLocks noChangeAspect="1"/>
          </p:cNvCxnSpPr>
          <p:nvPr/>
        </p:nvCxnSpPr>
        <p:spPr>
          <a:xfrm rot="20829269" flipV="1">
            <a:off x="2965936" y="5275410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 noChangeAspect="1"/>
          </p:cNvCxnSpPr>
          <p:nvPr/>
        </p:nvCxnSpPr>
        <p:spPr>
          <a:xfrm flipV="1">
            <a:off x="2990880" y="5358949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 noChangeAspect="1"/>
          </p:cNvCxnSpPr>
          <p:nvPr/>
        </p:nvCxnSpPr>
        <p:spPr>
          <a:xfrm flipV="1">
            <a:off x="2988766" y="5406850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 noChangeAspect="1"/>
          </p:cNvCxnSpPr>
          <p:nvPr/>
        </p:nvCxnSpPr>
        <p:spPr>
          <a:xfrm flipV="1">
            <a:off x="2988759" y="5465544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 noChangeAspect="1"/>
          </p:cNvCxnSpPr>
          <p:nvPr/>
        </p:nvCxnSpPr>
        <p:spPr>
          <a:xfrm flipV="1">
            <a:off x="2988757" y="5512575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吹き出し 28"/>
          <p:cNvSpPr/>
          <p:nvPr/>
        </p:nvSpPr>
        <p:spPr>
          <a:xfrm>
            <a:off x="375718" y="5076187"/>
            <a:ext cx="2255429" cy="481240"/>
          </a:xfrm>
          <a:prstGeom prst="wedgeRectCallout">
            <a:avLst>
              <a:gd name="adj1" fmla="val 59439"/>
              <a:gd name="adj2" fmla="val 4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ロボット自体が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人に移動させられた</a:t>
            </a:r>
            <a:endParaRPr kumimoji="1" lang="ja-JP" altLang="en-US" sz="1400" dirty="0"/>
          </a:p>
        </p:txBody>
      </p:sp>
      <p:sp>
        <p:nvSpPr>
          <p:cNvPr id="30" name="円/楕円 29"/>
          <p:cNvSpPr/>
          <p:nvPr/>
        </p:nvSpPr>
        <p:spPr>
          <a:xfrm>
            <a:off x="3447040" y="596958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3062412" y="557707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3743888" y="633865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314794" y="510371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731530" y="605278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789952" y="58805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454660" y="560912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068462" y="59856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3362543" y="61161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3667688" y="621673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904145" y="52384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3040863" y="61703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3529204" y="578471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4038744" y="60772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193263" y="62465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583868" y="623959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3317832" y="573303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3134952" y="577113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3834772" y="61346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788727" y="58625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020744" y="58532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吹き出し 50"/>
          <p:cNvSpPr/>
          <p:nvPr/>
        </p:nvSpPr>
        <p:spPr>
          <a:xfrm>
            <a:off x="182220" y="6557807"/>
            <a:ext cx="2255429" cy="481240"/>
          </a:xfrm>
          <a:prstGeom prst="wedgeRectCallout">
            <a:avLst>
              <a:gd name="adj1" fmla="val 47615"/>
              <a:gd name="adj2" fmla="val -846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尤度</a:t>
            </a:r>
            <a:r>
              <a:rPr kumimoji="1" lang="ja-JP" altLang="en-US" sz="1400" dirty="0" smtClean="0"/>
              <a:t>の</a:t>
            </a:r>
            <a:r>
              <a:rPr lang="ja-JP" altLang="en-US" sz="1400" dirty="0"/>
              <a:t>減少</a:t>
            </a:r>
            <a:r>
              <a:rPr kumimoji="1" lang="ja-JP" altLang="en-US" sz="1400" dirty="0" smtClean="0"/>
              <a:t>を検出して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広範囲</a:t>
            </a:r>
            <a:r>
              <a:rPr lang="ja-JP" altLang="en-US" sz="1400" dirty="0" smtClean="0"/>
              <a:t>に粒子を生成</a:t>
            </a:r>
            <a:endParaRPr kumimoji="1" lang="ja-JP" altLang="en-US" sz="1400" dirty="0"/>
          </a:p>
        </p:txBody>
      </p:sp>
      <p:sp>
        <p:nvSpPr>
          <p:cNvPr id="53" name="円/楕円 52"/>
          <p:cNvSpPr/>
          <p:nvPr/>
        </p:nvSpPr>
        <p:spPr>
          <a:xfrm>
            <a:off x="3701040" y="594418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4043952" y="58551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3616543" y="60907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921688" y="619133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3783204" y="575931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292744" y="60518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3837868" y="621419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4088772" y="61092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4274744" y="58278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3027940" y="591878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2312430" y="600198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2649362" y="59348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2943443" y="60653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2621763" y="61195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2774163" y="61957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四角形吹き出し 67"/>
          <p:cNvSpPr/>
          <p:nvPr/>
        </p:nvSpPr>
        <p:spPr>
          <a:xfrm>
            <a:off x="3045940" y="6559860"/>
            <a:ext cx="2255429" cy="481240"/>
          </a:xfrm>
          <a:prstGeom prst="wedgeRectCallout">
            <a:avLst>
              <a:gd name="adj1" fmla="val 8199"/>
              <a:gd name="adj2" fmla="val -881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広範囲に粒子が分布すると粒子数が増加</a:t>
            </a:r>
            <a:endParaRPr kumimoji="1" lang="ja-JP" altLang="en-US" sz="1400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699389" y="5583598"/>
            <a:ext cx="9903" cy="972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51" idx="3"/>
            <a:endCxn id="68" idx="1"/>
          </p:cNvCxnSpPr>
          <p:nvPr/>
        </p:nvCxnSpPr>
        <p:spPr>
          <a:xfrm>
            <a:off x="2437649" y="6798427"/>
            <a:ext cx="608291" cy="20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円/楕円 81"/>
          <p:cNvSpPr/>
          <p:nvPr/>
        </p:nvSpPr>
        <p:spPr>
          <a:xfrm rot="20829269">
            <a:off x="8678034" y="5507125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cxnSpLocks noChangeAspect="1"/>
          </p:cNvCxnSpPr>
          <p:nvPr/>
        </p:nvCxnSpPr>
        <p:spPr>
          <a:xfrm rot="20829269" flipV="1">
            <a:off x="8627906" y="4784556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cxnSpLocks noChangeAspect="1"/>
          </p:cNvCxnSpPr>
          <p:nvPr/>
        </p:nvCxnSpPr>
        <p:spPr>
          <a:xfrm rot="20829269" flipV="1">
            <a:off x="8619119" y="4770514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cxnSpLocks noChangeAspect="1"/>
          </p:cNvCxnSpPr>
          <p:nvPr/>
        </p:nvCxnSpPr>
        <p:spPr>
          <a:xfrm rot="20829269" flipV="1">
            <a:off x="8652000" y="4788726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cxnSpLocks noChangeAspect="1"/>
          </p:cNvCxnSpPr>
          <p:nvPr/>
        </p:nvCxnSpPr>
        <p:spPr>
          <a:xfrm rot="20829269" flipV="1">
            <a:off x="8664887" y="5129273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cxnSpLocks noChangeAspect="1"/>
          </p:cNvCxnSpPr>
          <p:nvPr/>
        </p:nvCxnSpPr>
        <p:spPr>
          <a:xfrm rot="20829269" flipV="1">
            <a:off x="8674539" y="5275410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cxnSpLocks noChangeAspect="1"/>
          </p:cNvCxnSpPr>
          <p:nvPr/>
        </p:nvCxnSpPr>
        <p:spPr>
          <a:xfrm flipV="1">
            <a:off x="8699483" y="5358949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cxnSpLocks noChangeAspect="1"/>
          </p:cNvCxnSpPr>
          <p:nvPr/>
        </p:nvCxnSpPr>
        <p:spPr>
          <a:xfrm flipV="1">
            <a:off x="8697369" y="5406850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cxnSpLocks noChangeAspect="1"/>
          </p:cNvCxnSpPr>
          <p:nvPr/>
        </p:nvCxnSpPr>
        <p:spPr>
          <a:xfrm flipV="1">
            <a:off x="8697362" y="5465544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cxnSpLocks noChangeAspect="1"/>
          </p:cNvCxnSpPr>
          <p:nvPr/>
        </p:nvCxnSpPr>
        <p:spPr>
          <a:xfrm flipV="1">
            <a:off x="8697360" y="5512575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円/楕円 91"/>
          <p:cNvSpPr/>
          <p:nvPr/>
        </p:nvSpPr>
        <p:spPr>
          <a:xfrm>
            <a:off x="9155643" y="596958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8771015" y="557707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9452491" y="633865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9023397" y="510371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8440133" y="605278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9498555" y="58805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9163263" y="560912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8777065" y="59856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9071146" y="61161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9376291" y="621673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8612748" y="52384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8749466" y="61703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9237807" y="578471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9747347" y="60772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8901866" y="62465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9292471" y="623959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9026435" y="573303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8843555" y="577113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9543375" y="61346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8497330" y="58625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9729347" y="58532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9409643" y="594418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/>
          <p:cNvSpPr/>
          <p:nvPr/>
        </p:nvSpPr>
        <p:spPr>
          <a:xfrm>
            <a:off x="9752555" y="58551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/>
          <p:cNvSpPr/>
          <p:nvPr/>
        </p:nvSpPr>
        <p:spPr>
          <a:xfrm>
            <a:off x="9325146" y="60907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/楕円 115"/>
          <p:cNvSpPr/>
          <p:nvPr/>
        </p:nvSpPr>
        <p:spPr>
          <a:xfrm>
            <a:off x="9630291" y="619133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/>
          <p:cNvSpPr/>
          <p:nvPr/>
        </p:nvSpPr>
        <p:spPr>
          <a:xfrm>
            <a:off x="9491807" y="575931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/>
          <p:cNvSpPr/>
          <p:nvPr/>
        </p:nvSpPr>
        <p:spPr>
          <a:xfrm>
            <a:off x="10001347" y="60518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/>
          <p:cNvSpPr/>
          <p:nvPr/>
        </p:nvSpPr>
        <p:spPr>
          <a:xfrm>
            <a:off x="9546471" y="621419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/>
          <p:cNvSpPr/>
          <p:nvPr/>
        </p:nvSpPr>
        <p:spPr>
          <a:xfrm>
            <a:off x="9797375" y="61092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/楕円 120"/>
          <p:cNvSpPr/>
          <p:nvPr/>
        </p:nvSpPr>
        <p:spPr>
          <a:xfrm>
            <a:off x="9983347" y="58278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8736543" y="591878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/楕円 122"/>
          <p:cNvSpPr/>
          <p:nvPr/>
        </p:nvSpPr>
        <p:spPr>
          <a:xfrm>
            <a:off x="8021033" y="600198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/>
          <p:cNvSpPr/>
          <p:nvPr/>
        </p:nvSpPr>
        <p:spPr>
          <a:xfrm>
            <a:off x="8357965" y="59348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/>
          <p:cNvSpPr/>
          <p:nvPr/>
        </p:nvSpPr>
        <p:spPr>
          <a:xfrm>
            <a:off x="8652046" y="60653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/>
          <p:cNvSpPr/>
          <p:nvPr/>
        </p:nvSpPr>
        <p:spPr>
          <a:xfrm>
            <a:off x="8330366" y="61195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/>
          <p:cNvSpPr/>
          <p:nvPr/>
        </p:nvSpPr>
        <p:spPr>
          <a:xfrm>
            <a:off x="8482766" y="61957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/楕円 129"/>
          <p:cNvSpPr/>
          <p:nvPr/>
        </p:nvSpPr>
        <p:spPr>
          <a:xfrm>
            <a:off x="8665755" y="564413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/楕円 130"/>
          <p:cNvSpPr/>
          <p:nvPr/>
        </p:nvSpPr>
        <p:spPr>
          <a:xfrm>
            <a:off x="2915633" y="561873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5896818" y="672665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フリーフォーム 132"/>
          <p:cNvSpPr/>
          <p:nvPr/>
        </p:nvSpPr>
        <p:spPr>
          <a:xfrm>
            <a:off x="5955196" y="6745305"/>
            <a:ext cx="5096174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7955"/>
              <a:gd name="connsiteX1" fmla="*/ 2431015 w 5040865"/>
              <a:gd name="connsiteY1" fmla="*/ 819150 h 1487955"/>
              <a:gd name="connsiteX2" fmla="*/ 2431015 w 5040865"/>
              <a:gd name="connsiteY2" fmla="*/ 0 h 1487955"/>
              <a:gd name="connsiteX3" fmla="*/ 3402565 w 5040865"/>
              <a:gd name="connsiteY3" fmla="*/ 0 h 1487955"/>
              <a:gd name="connsiteX4" fmla="*/ 3402565 w 5040865"/>
              <a:gd name="connsiteY4" fmla="*/ 790575 h 1487955"/>
              <a:gd name="connsiteX5" fmla="*/ 5040865 w 5040865"/>
              <a:gd name="connsiteY5" fmla="*/ 790575 h 1487955"/>
              <a:gd name="connsiteX6" fmla="*/ 5040865 w 5040865"/>
              <a:gd name="connsiteY6" fmla="*/ 1485900 h 1487955"/>
              <a:gd name="connsiteX7" fmla="*/ 0 w 5040865"/>
              <a:gd name="connsiteY7" fmla="*/ 1487955 h 1487955"/>
              <a:gd name="connsiteX8" fmla="*/ 2140 w 5040865"/>
              <a:gd name="connsiteY8" fmla="*/ 819150 h 1487955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4 h 1485900"/>
              <a:gd name="connsiteX8" fmla="*/ 2140 w 504086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4 h 1485900"/>
              <a:gd name="connsiteX8" fmla="*/ 2140 w 5040865"/>
              <a:gd name="connsiteY8" fmla="*/ 819150 h 1485900"/>
              <a:gd name="connsiteX0" fmla="*/ 86 w 5038811"/>
              <a:gd name="connsiteY0" fmla="*/ 819150 h 1485900"/>
              <a:gd name="connsiteX1" fmla="*/ 2428961 w 5038811"/>
              <a:gd name="connsiteY1" fmla="*/ 819150 h 1485900"/>
              <a:gd name="connsiteX2" fmla="*/ 2428961 w 5038811"/>
              <a:gd name="connsiteY2" fmla="*/ 0 h 1485900"/>
              <a:gd name="connsiteX3" fmla="*/ 3400511 w 5038811"/>
              <a:gd name="connsiteY3" fmla="*/ 0 h 1485900"/>
              <a:gd name="connsiteX4" fmla="*/ 3400511 w 5038811"/>
              <a:gd name="connsiteY4" fmla="*/ 790575 h 1485900"/>
              <a:gd name="connsiteX5" fmla="*/ 5038811 w 5038811"/>
              <a:gd name="connsiteY5" fmla="*/ 790575 h 1485900"/>
              <a:gd name="connsiteX6" fmla="*/ 5038811 w 5038811"/>
              <a:gd name="connsiteY6" fmla="*/ 1485900 h 1485900"/>
              <a:gd name="connsiteX7" fmla="*/ 2654 w 5038811"/>
              <a:gd name="connsiteY7" fmla="*/ 1483844 h 1485900"/>
              <a:gd name="connsiteX8" fmla="*/ 86 w 5038811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811" h="1485900">
                <a:moveTo>
                  <a:pt x="86" y="819150"/>
                </a:moveTo>
                <a:lnTo>
                  <a:pt x="2428961" y="819150"/>
                </a:lnTo>
                <a:lnTo>
                  <a:pt x="2428961" y="0"/>
                </a:lnTo>
                <a:lnTo>
                  <a:pt x="3400511" y="0"/>
                </a:lnTo>
                <a:lnTo>
                  <a:pt x="3400511" y="790575"/>
                </a:lnTo>
                <a:lnTo>
                  <a:pt x="5038811" y="790575"/>
                </a:lnTo>
                <a:lnTo>
                  <a:pt x="5038811" y="1485900"/>
                </a:lnTo>
                <a:lnTo>
                  <a:pt x="2654" y="1483844"/>
                </a:lnTo>
                <a:cubicBezTo>
                  <a:pt x="3367" y="1260909"/>
                  <a:pt x="-627" y="1042085"/>
                  <a:pt x="86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34" name="グループ化 133"/>
          <p:cNvGrpSpPr/>
          <p:nvPr/>
        </p:nvGrpSpPr>
        <p:grpSpPr>
          <a:xfrm rot="1345973">
            <a:off x="8525929" y="7387677"/>
            <a:ext cx="304800" cy="304800"/>
            <a:chOff x="2305050" y="3905250"/>
            <a:chExt cx="304800" cy="304800"/>
          </a:xfrm>
        </p:grpSpPr>
        <p:sp>
          <p:nvSpPr>
            <p:cNvPr id="135" name="円/楕円 13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直線コネクタ 135"/>
            <p:cNvCxnSpPr>
              <a:endCxn id="13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円/楕円 136"/>
          <p:cNvSpPr/>
          <p:nvPr/>
        </p:nvSpPr>
        <p:spPr>
          <a:xfrm rot="2869555">
            <a:off x="8569658" y="7447481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 rot="20829269">
            <a:off x="8684029" y="750322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コネクタ 138"/>
          <p:cNvCxnSpPr>
            <a:cxnSpLocks noChangeAspect="1"/>
          </p:cNvCxnSpPr>
          <p:nvPr/>
        </p:nvCxnSpPr>
        <p:spPr>
          <a:xfrm rot="20829269" flipV="1">
            <a:off x="8633901" y="6780658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cxnSpLocks noChangeAspect="1"/>
          </p:cNvCxnSpPr>
          <p:nvPr/>
        </p:nvCxnSpPr>
        <p:spPr>
          <a:xfrm rot="20829269" flipV="1">
            <a:off x="8625114" y="6766616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cxnSpLocks noChangeAspect="1"/>
          </p:cNvCxnSpPr>
          <p:nvPr/>
        </p:nvCxnSpPr>
        <p:spPr>
          <a:xfrm rot="20829269" flipV="1">
            <a:off x="8657995" y="6784828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cxnSpLocks noChangeAspect="1"/>
          </p:cNvCxnSpPr>
          <p:nvPr/>
        </p:nvCxnSpPr>
        <p:spPr>
          <a:xfrm rot="20829269" flipV="1">
            <a:off x="8670882" y="7125375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cxnSpLocks noChangeAspect="1"/>
          </p:cNvCxnSpPr>
          <p:nvPr/>
        </p:nvCxnSpPr>
        <p:spPr>
          <a:xfrm rot="20829269" flipV="1">
            <a:off x="8680534" y="7271512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 noChangeAspect="1"/>
          </p:cNvCxnSpPr>
          <p:nvPr/>
        </p:nvCxnSpPr>
        <p:spPr>
          <a:xfrm flipV="1">
            <a:off x="8705478" y="7355051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cxnSpLocks noChangeAspect="1"/>
          </p:cNvCxnSpPr>
          <p:nvPr/>
        </p:nvCxnSpPr>
        <p:spPr>
          <a:xfrm flipV="1">
            <a:off x="8703364" y="7402952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cxnSpLocks noChangeAspect="1"/>
          </p:cNvCxnSpPr>
          <p:nvPr/>
        </p:nvCxnSpPr>
        <p:spPr>
          <a:xfrm flipV="1">
            <a:off x="8703357" y="7461646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cxnSpLocks noChangeAspect="1"/>
          </p:cNvCxnSpPr>
          <p:nvPr/>
        </p:nvCxnSpPr>
        <p:spPr>
          <a:xfrm flipV="1">
            <a:off x="8703355" y="7508677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円/楕円 147"/>
          <p:cNvSpPr/>
          <p:nvPr/>
        </p:nvSpPr>
        <p:spPr>
          <a:xfrm>
            <a:off x="8581065" y="755928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8777010" y="757318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9058420" y="784004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円/楕円 153"/>
          <p:cNvSpPr/>
          <p:nvPr/>
        </p:nvSpPr>
        <p:spPr>
          <a:xfrm>
            <a:off x="8559656" y="741654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/>
          <p:cNvSpPr/>
          <p:nvPr/>
        </p:nvSpPr>
        <p:spPr>
          <a:xfrm>
            <a:off x="8728797" y="763324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8590168" y="729170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8909974" y="767921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円/楕円 162"/>
          <p:cNvSpPr/>
          <p:nvPr/>
        </p:nvSpPr>
        <p:spPr>
          <a:xfrm>
            <a:off x="8950122" y="775672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/>
          <p:cNvSpPr/>
          <p:nvPr/>
        </p:nvSpPr>
        <p:spPr>
          <a:xfrm>
            <a:off x="9032430" y="772913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円/楕円 164"/>
          <p:cNvSpPr/>
          <p:nvPr/>
        </p:nvSpPr>
        <p:spPr>
          <a:xfrm>
            <a:off x="8849550" y="776723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/>
          <p:cNvSpPr/>
          <p:nvPr/>
        </p:nvSpPr>
        <p:spPr>
          <a:xfrm>
            <a:off x="8532354" y="764094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円/楕円 170"/>
          <p:cNvSpPr/>
          <p:nvPr/>
        </p:nvSpPr>
        <p:spPr>
          <a:xfrm>
            <a:off x="8982797" y="760784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8554372" y="746513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円/楕円 183"/>
          <p:cNvSpPr/>
          <p:nvPr/>
        </p:nvSpPr>
        <p:spPr>
          <a:xfrm>
            <a:off x="8671750" y="764023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四角形吹き出し 184"/>
          <p:cNvSpPr/>
          <p:nvPr/>
        </p:nvSpPr>
        <p:spPr>
          <a:xfrm>
            <a:off x="6001561" y="5006275"/>
            <a:ext cx="2323757" cy="520579"/>
          </a:xfrm>
          <a:prstGeom prst="wedgeRectCallout">
            <a:avLst>
              <a:gd name="adj1" fmla="val 60898"/>
              <a:gd name="adj2" fmla="val 552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尤度（重み）が大きい粒子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が生存する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86" name="四角形吹き出し 185"/>
          <p:cNvSpPr/>
          <p:nvPr/>
        </p:nvSpPr>
        <p:spPr>
          <a:xfrm>
            <a:off x="5949287" y="6762832"/>
            <a:ext cx="2426443" cy="708126"/>
          </a:xfrm>
          <a:prstGeom prst="wedgeRectCallout">
            <a:avLst>
              <a:gd name="adj1" fmla="val 57072"/>
              <a:gd name="adj2" fmla="val 4209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誘拐状態から復帰すると，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尤度の大きい粒子の周辺に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他の粒子も集まる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88" name="四角形吹き出し 187"/>
          <p:cNvSpPr/>
          <p:nvPr/>
        </p:nvSpPr>
        <p:spPr>
          <a:xfrm>
            <a:off x="8824454" y="8193779"/>
            <a:ext cx="2255429" cy="535431"/>
          </a:xfrm>
          <a:prstGeom prst="wedgeRectCallout">
            <a:avLst>
              <a:gd name="adj1" fmla="val -30654"/>
              <a:gd name="adj2" fmla="val -903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粒子の分布が集中する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ため</a:t>
            </a:r>
            <a:r>
              <a:rPr kumimoji="1" lang="ja-JP" altLang="en-US" sz="1400" dirty="0" smtClean="0"/>
              <a:t>粒子数を減少</a:t>
            </a:r>
            <a:endParaRPr kumimoji="1" lang="ja-JP" altLang="en-US" sz="1400" dirty="0"/>
          </a:p>
        </p:txBody>
      </p:sp>
      <p:sp>
        <p:nvSpPr>
          <p:cNvPr id="189" name="四角形吹き出し 188"/>
          <p:cNvSpPr/>
          <p:nvPr/>
        </p:nvSpPr>
        <p:spPr>
          <a:xfrm>
            <a:off x="5951890" y="7981284"/>
            <a:ext cx="2346740" cy="721452"/>
          </a:xfrm>
          <a:prstGeom prst="wedgeRectCallout">
            <a:avLst>
              <a:gd name="adj1" fmla="val 45450"/>
              <a:gd name="adj2" fmla="val -797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過去</a:t>
            </a:r>
            <a:r>
              <a:rPr lang="ja-JP" altLang="en-US" sz="1400" dirty="0" smtClean="0"/>
              <a:t>に比べて尤度が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増加する</a:t>
            </a:r>
            <a:r>
              <a:rPr kumimoji="1" lang="ja-JP" altLang="en-US" sz="1400" dirty="0" smtClean="0"/>
              <a:t>ので，ランダム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粒子の生成を抑制</a:t>
            </a:r>
            <a:endParaRPr kumimoji="1" lang="ja-JP" altLang="en-US" sz="1400" dirty="0"/>
          </a:p>
        </p:txBody>
      </p:sp>
      <p:cxnSp>
        <p:nvCxnSpPr>
          <p:cNvPr id="193" name="直線矢印コネクタ 192"/>
          <p:cNvCxnSpPr/>
          <p:nvPr/>
        </p:nvCxnSpPr>
        <p:spPr>
          <a:xfrm flipH="1">
            <a:off x="6695954" y="7501134"/>
            <a:ext cx="5223" cy="512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>
            <a:endCxn id="188" idx="1"/>
          </p:cNvCxnSpPr>
          <p:nvPr/>
        </p:nvCxnSpPr>
        <p:spPr>
          <a:xfrm>
            <a:off x="8312919" y="8449725"/>
            <a:ext cx="511535" cy="11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338439" y="7069079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 smtClean="0">
                <a:solidFill>
                  <a:schemeClr val="accent2"/>
                </a:solidFill>
              </a:rPr>
              <a:t>Audmented</a:t>
            </a:r>
            <a:r>
              <a:rPr kumimoji="1" lang="en-US" altLang="ja-JP" b="1" dirty="0" smtClean="0">
                <a:solidFill>
                  <a:schemeClr val="accent2"/>
                </a:solidFill>
              </a:rPr>
              <a:t> MCL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203696" y="7047211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KLD Sampling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188331" y="19574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フリーフォーム 160"/>
          <p:cNvSpPr/>
          <p:nvPr/>
        </p:nvSpPr>
        <p:spPr>
          <a:xfrm>
            <a:off x="293754" y="41579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2" name="円/楕円 161"/>
          <p:cNvSpPr/>
          <p:nvPr/>
        </p:nvSpPr>
        <p:spPr>
          <a:xfrm rot="2869555">
            <a:off x="3234772" y="1151840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円/楕円 165"/>
          <p:cNvSpPr/>
          <p:nvPr/>
        </p:nvSpPr>
        <p:spPr>
          <a:xfrm>
            <a:off x="3190847" y="111604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/>
          <p:cNvSpPr/>
          <p:nvPr/>
        </p:nvSpPr>
        <p:spPr>
          <a:xfrm>
            <a:off x="3007720" y="79557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/>
          <p:cNvSpPr/>
          <p:nvPr/>
        </p:nvSpPr>
        <p:spPr>
          <a:xfrm>
            <a:off x="2903240" y="71785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円/楕円 169"/>
          <p:cNvSpPr/>
          <p:nvPr/>
        </p:nvSpPr>
        <p:spPr>
          <a:xfrm>
            <a:off x="3165982" y="97650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3201986" y="103281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3255470" y="1176187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3268806" y="85344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円/楕円 175"/>
          <p:cNvSpPr/>
          <p:nvPr/>
        </p:nvSpPr>
        <p:spPr>
          <a:xfrm>
            <a:off x="3332306" y="105508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3048021" y="89506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3305491" y="1251688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3125980" y="87532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3085732" y="106876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3304957" y="95700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2827044" y="60120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円/楕円 182"/>
          <p:cNvSpPr/>
          <p:nvPr/>
        </p:nvSpPr>
        <p:spPr>
          <a:xfrm>
            <a:off x="3386621" y="12778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円/楕円 186"/>
          <p:cNvSpPr/>
          <p:nvPr/>
        </p:nvSpPr>
        <p:spPr>
          <a:xfrm>
            <a:off x="3423160" y="14315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円/楕円 189"/>
          <p:cNvSpPr/>
          <p:nvPr/>
        </p:nvSpPr>
        <p:spPr>
          <a:xfrm>
            <a:off x="3192802" y="91245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3025552" y="100526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3346960" y="1164889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3137900" y="100995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3266657" y="106895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3106443" y="73856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2969671" y="83625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78246"/>
              </p:ext>
            </p:extLst>
          </p:nvPr>
        </p:nvGraphicFramePr>
        <p:xfrm>
          <a:off x="196352" y="0"/>
          <a:ext cx="52470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504426" y="703224"/>
            <a:ext cx="1799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定常状態では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少ない格子内に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粒子</a:t>
            </a:r>
            <a:r>
              <a:rPr lang="ja-JP" altLang="en-US" dirty="0" smtClean="0"/>
              <a:t>が</a:t>
            </a:r>
            <a:r>
              <a:rPr lang="ja-JP" altLang="en-US" dirty="0"/>
              <a:t>収まる</a:t>
            </a:r>
            <a:endParaRPr kumimoji="1" lang="ja-JP" altLang="en-US" dirty="0"/>
          </a:p>
        </p:txBody>
      </p:sp>
      <p:sp>
        <p:nvSpPr>
          <p:cNvPr id="258" name="正方形/長方形 257"/>
          <p:cNvSpPr/>
          <p:nvPr/>
        </p:nvSpPr>
        <p:spPr>
          <a:xfrm>
            <a:off x="182220" y="211713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フリーフォーム 258"/>
          <p:cNvSpPr/>
          <p:nvPr/>
        </p:nvSpPr>
        <p:spPr>
          <a:xfrm>
            <a:off x="287643" y="2139138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0" name="円/楕円 259"/>
          <p:cNvSpPr/>
          <p:nvPr/>
        </p:nvSpPr>
        <p:spPr>
          <a:xfrm rot="2869555">
            <a:off x="3228661" y="3249399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3184736" y="321359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円/楕円 261"/>
          <p:cNvSpPr/>
          <p:nvPr/>
        </p:nvSpPr>
        <p:spPr>
          <a:xfrm>
            <a:off x="3001609" y="289313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円/楕円 262"/>
          <p:cNvSpPr/>
          <p:nvPr/>
        </p:nvSpPr>
        <p:spPr>
          <a:xfrm>
            <a:off x="2897129" y="281541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円/楕円 263"/>
          <p:cNvSpPr/>
          <p:nvPr/>
        </p:nvSpPr>
        <p:spPr>
          <a:xfrm>
            <a:off x="3159871" y="307406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円/楕円 264"/>
          <p:cNvSpPr/>
          <p:nvPr/>
        </p:nvSpPr>
        <p:spPr>
          <a:xfrm>
            <a:off x="3195875" y="313037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円/楕円 265"/>
          <p:cNvSpPr/>
          <p:nvPr/>
        </p:nvSpPr>
        <p:spPr>
          <a:xfrm>
            <a:off x="3249359" y="3273746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円/楕円 266"/>
          <p:cNvSpPr/>
          <p:nvPr/>
        </p:nvSpPr>
        <p:spPr>
          <a:xfrm>
            <a:off x="3262695" y="295100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円/楕円 267"/>
          <p:cNvSpPr/>
          <p:nvPr/>
        </p:nvSpPr>
        <p:spPr>
          <a:xfrm>
            <a:off x="3326195" y="315264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円/楕円 268"/>
          <p:cNvSpPr/>
          <p:nvPr/>
        </p:nvSpPr>
        <p:spPr>
          <a:xfrm>
            <a:off x="3041910" y="299262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3299380" y="3349247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円/楕円 270"/>
          <p:cNvSpPr/>
          <p:nvPr/>
        </p:nvSpPr>
        <p:spPr>
          <a:xfrm>
            <a:off x="3119869" y="297288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円/楕円 271"/>
          <p:cNvSpPr/>
          <p:nvPr/>
        </p:nvSpPr>
        <p:spPr>
          <a:xfrm>
            <a:off x="3079621" y="316632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円/楕円 272"/>
          <p:cNvSpPr/>
          <p:nvPr/>
        </p:nvSpPr>
        <p:spPr>
          <a:xfrm>
            <a:off x="3298846" y="305456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円/楕円 273"/>
          <p:cNvSpPr/>
          <p:nvPr/>
        </p:nvSpPr>
        <p:spPr>
          <a:xfrm>
            <a:off x="2820933" y="269876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円/楕円 274"/>
          <p:cNvSpPr/>
          <p:nvPr/>
        </p:nvSpPr>
        <p:spPr>
          <a:xfrm>
            <a:off x="3380510" y="33753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円/楕円 275"/>
          <p:cNvSpPr/>
          <p:nvPr/>
        </p:nvSpPr>
        <p:spPr>
          <a:xfrm>
            <a:off x="3417049" y="352914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3186691" y="301001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3019441" y="310282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円/楕円 278"/>
          <p:cNvSpPr/>
          <p:nvPr/>
        </p:nvSpPr>
        <p:spPr>
          <a:xfrm>
            <a:off x="3340849" y="326244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円/楕円 279"/>
          <p:cNvSpPr/>
          <p:nvPr/>
        </p:nvSpPr>
        <p:spPr>
          <a:xfrm>
            <a:off x="3131789" y="310751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円/楕円 280"/>
          <p:cNvSpPr/>
          <p:nvPr/>
        </p:nvSpPr>
        <p:spPr>
          <a:xfrm>
            <a:off x="3260546" y="316651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円/楕円 281"/>
          <p:cNvSpPr/>
          <p:nvPr/>
        </p:nvSpPr>
        <p:spPr>
          <a:xfrm>
            <a:off x="3100332" y="283612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円/楕円 282"/>
          <p:cNvSpPr/>
          <p:nvPr/>
        </p:nvSpPr>
        <p:spPr>
          <a:xfrm>
            <a:off x="2963560" y="293381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4" name="表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23874"/>
              </p:ext>
            </p:extLst>
          </p:nvPr>
        </p:nvGraphicFramePr>
        <p:xfrm>
          <a:off x="190241" y="2097559"/>
          <a:ext cx="52470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" name="円/楕円 285"/>
          <p:cNvSpPr/>
          <p:nvPr/>
        </p:nvSpPr>
        <p:spPr>
          <a:xfrm rot="20829269">
            <a:off x="2970649" y="2887185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7" name="直線コネクタ 286"/>
          <p:cNvCxnSpPr>
            <a:cxnSpLocks noChangeAspect="1"/>
          </p:cNvCxnSpPr>
          <p:nvPr/>
        </p:nvCxnSpPr>
        <p:spPr>
          <a:xfrm rot="20829269" flipV="1">
            <a:off x="2920521" y="2164616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cxnSpLocks noChangeAspect="1"/>
          </p:cNvCxnSpPr>
          <p:nvPr/>
        </p:nvCxnSpPr>
        <p:spPr>
          <a:xfrm rot="20829269" flipV="1">
            <a:off x="2911734" y="2150574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cxnSpLocks noChangeAspect="1"/>
          </p:cNvCxnSpPr>
          <p:nvPr/>
        </p:nvCxnSpPr>
        <p:spPr>
          <a:xfrm rot="20829269" flipV="1">
            <a:off x="2944615" y="2168786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>
            <a:cxnSpLocks noChangeAspect="1"/>
          </p:cNvCxnSpPr>
          <p:nvPr/>
        </p:nvCxnSpPr>
        <p:spPr>
          <a:xfrm rot="20829269" flipV="1">
            <a:off x="2957502" y="2509333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cxnSpLocks noChangeAspect="1"/>
          </p:cNvCxnSpPr>
          <p:nvPr/>
        </p:nvCxnSpPr>
        <p:spPr>
          <a:xfrm rot="20829269" flipV="1">
            <a:off x="2967154" y="2655470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cxnSpLocks noChangeAspect="1"/>
          </p:cNvCxnSpPr>
          <p:nvPr/>
        </p:nvCxnSpPr>
        <p:spPr>
          <a:xfrm flipV="1">
            <a:off x="2992098" y="2739009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cxnSpLocks noChangeAspect="1"/>
          </p:cNvCxnSpPr>
          <p:nvPr/>
        </p:nvCxnSpPr>
        <p:spPr>
          <a:xfrm flipV="1">
            <a:off x="2989984" y="2786910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cxnSpLocks noChangeAspect="1"/>
          </p:cNvCxnSpPr>
          <p:nvPr/>
        </p:nvCxnSpPr>
        <p:spPr>
          <a:xfrm flipV="1">
            <a:off x="2989977" y="2845604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cxnSpLocks noChangeAspect="1"/>
          </p:cNvCxnSpPr>
          <p:nvPr/>
        </p:nvCxnSpPr>
        <p:spPr>
          <a:xfrm flipV="1">
            <a:off x="2989975" y="2892635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四角形吹き出し 295"/>
          <p:cNvSpPr/>
          <p:nvPr/>
        </p:nvSpPr>
        <p:spPr>
          <a:xfrm>
            <a:off x="376936" y="2456247"/>
            <a:ext cx="2255429" cy="481240"/>
          </a:xfrm>
          <a:prstGeom prst="wedgeRectCallout">
            <a:avLst>
              <a:gd name="adj1" fmla="val 59439"/>
              <a:gd name="adj2" fmla="val 4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ロボット自体が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人に移動させられた</a:t>
            </a:r>
            <a:endParaRPr kumimoji="1" lang="ja-JP" altLang="en-US" sz="1400" dirty="0"/>
          </a:p>
        </p:txBody>
      </p:sp>
      <p:grpSp>
        <p:nvGrpSpPr>
          <p:cNvPr id="300" name="グループ化 299"/>
          <p:cNvGrpSpPr/>
          <p:nvPr/>
        </p:nvGrpSpPr>
        <p:grpSpPr>
          <a:xfrm rot="1345973">
            <a:off x="2862481" y="2713314"/>
            <a:ext cx="304800" cy="304800"/>
            <a:chOff x="2305050" y="3905250"/>
            <a:chExt cx="304800" cy="304800"/>
          </a:xfrm>
        </p:grpSpPr>
        <p:sp>
          <p:nvSpPr>
            <p:cNvPr id="301" name="円/楕円 300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2" name="直線コネクタ 301"/>
            <p:cNvCxnSpPr>
              <a:endCxn id="301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正方形/長方形 302"/>
          <p:cNvSpPr/>
          <p:nvPr/>
        </p:nvSpPr>
        <p:spPr>
          <a:xfrm>
            <a:off x="5716714" y="2109938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フリーフォーム 303"/>
          <p:cNvSpPr/>
          <p:nvPr/>
        </p:nvSpPr>
        <p:spPr>
          <a:xfrm>
            <a:off x="5822137" y="2131943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5" name="円/楕円 304"/>
          <p:cNvSpPr/>
          <p:nvPr/>
        </p:nvSpPr>
        <p:spPr>
          <a:xfrm rot="2869555">
            <a:off x="8763155" y="3242204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円/楕円 305"/>
          <p:cNvSpPr/>
          <p:nvPr/>
        </p:nvSpPr>
        <p:spPr>
          <a:xfrm>
            <a:off x="8719230" y="320640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円/楕円 306"/>
          <p:cNvSpPr/>
          <p:nvPr/>
        </p:nvSpPr>
        <p:spPr>
          <a:xfrm>
            <a:off x="8536103" y="288594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円/楕円 307"/>
          <p:cNvSpPr/>
          <p:nvPr/>
        </p:nvSpPr>
        <p:spPr>
          <a:xfrm>
            <a:off x="8431623" y="280821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円/楕円 308"/>
          <p:cNvSpPr/>
          <p:nvPr/>
        </p:nvSpPr>
        <p:spPr>
          <a:xfrm>
            <a:off x="8694365" y="306686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円/楕円 309"/>
          <p:cNvSpPr/>
          <p:nvPr/>
        </p:nvSpPr>
        <p:spPr>
          <a:xfrm>
            <a:off x="8730369" y="312317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円/楕円 310"/>
          <p:cNvSpPr/>
          <p:nvPr/>
        </p:nvSpPr>
        <p:spPr>
          <a:xfrm>
            <a:off x="8783853" y="3266551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円/楕円 311"/>
          <p:cNvSpPr/>
          <p:nvPr/>
        </p:nvSpPr>
        <p:spPr>
          <a:xfrm>
            <a:off x="8797189" y="29438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円/楕円 312"/>
          <p:cNvSpPr/>
          <p:nvPr/>
        </p:nvSpPr>
        <p:spPr>
          <a:xfrm>
            <a:off x="8860689" y="314545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円/楕円 313"/>
          <p:cNvSpPr/>
          <p:nvPr/>
        </p:nvSpPr>
        <p:spPr>
          <a:xfrm>
            <a:off x="8576404" y="29854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円/楕円 314"/>
          <p:cNvSpPr/>
          <p:nvPr/>
        </p:nvSpPr>
        <p:spPr>
          <a:xfrm>
            <a:off x="8833874" y="3342052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円/楕円 315"/>
          <p:cNvSpPr/>
          <p:nvPr/>
        </p:nvSpPr>
        <p:spPr>
          <a:xfrm>
            <a:off x="8654363" y="296569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円/楕円 316"/>
          <p:cNvSpPr/>
          <p:nvPr/>
        </p:nvSpPr>
        <p:spPr>
          <a:xfrm>
            <a:off x="8614115" y="31591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8" name="円/楕円 317"/>
          <p:cNvSpPr/>
          <p:nvPr/>
        </p:nvSpPr>
        <p:spPr>
          <a:xfrm>
            <a:off x="8833340" y="304736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円/楕円 318"/>
          <p:cNvSpPr/>
          <p:nvPr/>
        </p:nvSpPr>
        <p:spPr>
          <a:xfrm>
            <a:off x="8355427" y="269157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円/楕円 319"/>
          <p:cNvSpPr/>
          <p:nvPr/>
        </p:nvSpPr>
        <p:spPr>
          <a:xfrm>
            <a:off x="8915004" y="336818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円/楕円 320"/>
          <p:cNvSpPr/>
          <p:nvPr/>
        </p:nvSpPr>
        <p:spPr>
          <a:xfrm>
            <a:off x="8951543" y="352195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2" name="円/楕円 321"/>
          <p:cNvSpPr/>
          <p:nvPr/>
        </p:nvSpPr>
        <p:spPr>
          <a:xfrm>
            <a:off x="8721185" y="300281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円/楕円 322"/>
          <p:cNvSpPr/>
          <p:nvPr/>
        </p:nvSpPr>
        <p:spPr>
          <a:xfrm>
            <a:off x="8553935" y="309562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4" name="円/楕円 323"/>
          <p:cNvSpPr/>
          <p:nvPr/>
        </p:nvSpPr>
        <p:spPr>
          <a:xfrm>
            <a:off x="8875343" y="3255253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円/楕円 324"/>
          <p:cNvSpPr/>
          <p:nvPr/>
        </p:nvSpPr>
        <p:spPr>
          <a:xfrm>
            <a:off x="8666283" y="310031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円/楕円 325"/>
          <p:cNvSpPr/>
          <p:nvPr/>
        </p:nvSpPr>
        <p:spPr>
          <a:xfrm>
            <a:off x="8795040" y="315931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円/楕円 326"/>
          <p:cNvSpPr/>
          <p:nvPr/>
        </p:nvSpPr>
        <p:spPr>
          <a:xfrm>
            <a:off x="8634826" y="28289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8" name="円/楕円 327"/>
          <p:cNvSpPr/>
          <p:nvPr/>
        </p:nvSpPr>
        <p:spPr>
          <a:xfrm>
            <a:off x="8498054" y="292661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29" name="表 3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95757"/>
              </p:ext>
            </p:extLst>
          </p:nvPr>
        </p:nvGraphicFramePr>
        <p:xfrm>
          <a:off x="5724735" y="2090364"/>
          <a:ext cx="52470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0" name="円/楕円 329"/>
          <p:cNvSpPr/>
          <p:nvPr/>
        </p:nvSpPr>
        <p:spPr>
          <a:xfrm rot="20829269">
            <a:off x="8505143" y="2879990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6138994" y="8685724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 smtClean="0">
                <a:solidFill>
                  <a:schemeClr val="accent2"/>
                </a:solidFill>
              </a:rPr>
              <a:t>Audmented</a:t>
            </a:r>
            <a:r>
              <a:rPr kumimoji="1" lang="en-US" altLang="ja-JP" b="1" dirty="0" smtClean="0">
                <a:solidFill>
                  <a:schemeClr val="accent2"/>
                </a:solidFill>
              </a:rPr>
              <a:t> MCL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9004251" y="8685724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KLD Sampling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90700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navigation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4789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ナビゲーション関連一式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2606" y="210316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自己</a:t>
            </a:r>
            <a:r>
              <a:rPr lang="ja-JP" altLang="en-US" dirty="0" smtClean="0"/>
              <a:t>位置推定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2606" y="14601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ナビゲーション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2606" y="274613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8483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地図生成</a:t>
            </a:r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3539485" y="2422211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679632" y="1803360"/>
            <a:ext cx="128588" cy="936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3544242" y="1790364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50439" y="2408711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</a:rPr>
              <a:t>正確</a:t>
            </a:r>
            <a:r>
              <a:rPr lang="ja-JP" altLang="en-US" sz="800" dirty="0" smtClean="0">
                <a:solidFill>
                  <a:schemeClr val="bg1">
                    <a:lumMod val="65000"/>
                  </a:schemeClr>
                </a:solidFill>
              </a:rPr>
              <a:t>な位置推定のために地図を使う</a:t>
            </a:r>
            <a:endParaRPr lang="en-US" altLang="ja-JP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72815" y="2121141"/>
            <a:ext cx="86677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amcl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72815" y="1492210"/>
            <a:ext cx="1304925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move_base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8710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map_server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50439" y="1793112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</a:rPr>
              <a:t>正確</a:t>
            </a:r>
            <a:r>
              <a:rPr lang="ja-JP" altLang="en-US" sz="800" dirty="0" smtClean="0">
                <a:solidFill>
                  <a:schemeClr val="bg1">
                    <a:lumMod val="65000"/>
                  </a:schemeClr>
                </a:solidFill>
              </a:rPr>
              <a:t>なナビのために</a:t>
            </a:r>
            <a:endParaRPr lang="en-US" altLang="ja-JP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</a:rPr>
              <a:t>正確</a:t>
            </a:r>
            <a:r>
              <a:rPr lang="ja-JP" altLang="en-US" sz="800" dirty="0" smtClean="0">
                <a:solidFill>
                  <a:schemeClr val="bg1">
                    <a:lumMod val="65000"/>
                  </a:schemeClr>
                </a:solidFill>
              </a:rPr>
              <a:t>な推定値を使う</a:t>
            </a:r>
            <a:endParaRPr lang="en-US" altLang="ja-JP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69883" y="2110689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</a:rPr>
              <a:t>正確</a:t>
            </a:r>
            <a:r>
              <a:rPr lang="ja-JP" altLang="en-US" sz="800" dirty="0" smtClean="0">
                <a:solidFill>
                  <a:schemeClr val="bg1">
                    <a:lumMod val="65000"/>
                  </a:schemeClr>
                </a:solidFill>
              </a:rPr>
              <a:t>なナビのために</a:t>
            </a:r>
            <a:endParaRPr lang="en-US" altLang="ja-JP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ja-JP" altLang="en-US" sz="800" dirty="0" smtClean="0">
                <a:solidFill>
                  <a:schemeClr val="bg1">
                    <a:lumMod val="65000"/>
                  </a:schemeClr>
                </a:solidFill>
              </a:rPr>
              <a:t>地図を使う</a:t>
            </a:r>
            <a:endParaRPr lang="en-US" altLang="ja-JP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692385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slam_gmapping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48248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42100" y="2565204"/>
            <a:ext cx="838200" cy="657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地図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データ</a:t>
            </a:r>
          </a:p>
        </p:txBody>
      </p:sp>
      <p:cxnSp>
        <p:nvCxnSpPr>
          <p:cNvPr id="27" name="直線矢印コネクタ 26"/>
          <p:cNvCxnSpPr>
            <a:stCxn id="23" idx="1"/>
            <a:endCxn id="11" idx="3"/>
          </p:cNvCxnSpPr>
          <p:nvPr/>
        </p:nvCxnSpPr>
        <p:spPr>
          <a:xfrm flipH="1">
            <a:off x="4939665" y="2893757"/>
            <a:ext cx="140243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981093" y="2678313"/>
            <a:ext cx="941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ja-JP" altLang="en-US" dirty="0"/>
              <a:t>地図を保存する</a:t>
            </a:r>
            <a:endParaRPr lang="en-US" altLang="ja-JP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5808" y="1460186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親分</a:t>
            </a:r>
            <a:endParaRPr kumimoji="1" lang="ja-JP" altLang="en-US" dirty="0"/>
          </a:p>
        </p:txBody>
      </p:sp>
      <p:sp>
        <p:nvSpPr>
          <p:cNvPr id="32" name="左中かっこ 31"/>
          <p:cNvSpPr/>
          <p:nvPr/>
        </p:nvSpPr>
        <p:spPr>
          <a:xfrm>
            <a:off x="1506500" y="2042160"/>
            <a:ext cx="162280" cy="1036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44377" y="2393322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子分</a:t>
            </a:r>
            <a:endParaRPr kumimoji="1" lang="ja-JP" altLang="en-US" dirty="0"/>
          </a:p>
        </p:txBody>
      </p:sp>
      <p:sp>
        <p:nvSpPr>
          <p:cNvPr id="34" name="左中かっこ 33"/>
          <p:cNvSpPr/>
          <p:nvPr/>
        </p:nvSpPr>
        <p:spPr>
          <a:xfrm>
            <a:off x="1499355" y="1477358"/>
            <a:ext cx="162280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90700" y="3495219"/>
            <a:ext cx="1135380" cy="286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メタパッケージ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90700" y="3843561"/>
            <a:ext cx="1135380" cy="286879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パッケージ</a:t>
            </a:r>
          </a:p>
        </p:txBody>
      </p:sp>
      <p:sp>
        <p:nvSpPr>
          <p:cNvPr id="2" name="フリーフォーム 1"/>
          <p:cNvSpPr/>
          <p:nvPr/>
        </p:nvSpPr>
        <p:spPr>
          <a:xfrm>
            <a:off x="4789715" y="1626097"/>
            <a:ext cx="3805646" cy="1113264"/>
          </a:xfrm>
          <a:custGeom>
            <a:avLst/>
            <a:gdLst>
              <a:gd name="connsiteX0" fmla="*/ 3788229 w 3788229"/>
              <a:gd name="connsiteY0" fmla="*/ 1149531 h 1149531"/>
              <a:gd name="connsiteX1" fmla="*/ 3788229 w 3788229"/>
              <a:gd name="connsiteY1" fmla="*/ 0 h 1149531"/>
              <a:gd name="connsiteX2" fmla="*/ 0 w 3788229"/>
              <a:gd name="connsiteY2" fmla="*/ 0 h 11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8229" h="1149531">
                <a:moveTo>
                  <a:pt x="3788229" y="1149531"/>
                </a:moveTo>
                <a:lnTo>
                  <a:pt x="3788229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607336" y="1691345"/>
            <a:ext cx="1302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rgbClr val="C00000"/>
                </a:solidFill>
              </a:defRPr>
            </a:lvl1pPr>
          </a:lstStyle>
          <a:p>
            <a:r>
              <a:rPr lang="ja-JP" altLang="en-US" dirty="0"/>
              <a:t>地図を作りながら，</a:t>
            </a:r>
            <a:endParaRPr lang="en-US" altLang="ja-JP" dirty="0"/>
          </a:p>
          <a:p>
            <a:r>
              <a:rPr lang="ja-JP" altLang="en-US" dirty="0"/>
              <a:t>自己位置推定をする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237946" y="2709091"/>
            <a:ext cx="13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の生成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304549" y="3515008"/>
            <a:ext cx="913302" cy="657106"/>
          </a:xfrm>
          <a:prstGeom prst="rect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作成中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地図</a:t>
            </a:r>
            <a:endParaRPr lang="en-US" altLang="ja-JP" dirty="0" smtClean="0"/>
          </a:p>
        </p:txBody>
      </p:sp>
      <p:sp>
        <p:nvSpPr>
          <p:cNvPr id="4" name="フリーフォーム 3"/>
          <p:cNvSpPr/>
          <p:nvPr/>
        </p:nvSpPr>
        <p:spPr>
          <a:xfrm>
            <a:off x="7228114" y="3048000"/>
            <a:ext cx="1367246" cy="775063"/>
          </a:xfrm>
          <a:custGeom>
            <a:avLst/>
            <a:gdLst>
              <a:gd name="connsiteX0" fmla="*/ 1367246 w 1367246"/>
              <a:gd name="connsiteY0" fmla="*/ 0 h 775063"/>
              <a:gd name="connsiteX1" fmla="*/ 1367246 w 1367246"/>
              <a:gd name="connsiteY1" fmla="*/ 775063 h 775063"/>
              <a:gd name="connsiteX2" fmla="*/ 0 w 1367246"/>
              <a:gd name="connsiteY2" fmla="*/ 775063 h 77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7246" h="775063">
                <a:moveTo>
                  <a:pt x="1367246" y="0"/>
                </a:moveTo>
                <a:lnTo>
                  <a:pt x="1367246" y="775063"/>
                </a:lnTo>
                <a:lnTo>
                  <a:pt x="0" y="775063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/>
        </p:nvSpPr>
        <p:spPr>
          <a:xfrm rot="5400000">
            <a:off x="4879285" y="2407850"/>
            <a:ext cx="761106" cy="2089422"/>
          </a:xfrm>
          <a:custGeom>
            <a:avLst/>
            <a:gdLst>
              <a:gd name="connsiteX0" fmla="*/ 1367246 w 1367246"/>
              <a:gd name="connsiteY0" fmla="*/ 0 h 775063"/>
              <a:gd name="connsiteX1" fmla="*/ 1367246 w 1367246"/>
              <a:gd name="connsiteY1" fmla="*/ 775063 h 775063"/>
              <a:gd name="connsiteX2" fmla="*/ 0 w 1367246"/>
              <a:gd name="connsiteY2" fmla="*/ 775063 h 77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7246" h="775063">
                <a:moveTo>
                  <a:pt x="1367246" y="0"/>
                </a:moveTo>
                <a:lnTo>
                  <a:pt x="1367246" y="775063"/>
                </a:lnTo>
                <a:lnTo>
                  <a:pt x="0" y="775063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9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正方形/長方形 257"/>
          <p:cNvSpPr/>
          <p:nvPr/>
        </p:nvSpPr>
        <p:spPr>
          <a:xfrm>
            <a:off x="182220" y="211713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フリーフォーム 258"/>
          <p:cNvSpPr/>
          <p:nvPr/>
        </p:nvSpPr>
        <p:spPr>
          <a:xfrm>
            <a:off x="287643" y="2139138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0" name="円/楕円 339"/>
          <p:cNvSpPr/>
          <p:nvPr/>
        </p:nvSpPr>
        <p:spPr>
          <a:xfrm rot="2869555">
            <a:off x="2770347" y="2794487"/>
            <a:ext cx="383142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7" name="直線コネクタ 286"/>
          <p:cNvCxnSpPr>
            <a:cxnSpLocks noChangeAspect="1"/>
          </p:cNvCxnSpPr>
          <p:nvPr/>
        </p:nvCxnSpPr>
        <p:spPr>
          <a:xfrm rot="20829269" flipV="1">
            <a:off x="2920521" y="2164616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cxnSpLocks noChangeAspect="1"/>
          </p:cNvCxnSpPr>
          <p:nvPr/>
        </p:nvCxnSpPr>
        <p:spPr>
          <a:xfrm rot="20829269" flipV="1">
            <a:off x="2911734" y="2150574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cxnSpLocks noChangeAspect="1"/>
          </p:cNvCxnSpPr>
          <p:nvPr/>
        </p:nvCxnSpPr>
        <p:spPr>
          <a:xfrm rot="20829269" flipV="1">
            <a:off x="2944615" y="2168786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>
            <a:cxnSpLocks noChangeAspect="1"/>
          </p:cNvCxnSpPr>
          <p:nvPr/>
        </p:nvCxnSpPr>
        <p:spPr>
          <a:xfrm rot="20829269" flipV="1">
            <a:off x="2957502" y="2509333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cxnSpLocks noChangeAspect="1"/>
          </p:cNvCxnSpPr>
          <p:nvPr/>
        </p:nvCxnSpPr>
        <p:spPr>
          <a:xfrm rot="20829269" flipV="1">
            <a:off x="2967154" y="2655470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cxnSpLocks noChangeAspect="1"/>
          </p:cNvCxnSpPr>
          <p:nvPr/>
        </p:nvCxnSpPr>
        <p:spPr>
          <a:xfrm flipV="1">
            <a:off x="2992098" y="2739009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cxnSpLocks noChangeAspect="1"/>
          </p:cNvCxnSpPr>
          <p:nvPr/>
        </p:nvCxnSpPr>
        <p:spPr>
          <a:xfrm flipV="1">
            <a:off x="2989984" y="2786910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cxnSpLocks noChangeAspect="1"/>
          </p:cNvCxnSpPr>
          <p:nvPr/>
        </p:nvCxnSpPr>
        <p:spPr>
          <a:xfrm flipV="1">
            <a:off x="2989977" y="2845604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cxnSpLocks noChangeAspect="1"/>
          </p:cNvCxnSpPr>
          <p:nvPr/>
        </p:nvCxnSpPr>
        <p:spPr>
          <a:xfrm flipV="1">
            <a:off x="2989975" y="2892635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四角形吹き出し 295"/>
          <p:cNvSpPr/>
          <p:nvPr/>
        </p:nvSpPr>
        <p:spPr>
          <a:xfrm>
            <a:off x="218219" y="2191835"/>
            <a:ext cx="2326482" cy="1219544"/>
          </a:xfrm>
          <a:prstGeom prst="wedgeRectCallout">
            <a:avLst>
              <a:gd name="adj1" fmla="val 60317"/>
              <a:gd name="adj2" fmla="val 177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ロボット自体が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人に移動させられた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→粒子の分布と観測の分布が不一致となる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→全粒子の尤度の和が小</a:t>
            </a:r>
            <a:endParaRPr kumimoji="1" lang="ja-JP" altLang="en-US" sz="1400" dirty="0"/>
          </a:p>
        </p:txBody>
      </p:sp>
      <p:grpSp>
        <p:nvGrpSpPr>
          <p:cNvPr id="300" name="グループ化 299"/>
          <p:cNvGrpSpPr/>
          <p:nvPr/>
        </p:nvGrpSpPr>
        <p:grpSpPr>
          <a:xfrm rot="1345973">
            <a:off x="2862481" y="2713314"/>
            <a:ext cx="304800" cy="304800"/>
            <a:chOff x="2305050" y="3905250"/>
            <a:chExt cx="304800" cy="304800"/>
          </a:xfrm>
        </p:grpSpPr>
        <p:sp>
          <p:nvSpPr>
            <p:cNvPr id="301" name="円/楕円 300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2" name="直線コネクタ 301"/>
            <p:cNvCxnSpPr>
              <a:endCxn id="301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グループ化 246"/>
          <p:cNvGrpSpPr/>
          <p:nvPr/>
        </p:nvGrpSpPr>
        <p:grpSpPr>
          <a:xfrm>
            <a:off x="2933041" y="2943822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248" name="円/楕円 247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円/楕円 248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円/楕円 249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円/楕円 250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円/楕円 252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円/楕円 253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円/楕円 254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円/楕円 256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円/楕円 296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円/楕円 297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/楕円 298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円/楕円 330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円/楕円 331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円/楕円 332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円/楕円 333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円/楕円 334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4" name="正方形/長方形 343"/>
          <p:cNvSpPr/>
          <p:nvPr/>
        </p:nvSpPr>
        <p:spPr>
          <a:xfrm>
            <a:off x="193161" y="24069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フリーフォーム 344"/>
          <p:cNvSpPr/>
          <p:nvPr/>
        </p:nvSpPr>
        <p:spPr>
          <a:xfrm>
            <a:off x="298584" y="262702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9" name="円/楕円 358"/>
          <p:cNvSpPr/>
          <p:nvPr/>
        </p:nvSpPr>
        <p:spPr>
          <a:xfrm rot="2869555">
            <a:off x="3129997" y="1372501"/>
            <a:ext cx="383142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0" name="グループ化 359"/>
          <p:cNvGrpSpPr/>
          <p:nvPr/>
        </p:nvGrpSpPr>
        <p:grpSpPr>
          <a:xfrm>
            <a:off x="2943982" y="1067386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361" name="円/楕円 360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円/楕円 361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円/楕円 362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円/楕円 363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円/楕円 364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円/楕円 365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円/楕円 366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円/楕円 367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円/楕円 368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円/楕円 369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円/楕円 371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円/楕円 372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円/楕円 373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円/楕円 374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円/楕円 375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円/楕円 376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円/楕円 377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円/楕円 378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円/楕円 379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円/楕円 380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円/楕円 381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円/楕円 382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4" name="四角形吹き出し 383"/>
          <p:cNvSpPr/>
          <p:nvPr/>
        </p:nvSpPr>
        <p:spPr>
          <a:xfrm>
            <a:off x="298584" y="260493"/>
            <a:ext cx="2255429" cy="1041940"/>
          </a:xfrm>
          <a:prstGeom prst="wedgeRectCallout">
            <a:avLst>
              <a:gd name="adj1" fmla="val 74111"/>
              <a:gd name="adj2" fmla="val 79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安定状態であれば，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粒子の分布と観測の分布はある程度一致する．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→全粒子の尤度の和は大</a:t>
            </a:r>
            <a:endParaRPr kumimoji="1" lang="ja-JP" altLang="en-US" sz="1400" dirty="0"/>
          </a:p>
        </p:txBody>
      </p:sp>
      <p:sp>
        <p:nvSpPr>
          <p:cNvPr id="425" name="正方形/長方形 424"/>
          <p:cNvSpPr/>
          <p:nvPr/>
        </p:nvSpPr>
        <p:spPr>
          <a:xfrm>
            <a:off x="5681308" y="213075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6" name="フリーフォーム 425"/>
          <p:cNvSpPr/>
          <p:nvPr/>
        </p:nvSpPr>
        <p:spPr>
          <a:xfrm>
            <a:off x="5739772" y="214940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1557 w 5050282"/>
              <a:gd name="connsiteY0" fmla="*/ 819150 h 1485900"/>
              <a:gd name="connsiteX1" fmla="*/ 2440432 w 5050282"/>
              <a:gd name="connsiteY1" fmla="*/ 819150 h 1485900"/>
              <a:gd name="connsiteX2" fmla="*/ 2440432 w 5050282"/>
              <a:gd name="connsiteY2" fmla="*/ 0 h 1485900"/>
              <a:gd name="connsiteX3" fmla="*/ 3411982 w 5050282"/>
              <a:gd name="connsiteY3" fmla="*/ 0 h 1485900"/>
              <a:gd name="connsiteX4" fmla="*/ 3411982 w 5050282"/>
              <a:gd name="connsiteY4" fmla="*/ 790575 h 1485900"/>
              <a:gd name="connsiteX5" fmla="*/ 5050282 w 5050282"/>
              <a:gd name="connsiteY5" fmla="*/ 790575 h 1485900"/>
              <a:gd name="connsiteX6" fmla="*/ 5050282 w 5050282"/>
              <a:gd name="connsiteY6" fmla="*/ 1485900 h 1485900"/>
              <a:gd name="connsiteX7" fmla="*/ 0 w 5050282"/>
              <a:gd name="connsiteY7" fmla="*/ 1483845 h 1485900"/>
              <a:gd name="connsiteX8" fmla="*/ 11557 w 5050282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427" name="グループ化 426"/>
          <p:cNvGrpSpPr/>
          <p:nvPr/>
        </p:nvGrpSpPr>
        <p:grpSpPr>
          <a:xfrm rot="1345973">
            <a:off x="8310419" y="2791776"/>
            <a:ext cx="304800" cy="304800"/>
            <a:chOff x="2305050" y="3905250"/>
            <a:chExt cx="304800" cy="304800"/>
          </a:xfrm>
        </p:grpSpPr>
        <p:sp>
          <p:nvSpPr>
            <p:cNvPr id="428" name="円/楕円 427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9" name="直線コネクタ 428"/>
            <p:cNvCxnSpPr>
              <a:endCxn id="428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" name="円/楕円 430"/>
          <p:cNvSpPr/>
          <p:nvPr/>
        </p:nvSpPr>
        <p:spPr>
          <a:xfrm rot="20829269">
            <a:off x="8468519" y="2907326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2" name="直線コネクタ 431"/>
          <p:cNvCxnSpPr>
            <a:cxnSpLocks noChangeAspect="1"/>
          </p:cNvCxnSpPr>
          <p:nvPr/>
        </p:nvCxnSpPr>
        <p:spPr>
          <a:xfrm rot="20829269" flipV="1">
            <a:off x="8418391" y="2184757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/>
          <p:cNvCxnSpPr>
            <a:cxnSpLocks noChangeAspect="1"/>
          </p:cNvCxnSpPr>
          <p:nvPr/>
        </p:nvCxnSpPr>
        <p:spPr>
          <a:xfrm rot="20829269" flipV="1">
            <a:off x="8409604" y="2170715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/>
          <p:cNvCxnSpPr>
            <a:cxnSpLocks noChangeAspect="1"/>
          </p:cNvCxnSpPr>
          <p:nvPr/>
        </p:nvCxnSpPr>
        <p:spPr>
          <a:xfrm rot="20829269" flipV="1">
            <a:off x="8442485" y="2188927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/>
          <p:cNvCxnSpPr>
            <a:cxnSpLocks noChangeAspect="1"/>
          </p:cNvCxnSpPr>
          <p:nvPr/>
        </p:nvCxnSpPr>
        <p:spPr>
          <a:xfrm rot="20829269" flipV="1">
            <a:off x="8455372" y="2529474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/>
          <p:cNvCxnSpPr>
            <a:cxnSpLocks noChangeAspect="1"/>
          </p:cNvCxnSpPr>
          <p:nvPr/>
        </p:nvCxnSpPr>
        <p:spPr>
          <a:xfrm rot="20829269" flipV="1">
            <a:off x="8465024" y="2675611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/>
          <p:cNvCxnSpPr>
            <a:cxnSpLocks noChangeAspect="1"/>
          </p:cNvCxnSpPr>
          <p:nvPr/>
        </p:nvCxnSpPr>
        <p:spPr>
          <a:xfrm flipV="1">
            <a:off x="8489968" y="2759150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/>
          <p:cNvCxnSpPr>
            <a:cxnSpLocks noChangeAspect="1"/>
          </p:cNvCxnSpPr>
          <p:nvPr/>
        </p:nvCxnSpPr>
        <p:spPr>
          <a:xfrm flipV="1">
            <a:off x="8487854" y="2807051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/>
          <p:cNvCxnSpPr>
            <a:cxnSpLocks noChangeAspect="1"/>
          </p:cNvCxnSpPr>
          <p:nvPr/>
        </p:nvCxnSpPr>
        <p:spPr>
          <a:xfrm flipV="1">
            <a:off x="8487847" y="2865745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/>
          <p:cNvCxnSpPr>
            <a:cxnSpLocks noChangeAspect="1"/>
          </p:cNvCxnSpPr>
          <p:nvPr/>
        </p:nvCxnSpPr>
        <p:spPr>
          <a:xfrm flipV="1">
            <a:off x="8487845" y="2912776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円/楕円 440"/>
          <p:cNvSpPr/>
          <p:nvPr/>
        </p:nvSpPr>
        <p:spPr>
          <a:xfrm>
            <a:off x="8946128" y="33697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円/楕円 441"/>
          <p:cNvSpPr/>
          <p:nvPr/>
        </p:nvSpPr>
        <p:spPr>
          <a:xfrm>
            <a:off x="8561500" y="297728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円/楕円 442"/>
          <p:cNvSpPr/>
          <p:nvPr/>
        </p:nvSpPr>
        <p:spPr>
          <a:xfrm>
            <a:off x="9242976" y="37388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円/楕円 443"/>
          <p:cNvSpPr/>
          <p:nvPr/>
        </p:nvSpPr>
        <p:spPr>
          <a:xfrm>
            <a:off x="8813882" y="250391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円/楕円 444"/>
          <p:cNvSpPr/>
          <p:nvPr/>
        </p:nvSpPr>
        <p:spPr>
          <a:xfrm>
            <a:off x="8230618" y="345298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円/楕円 445"/>
          <p:cNvSpPr/>
          <p:nvPr/>
        </p:nvSpPr>
        <p:spPr>
          <a:xfrm>
            <a:off x="9289040" y="32807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8953748" y="30093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8567550" y="338584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8861631" y="351631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9166776" y="361693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8403233" y="26386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8539951" y="35705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9028292" y="318491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9537832" y="34774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円/楕円 454"/>
          <p:cNvSpPr/>
          <p:nvPr/>
        </p:nvSpPr>
        <p:spPr>
          <a:xfrm>
            <a:off x="8692351" y="36467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円/楕円 455"/>
          <p:cNvSpPr/>
          <p:nvPr/>
        </p:nvSpPr>
        <p:spPr>
          <a:xfrm>
            <a:off x="9082956" y="36397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円/楕円 456"/>
          <p:cNvSpPr/>
          <p:nvPr/>
        </p:nvSpPr>
        <p:spPr>
          <a:xfrm>
            <a:off x="8816920" y="313323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円/楕円 457"/>
          <p:cNvSpPr/>
          <p:nvPr/>
        </p:nvSpPr>
        <p:spPr>
          <a:xfrm>
            <a:off x="8634040" y="317133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9" name="円/楕円 458"/>
          <p:cNvSpPr/>
          <p:nvPr/>
        </p:nvSpPr>
        <p:spPr>
          <a:xfrm>
            <a:off x="9333860" y="35348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0" name="円/楕円 459"/>
          <p:cNvSpPr/>
          <p:nvPr/>
        </p:nvSpPr>
        <p:spPr>
          <a:xfrm>
            <a:off x="8287815" y="32627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1" name="円/楕円 460"/>
          <p:cNvSpPr/>
          <p:nvPr/>
        </p:nvSpPr>
        <p:spPr>
          <a:xfrm>
            <a:off x="9519832" y="325342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2" name="円/楕円 461"/>
          <p:cNvSpPr/>
          <p:nvPr/>
        </p:nvSpPr>
        <p:spPr>
          <a:xfrm>
            <a:off x="9200128" y="33443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3" name="円/楕円 462"/>
          <p:cNvSpPr/>
          <p:nvPr/>
        </p:nvSpPr>
        <p:spPr>
          <a:xfrm>
            <a:off x="9543040" y="32553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4" name="円/楕円 463"/>
          <p:cNvSpPr/>
          <p:nvPr/>
        </p:nvSpPr>
        <p:spPr>
          <a:xfrm>
            <a:off x="9115631" y="349091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5" name="円/楕円 464"/>
          <p:cNvSpPr/>
          <p:nvPr/>
        </p:nvSpPr>
        <p:spPr>
          <a:xfrm>
            <a:off x="9420776" y="359153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6" name="円/楕円 465"/>
          <p:cNvSpPr/>
          <p:nvPr/>
        </p:nvSpPr>
        <p:spPr>
          <a:xfrm>
            <a:off x="9282292" y="315951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7" name="円/楕円 466"/>
          <p:cNvSpPr/>
          <p:nvPr/>
        </p:nvSpPr>
        <p:spPr>
          <a:xfrm>
            <a:off x="9791832" y="34520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8" name="円/楕円 467"/>
          <p:cNvSpPr/>
          <p:nvPr/>
        </p:nvSpPr>
        <p:spPr>
          <a:xfrm>
            <a:off x="9336956" y="36143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円/楕円 468"/>
          <p:cNvSpPr/>
          <p:nvPr/>
        </p:nvSpPr>
        <p:spPr>
          <a:xfrm>
            <a:off x="9587860" y="35094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円/楕円 469"/>
          <p:cNvSpPr/>
          <p:nvPr/>
        </p:nvSpPr>
        <p:spPr>
          <a:xfrm>
            <a:off x="9773832" y="322802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1" name="円/楕円 470"/>
          <p:cNvSpPr/>
          <p:nvPr/>
        </p:nvSpPr>
        <p:spPr>
          <a:xfrm>
            <a:off x="8527028" y="33189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円/楕円 471"/>
          <p:cNvSpPr/>
          <p:nvPr/>
        </p:nvSpPr>
        <p:spPr>
          <a:xfrm>
            <a:off x="7811518" y="340218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3" name="円/楕円 472"/>
          <p:cNvSpPr/>
          <p:nvPr/>
        </p:nvSpPr>
        <p:spPr>
          <a:xfrm>
            <a:off x="8148450" y="333504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4" name="円/楕円 473"/>
          <p:cNvSpPr/>
          <p:nvPr/>
        </p:nvSpPr>
        <p:spPr>
          <a:xfrm>
            <a:off x="8442531" y="346551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5" name="円/楕円 474"/>
          <p:cNvSpPr/>
          <p:nvPr/>
        </p:nvSpPr>
        <p:spPr>
          <a:xfrm>
            <a:off x="8120851" y="35197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6" name="円/楕円 475"/>
          <p:cNvSpPr/>
          <p:nvPr/>
        </p:nvSpPr>
        <p:spPr>
          <a:xfrm>
            <a:off x="8273251" y="35959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7" name="円/楕円 476"/>
          <p:cNvSpPr/>
          <p:nvPr/>
        </p:nvSpPr>
        <p:spPr>
          <a:xfrm>
            <a:off x="8456240" y="304433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9" name="四角形吹き出し 478"/>
          <p:cNvSpPr/>
          <p:nvPr/>
        </p:nvSpPr>
        <p:spPr>
          <a:xfrm>
            <a:off x="5802870" y="2294792"/>
            <a:ext cx="2050003" cy="723727"/>
          </a:xfrm>
          <a:prstGeom prst="wedgeRectCallout">
            <a:avLst>
              <a:gd name="adj1" fmla="val 58576"/>
              <a:gd name="adj2" fmla="val 959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誘拐状態と判断し，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広い</a:t>
            </a:r>
            <a:r>
              <a:rPr lang="ja-JP" altLang="en-US" sz="1400" dirty="0"/>
              <a:t>範囲</a:t>
            </a:r>
            <a:r>
              <a:rPr lang="ja-JP" altLang="en-US" sz="1400" dirty="0" smtClean="0"/>
              <a:t>にランダムな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粒子をばら撒きはじめる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60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正方形/長方形 257"/>
          <p:cNvSpPr/>
          <p:nvPr/>
        </p:nvSpPr>
        <p:spPr>
          <a:xfrm>
            <a:off x="182220" y="211713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フリーフォーム 258"/>
          <p:cNvSpPr/>
          <p:nvPr/>
        </p:nvSpPr>
        <p:spPr>
          <a:xfrm>
            <a:off x="287643" y="2139138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0" name="円/楕円 339"/>
          <p:cNvSpPr/>
          <p:nvPr/>
        </p:nvSpPr>
        <p:spPr>
          <a:xfrm rot="2869555">
            <a:off x="2770347" y="2794487"/>
            <a:ext cx="383142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7" name="直線コネクタ 286"/>
          <p:cNvCxnSpPr>
            <a:cxnSpLocks noChangeAspect="1"/>
          </p:cNvCxnSpPr>
          <p:nvPr/>
        </p:nvCxnSpPr>
        <p:spPr>
          <a:xfrm rot="20829269" flipV="1">
            <a:off x="2920521" y="2164616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cxnSpLocks noChangeAspect="1"/>
          </p:cNvCxnSpPr>
          <p:nvPr/>
        </p:nvCxnSpPr>
        <p:spPr>
          <a:xfrm rot="20829269" flipV="1">
            <a:off x="2911734" y="2150574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cxnSpLocks noChangeAspect="1"/>
          </p:cNvCxnSpPr>
          <p:nvPr/>
        </p:nvCxnSpPr>
        <p:spPr>
          <a:xfrm rot="20829269" flipV="1">
            <a:off x="2944615" y="2168786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>
            <a:cxnSpLocks noChangeAspect="1"/>
          </p:cNvCxnSpPr>
          <p:nvPr/>
        </p:nvCxnSpPr>
        <p:spPr>
          <a:xfrm rot="20829269" flipV="1">
            <a:off x="2957502" y="2509333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cxnSpLocks noChangeAspect="1"/>
          </p:cNvCxnSpPr>
          <p:nvPr/>
        </p:nvCxnSpPr>
        <p:spPr>
          <a:xfrm rot="20829269" flipV="1">
            <a:off x="2967154" y="2655470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cxnSpLocks noChangeAspect="1"/>
          </p:cNvCxnSpPr>
          <p:nvPr/>
        </p:nvCxnSpPr>
        <p:spPr>
          <a:xfrm flipV="1">
            <a:off x="2992098" y="2739009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cxnSpLocks noChangeAspect="1"/>
          </p:cNvCxnSpPr>
          <p:nvPr/>
        </p:nvCxnSpPr>
        <p:spPr>
          <a:xfrm flipV="1">
            <a:off x="2989984" y="2786910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cxnSpLocks noChangeAspect="1"/>
          </p:cNvCxnSpPr>
          <p:nvPr/>
        </p:nvCxnSpPr>
        <p:spPr>
          <a:xfrm flipV="1">
            <a:off x="2989977" y="2845604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cxnSpLocks noChangeAspect="1"/>
          </p:cNvCxnSpPr>
          <p:nvPr/>
        </p:nvCxnSpPr>
        <p:spPr>
          <a:xfrm flipV="1">
            <a:off x="2989975" y="2892635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四角形吹き出し 295"/>
          <p:cNvSpPr/>
          <p:nvPr/>
        </p:nvSpPr>
        <p:spPr>
          <a:xfrm>
            <a:off x="218219" y="2191835"/>
            <a:ext cx="2326482" cy="1219544"/>
          </a:xfrm>
          <a:prstGeom prst="wedgeRectCallout">
            <a:avLst>
              <a:gd name="adj1" fmla="val 60317"/>
              <a:gd name="adj2" fmla="val 177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ロボット自体が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人に移動させられた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→粒子の分布と観測の分布が不一致となる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→全粒子の尤度の和が小</a:t>
            </a:r>
            <a:endParaRPr kumimoji="1" lang="ja-JP" altLang="en-US" sz="1400" dirty="0"/>
          </a:p>
        </p:txBody>
      </p:sp>
      <p:grpSp>
        <p:nvGrpSpPr>
          <p:cNvPr id="300" name="グループ化 299"/>
          <p:cNvGrpSpPr/>
          <p:nvPr/>
        </p:nvGrpSpPr>
        <p:grpSpPr>
          <a:xfrm rot="1345973">
            <a:off x="2862481" y="2713314"/>
            <a:ext cx="304800" cy="304800"/>
            <a:chOff x="2305050" y="3905250"/>
            <a:chExt cx="304800" cy="304800"/>
          </a:xfrm>
        </p:grpSpPr>
        <p:sp>
          <p:nvSpPr>
            <p:cNvPr id="301" name="円/楕円 300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2" name="直線コネクタ 301"/>
            <p:cNvCxnSpPr>
              <a:endCxn id="301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グループ化 246"/>
          <p:cNvGrpSpPr/>
          <p:nvPr/>
        </p:nvGrpSpPr>
        <p:grpSpPr>
          <a:xfrm>
            <a:off x="2933041" y="2943822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248" name="円/楕円 247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円/楕円 248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円/楕円 249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円/楕円 250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円/楕円 252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円/楕円 253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円/楕円 254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円/楕円 256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円/楕円 296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円/楕円 297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/楕円 298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円/楕円 330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円/楕円 331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円/楕円 332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円/楕円 333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円/楕円 334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4" name="正方形/長方形 343"/>
          <p:cNvSpPr/>
          <p:nvPr/>
        </p:nvSpPr>
        <p:spPr>
          <a:xfrm>
            <a:off x="193161" y="24069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フリーフォーム 344"/>
          <p:cNvSpPr/>
          <p:nvPr/>
        </p:nvSpPr>
        <p:spPr>
          <a:xfrm>
            <a:off x="298584" y="262702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9" name="円/楕円 358"/>
          <p:cNvSpPr/>
          <p:nvPr/>
        </p:nvSpPr>
        <p:spPr>
          <a:xfrm rot="2869555">
            <a:off x="3129997" y="1372501"/>
            <a:ext cx="383142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5" name="正方形/長方形 424"/>
          <p:cNvSpPr/>
          <p:nvPr/>
        </p:nvSpPr>
        <p:spPr>
          <a:xfrm>
            <a:off x="5681308" y="213075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6" name="フリーフォーム 425"/>
          <p:cNvSpPr/>
          <p:nvPr/>
        </p:nvSpPr>
        <p:spPr>
          <a:xfrm>
            <a:off x="5739772" y="214940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1557 w 5050282"/>
              <a:gd name="connsiteY0" fmla="*/ 819150 h 1485900"/>
              <a:gd name="connsiteX1" fmla="*/ 2440432 w 5050282"/>
              <a:gd name="connsiteY1" fmla="*/ 819150 h 1485900"/>
              <a:gd name="connsiteX2" fmla="*/ 2440432 w 5050282"/>
              <a:gd name="connsiteY2" fmla="*/ 0 h 1485900"/>
              <a:gd name="connsiteX3" fmla="*/ 3411982 w 5050282"/>
              <a:gd name="connsiteY3" fmla="*/ 0 h 1485900"/>
              <a:gd name="connsiteX4" fmla="*/ 3411982 w 5050282"/>
              <a:gd name="connsiteY4" fmla="*/ 790575 h 1485900"/>
              <a:gd name="connsiteX5" fmla="*/ 5050282 w 5050282"/>
              <a:gd name="connsiteY5" fmla="*/ 790575 h 1485900"/>
              <a:gd name="connsiteX6" fmla="*/ 5050282 w 5050282"/>
              <a:gd name="connsiteY6" fmla="*/ 1485900 h 1485900"/>
              <a:gd name="connsiteX7" fmla="*/ 0 w 5050282"/>
              <a:gd name="connsiteY7" fmla="*/ 1483845 h 1485900"/>
              <a:gd name="connsiteX8" fmla="*/ 11557 w 5050282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427" name="グループ化 426"/>
          <p:cNvGrpSpPr/>
          <p:nvPr/>
        </p:nvGrpSpPr>
        <p:grpSpPr>
          <a:xfrm rot="1345973">
            <a:off x="8310419" y="2791776"/>
            <a:ext cx="304800" cy="304800"/>
            <a:chOff x="2305050" y="3905250"/>
            <a:chExt cx="304800" cy="304800"/>
          </a:xfrm>
        </p:grpSpPr>
        <p:sp>
          <p:nvSpPr>
            <p:cNvPr id="428" name="円/楕円 427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9" name="直線コネクタ 428"/>
            <p:cNvCxnSpPr>
              <a:endCxn id="428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" name="円/楕円 430"/>
          <p:cNvSpPr/>
          <p:nvPr/>
        </p:nvSpPr>
        <p:spPr>
          <a:xfrm rot="20829269">
            <a:off x="8468519" y="2907326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2" name="直線コネクタ 431"/>
          <p:cNvCxnSpPr>
            <a:cxnSpLocks noChangeAspect="1"/>
          </p:cNvCxnSpPr>
          <p:nvPr/>
        </p:nvCxnSpPr>
        <p:spPr>
          <a:xfrm rot="20829269" flipV="1">
            <a:off x="8418391" y="2184757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/>
          <p:cNvCxnSpPr>
            <a:cxnSpLocks noChangeAspect="1"/>
          </p:cNvCxnSpPr>
          <p:nvPr/>
        </p:nvCxnSpPr>
        <p:spPr>
          <a:xfrm rot="20829269" flipV="1">
            <a:off x="8409604" y="2170715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/>
          <p:cNvCxnSpPr>
            <a:cxnSpLocks noChangeAspect="1"/>
          </p:cNvCxnSpPr>
          <p:nvPr/>
        </p:nvCxnSpPr>
        <p:spPr>
          <a:xfrm rot="20829269" flipV="1">
            <a:off x="8442485" y="2188927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/>
          <p:cNvCxnSpPr>
            <a:cxnSpLocks noChangeAspect="1"/>
          </p:cNvCxnSpPr>
          <p:nvPr/>
        </p:nvCxnSpPr>
        <p:spPr>
          <a:xfrm rot="20829269" flipV="1">
            <a:off x="8455372" y="2529474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/>
          <p:cNvCxnSpPr>
            <a:cxnSpLocks noChangeAspect="1"/>
          </p:cNvCxnSpPr>
          <p:nvPr/>
        </p:nvCxnSpPr>
        <p:spPr>
          <a:xfrm rot="20829269" flipV="1">
            <a:off x="8465024" y="2675611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/>
          <p:cNvCxnSpPr>
            <a:cxnSpLocks noChangeAspect="1"/>
          </p:cNvCxnSpPr>
          <p:nvPr/>
        </p:nvCxnSpPr>
        <p:spPr>
          <a:xfrm flipV="1">
            <a:off x="8489968" y="2759150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/>
          <p:cNvCxnSpPr>
            <a:cxnSpLocks noChangeAspect="1"/>
          </p:cNvCxnSpPr>
          <p:nvPr/>
        </p:nvCxnSpPr>
        <p:spPr>
          <a:xfrm flipV="1">
            <a:off x="8487854" y="2807051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/>
          <p:cNvCxnSpPr>
            <a:cxnSpLocks noChangeAspect="1"/>
          </p:cNvCxnSpPr>
          <p:nvPr/>
        </p:nvCxnSpPr>
        <p:spPr>
          <a:xfrm flipV="1">
            <a:off x="8487847" y="2865745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/>
          <p:cNvCxnSpPr>
            <a:cxnSpLocks noChangeAspect="1"/>
          </p:cNvCxnSpPr>
          <p:nvPr/>
        </p:nvCxnSpPr>
        <p:spPr>
          <a:xfrm flipV="1">
            <a:off x="8487845" y="2912776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円/楕円 440"/>
          <p:cNvSpPr/>
          <p:nvPr/>
        </p:nvSpPr>
        <p:spPr>
          <a:xfrm>
            <a:off x="8946128" y="33697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円/楕円 441"/>
          <p:cNvSpPr/>
          <p:nvPr/>
        </p:nvSpPr>
        <p:spPr>
          <a:xfrm>
            <a:off x="8561500" y="297728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円/楕円 442"/>
          <p:cNvSpPr/>
          <p:nvPr/>
        </p:nvSpPr>
        <p:spPr>
          <a:xfrm>
            <a:off x="9242976" y="37388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円/楕円 443"/>
          <p:cNvSpPr/>
          <p:nvPr/>
        </p:nvSpPr>
        <p:spPr>
          <a:xfrm>
            <a:off x="8813882" y="250391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円/楕円 444"/>
          <p:cNvSpPr/>
          <p:nvPr/>
        </p:nvSpPr>
        <p:spPr>
          <a:xfrm>
            <a:off x="8230618" y="345298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円/楕円 445"/>
          <p:cNvSpPr/>
          <p:nvPr/>
        </p:nvSpPr>
        <p:spPr>
          <a:xfrm>
            <a:off x="9289040" y="32807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8953748" y="30093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8567550" y="338584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8861631" y="351631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9166776" y="361693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8403233" y="26386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8539951" y="35705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9028292" y="318491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9537832" y="34774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円/楕円 454"/>
          <p:cNvSpPr/>
          <p:nvPr/>
        </p:nvSpPr>
        <p:spPr>
          <a:xfrm>
            <a:off x="8692351" y="36467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円/楕円 455"/>
          <p:cNvSpPr/>
          <p:nvPr/>
        </p:nvSpPr>
        <p:spPr>
          <a:xfrm>
            <a:off x="9082956" y="36397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円/楕円 456"/>
          <p:cNvSpPr/>
          <p:nvPr/>
        </p:nvSpPr>
        <p:spPr>
          <a:xfrm>
            <a:off x="8816920" y="313323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円/楕円 457"/>
          <p:cNvSpPr/>
          <p:nvPr/>
        </p:nvSpPr>
        <p:spPr>
          <a:xfrm>
            <a:off x="8634040" y="317133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9" name="円/楕円 458"/>
          <p:cNvSpPr/>
          <p:nvPr/>
        </p:nvSpPr>
        <p:spPr>
          <a:xfrm>
            <a:off x="9333860" y="35348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0" name="円/楕円 459"/>
          <p:cNvSpPr/>
          <p:nvPr/>
        </p:nvSpPr>
        <p:spPr>
          <a:xfrm>
            <a:off x="8287815" y="32627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1" name="円/楕円 460"/>
          <p:cNvSpPr/>
          <p:nvPr/>
        </p:nvSpPr>
        <p:spPr>
          <a:xfrm>
            <a:off x="9519832" y="325342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2" name="円/楕円 461"/>
          <p:cNvSpPr/>
          <p:nvPr/>
        </p:nvSpPr>
        <p:spPr>
          <a:xfrm>
            <a:off x="9200128" y="33443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3" name="円/楕円 462"/>
          <p:cNvSpPr/>
          <p:nvPr/>
        </p:nvSpPr>
        <p:spPr>
          <a:xfrm>
            <a:off x="9543040" y="32553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4" name="円/楕円 463"/>
          <p:cNvSpPr/>
          <p:nvPr/>
        </p:nvSpPr>
        <p:spPr>
          <a:xfrm>
            <a:off x="9115631" y="349091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5" name="円/楕円 464"/>
          <p:cNvSpPr/>
          <p:nvPr/>
        </p:nvSpPr>
        <p:spPr>
          <a:xfrm>
            <a:off x="9420776" y="359153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6" name="円/楕円 465"/>
          <p:cNvSpPr/>
          <p:nvPr/>
        </p:nvSpPr>
        <p:spPr>
          <a:xfrm>
            <a:off x="9282292" y="315951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7" name="円/楕円 466"/>
          <p:cNvSpPr/>
          <p:nvPr/>
        </p:nvSpPr>
        <p:spPr>
          <a:xfrm>
            <a:off x="9791832" y="34520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8" name="円/楕円 467"/>
          <p:cNvSpPr/>
          <p:nvPr/>
        </p:nvSpPr>
        <p:spPr>
          <a:xfrm>
            <a:off x="9336956" y="36143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円/楕円 468"/>
          <p:cNvSpPr/>
          <p:nvPr/>
        </p:nvSpPr>
        <p:spPr>
          <a:xfrm>
            <a:off x="9587860" y="35094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円/楕円 469"/>
          <p:cNvSpPr/>
          <p:nvPr/>
        </p:nvSpPr>
        <p:spPr>
          <a:xfrm>
            <a:off x="9773832" y="322802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1" name="円/楕円 470"/>
          <p:cNvSpPr/>
          <p:nvPr/>
        </p:nvSpPr>
        <p:spPr>
          <a:xfrm>
            <a:off x="8527028" y="33189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円/楕円 471"/>
          <p:cNvSpPr/>
          <p:nvPr/>
        </p:nvSpPr>
        <p:spPr>
          <a:xfrm>
            <a:off x="7811518" y="340218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3" name="円/楕円 472"/>
          <p:cNvSpPr/>
          <p:nvPr/>
        </p:nvSpPr>
        <p:spPr>
          <a:xfrm>
            <a:off x="8148450" y="333504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4" name="円/楕円 473"/>
          <p:cNvSpPr/>
          <p:nvPr/>
        </p:nvSpPr>
        <p:spPr>
          <a:xfrm>
            <a:off x="8442531" y="346551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5" name="円/楕円 474"/>
          <p:cNvSpPr/>
          <p:nvPr/>
        </p:nvSpPr>
        <p:spPr>
          <a:xfrm>
            <a:off x="8120851" y="35197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6" name="円/楕円 475"/>
          <p:cNvSpPr/>
          <p:nvPr/>
        </p:nvSpPr>
        <p:spPr>
          <a:xfrm>
            <a:off x="8273251" y="35959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7" name="円/楕円 476"/>
          <p:cNvSpPr/>
          <p:nvPr/>
        </p:nvSpPr>
        <p:spPr>
          <a:xfrm>
            <a:off x="8456240" y="304433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74265"/>
              </p:ext>
            </p:extLst>
          </p:nvPr>
        </p:nvGraphicFramePr>
        <p:xfrm>
          <a:off x="5686019" y="2043362"/>
          <a:ext cx="52470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3988"/>
              </p:ext>
            </p:extLst>
          </p:nvPr>
        </p:nvGraphicFramePr>
        <p:xfrm>
          <a:off x="196352" y="142875"/>
          <a:ext cx="52470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" name="テキスト ボックス 124"/>
          <p:cNvSpPr txBox="1"/>
          <p:nvPr/>
        </p:nvSpPr>
        <p:spPr>
          <a:xfrm>
            <a:off x="5504426" y="703224"/>
            <a:ext cx="1799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定常状態では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少ない格子内に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粒子</a:t>
            </a:r>
            <a:r>
              <a:rPr lang="ja-JP" altLang="en-US" dirty="0" smtClean="0"/>
              <a:t>が</a:t>
            </a:r>
            <a:r>
              <a:rPr lang="ja-JP" altLang="en-US" dirty="0"/>
              <a:t>収まる</a:t>
            </a:r>
            <a:endParaRPr kumimoji="1" lang="ja-JP" altLang="en-US" dirty="0"/>
          </a:p>
        </p:txBody>
      </p:sp>
      <p:sp>
        <p:nvSpPr>
          <p:cNvPr id="384" name="四角形吹き出し 383"/>
          <p:cNvSpPr/>
          <p:nvPr/>
        </p:nvSpPr>
        <p:spPr>
          <a:xfrm>
            <a:off x="133651" y="148317"/>
            <a:ext cx="2382263" cy="842893"/>
          </a:xfrm>
          <a:prstGeom prst="wedgeRectCallout">
            <a:avLst>
              <a:gd name="adj1" fmla="val 58118"/>
              <a:gd name="adj2" fmla="val 49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安定</a:t>
            </a:r>
            <a:r>
              <a:rPr kumimoji="1" lang="ja-JP" altLang="en-US" sz="1400" dirty="0" smtClean="0"/>
              <a:t>状態では，</a:t>
            </a:r>
            <a:r>
              <a:rPr lang="ja-JP" altLang="en-US" sz="1400" dirty="0" smtClean="0"/>
              <a:t>少ない格内に粒子が収まる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 smtClean="0"/>
              <a:t>→粒子の数は少数でよい</a:t>
            </a:r>
            <a:endParaRPr kumimoji="1" lang="ja-JP" altLang="en-US" sz="1400" dirty="0"/>
          </a:p>
        </p:txBody>
      </p:sp>
      <p:sp>
        <p:nvSpPr>
          <p:cNvPr id="479" name="四角形吹き出し 478"/>
          <p:cNvSpPr/>
          <p:nvPr/>
        </p:nvSpPr>
        <p:spPr>
          <a:xfrm>
            <a:off x="5673976" y="1744004"/>
            <a:ext cx="2155128" cy="1561743"/>
          </a:xfrm>
          <a:prstGeom prst="wedgeRectCallout">
            <a:avLst>
              <a:gd name="adj1" fmla="val 69095"/>
              <a:gd name="adj2" fmla="val 448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誘拐状態では，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Augmented MCL </a:t>
            </a:r>
            <a:r>
              <a:rPr lang="ja-JP" altLang="en-US" sz="1400" dirty="0" smtClean="0"/>
              <a:t>によって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広範囲</a:t>
            </a:r>
            <a:r>
              <a:rPr lang="ja-JP" altLang="en-US" sz="1400" dirty="0" smtClean="0"/>
              <a:t>に粒子が分布する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→より多くの格子に粒子が登録される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→</a:t>
            </a:r>
            <a:r>
              <a:rPr lang="en-US" altLang="ja-JP" sz="1400" dirty="0" smtClean="0"/>
              <a:t>KDL Sampling </a:t>
            </a:r>
            <a:r>
              <a:rPr lang="ja-JP" altLang="en-US" sz="1400" dirty="0" smtClean="0"/>
              <a:t>によって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粒子数が増加する</a:t>
            </a:r>
            <a:endParaRPr lang="en-US" altLang="ja-JP" sz="1400" dirty="0" smtClean="0"/>
          </a:p>
        </p:txBody>
      </p:sp>
      <p:grpSp>
        <p:nvGrpSpPr>
          <p:cNvPr id="360" name="グループ化 359"/>
          <p:cNvGrpSpPr/>
          <p:nvPr/>
        </p:nvGrpSpPr>
        <p:grpSpPr>
          <a:xfrm>
            <a:off x="2943982" y="1067386"/>
            <a:ext cx="576527" cy="866383"/>
            <a:chOff x="2638713" y="581632"/>
            <a:chExt cx="576527" cy="866383"/>
          </a:xfrm>
          <a:solidFill>
            <a:schemeClr val="tx1"/>
          </a:solidFill>
        </p:grpSpPr>
        <p:sp>
          <p:nvSpPr>
            <p:cNvPr id="361" name="円/楕円 360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円/楕円 361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円/楕円 362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円/楕円 363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円/楕円 364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円/楕円 365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円/楕円 366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円/楕円 367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円/楕円 368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円/楕円 369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円/楕円 371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円/楕円 372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円/楕円 373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円/楕円 374"/>
            <p:cNvSpPr/>
            <p:nvPr/>
          </p:nvSpPr>
          <p:spPr>
            <a:xfrm>
              <a:off x="317924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円/楕円 375"/>
            <p:cNvSpPr/>
            <p:nvPr/>
          </p:nvSpPr>
          <p:spPr>
            <a:xfrm>
              <a:off x="3168154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円/楕円 376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円/楕円 377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円/楕円 378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円/楕円 379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円/楕円 380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円/楕円 382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9" name="円/楕円 138"/>
          <p:cNvSpPr/>
          <p:nvPr/>
        </p:nvSpPr>
        <p:spPr>
          <a:xfrm>
            <a:off x="9098528" y="3407883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>
            <a:off x="8383018" y="3491081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円/楕円 140"/>
          <p:cNvSpPr/>
          <p:nvPr/>
        </p:nvSpPr>
        <p:spPr>
          <a:xfrm>
            <a:off x="9014031" y="3554410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/楕円 141"/>
          <p:cNvSpPr/>
          <p:nvPr/>
        </p:nvSpPr>
        <p:spPr>
          <a:xfrm>
            <a:off x="9690232" y="3515557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8844751" y="3684851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/>
          <p:cNvSpPr/>
          <p:nvPr/>
        </p:nvSpPr>
        <p:spPr>
          <a:xfrm>
            <a:off x="8440215" y="3300856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円/楕円 144"/>
          <p:cNvSpPr/>
          <p:nvPr/>
        </p:nvSpPr>
        <p:spPr>
          <a:xfrm>
            <a:off x="9944232" y="3490157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/>
          <p:cNvSpPr/>
          <p:nvPr/>
        </p:nvSpPr>
        <p:spPr>
          <a:xfrm>
            <a:off x="9740260" y="3547509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/>
          <p:cNvSpPr/>
          <p:nvPr/>
        </p:nvSpPr>
        <p:spPr>
          <a:xfrm>
            <a:off x="7963918" y="3440281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/>
          <p:cNvSpPr/>
          <p:nvPr/>
        </p:nvSpPr>
        <p:spPr>
          <a:xfrm>
            <a:off x="8300850" y="3373146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8273251" y="3557851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/>
          <p:cNvSpPr/>
          <p:nvPr/>
        </p:nvSpPr>
        <p:spPr>
          <a:xfrm>
            <a:off x="8425651" y="3634051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9944232" y="36044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/>
          <p:cNvSpPr/>
          <p:nvPr/>
        </p:nvSpPr>
        <p:spPr>
          <a:xfrm>
            <a:off x="8665649" y="2992515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8919649" y="2967115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円/楕円 153"/>
          <p:cNvSpPr/>
          <p:nvPr/>
        </p:nvSpPr>
        <p:spPr>
          <a:xfrm>
            <a:off x="8336850" y="2502506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円/楕円 154"/>
          <p:cNvSpPr/>
          <p:nvPr/>
        </p:nvSpPr>
        <p:spPr>
          <a:xfrm>
            <a:off x="9672232" y="3238016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/>
          <p:cNvSpPr/>
          <p:nvPr/>
        </p:nvSpPr>
        <p:spPr>
          <a:xfrm>
            <a:off x="8747880" y="2614732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2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gmapping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073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5331147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/>
        </p:nvSpPr>
        <p:spPr>
          <a:xfrm>
            <a:off x="5436570" y="2200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69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69" y="1485900"/>
                </a:lnTo>
                <a:cubicBezTo>
                  <a:pt x="1713" y="1263650"/>
                  <a:pt x="856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1" name="円/楕円 140"/>
          <p:cNvSpPr/>
          <p:nvPr/>
        </p:nvSpPr>
        <p:spPr>
          <a:xfrm rot="2869555">
            <a:off x="8377588" y="1132266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0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105423" y="2200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69 w 5038725"/>
              <a:gd name="connsiteY7" fmla="*/ 1483844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69" y="1483844"/>
                </a:lnTo>
                <a:cubicBezTo>
                  <a:pt x="1713" y="1262279"/>
                  <a:pt x="856" y="1040715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4" name="円/楕円 63"/>
          <p:cNvSpPr/>
          <p:nvPr/>
        </p:nvSpPr>
        <p:spPr>
          <a:xfrm rot="2869555">
            <a:off x="3044689" y="1124055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3002516" y="109646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2819389" y="77600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714909" y="69827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2977651" y="95693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3013655" y="101324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3067139" y="115661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080475" y="83387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143975" y="103551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2859690" y="87548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3117160" y="123211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937649" y="85575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897401" y="104918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3116626" y="93742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2638713" y="58163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3198290" y="12582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234829" y="14120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3004471" y="89287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2837221" y="9856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158629" y="11453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2949569" y="99037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3078326" y="104938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2918112" y="71898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2781340" y="81667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8333663" y="10964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8150536" y="77600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8046056" y="6982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8308798" y="95693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8344802" y="101324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8398286" y="1156613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8411622" y="83387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8475122" y="10355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8190837" y="8754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8448307" y="1232114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8268796" y="85575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8228548" y="10491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8447773" y="9374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7969860" y="58163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8529437" y="12582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8565976" y="141201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8335618" y="8928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8168368" y="98568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8489776" y="11453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8280716" y="9903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8409473" y="104938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8249259" y="7189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8112487" y="8166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/>
          <p:cNvGrpSpPr/>
          <p:nvPr/>
        </p:nvGrpSpPr>
        <p:grpSpPr>
          <a:xfrm rot="1544443">
            <a:off x="2244612" y="1183679"/>
            <a:ext cx="304800" cy="304800"/>
            <a:chOff x="2305050" y="3905250"/>
            <a:chExt cx="304800" cy="304800"/>
          </a:xfrm>
        </p:grpSpPr>
        <p:sp>
          <p:nvSpPr>
            <p:cNvPr id="150" name="円/楕円 14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1" name="直線コネクタ 150"/>
            <p:cNvCxnSpPr>
              <a:endCxn id="15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グループ化 151"/>
          <p:cNvGrpSpPr/>
          <p:nvPr/>
        </p:nvGrpSpPr>
        <p:grpSpPr>
          <a:xfrm rot="1544443">
            <a:off x="7556926" y="1173378"/>
            <a:ext cx="304800" cy="304800"/>
            <a:chOff x="2305050" y="3905250"/>
            <a:chExt cx="304800" cy="304800"/>
          </a:xfrm>
        </p:grpSpPr>
        <p:sp>
          <p:nvSpPr>
            <p:cNvPr id="177" name="円/楕円 17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8" name="直線コネクタ 177"/>
            <p:cNvCxnSpPr>
              <a:endCxn id="17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/>
          <p:cNvSpPr/>
          <p:nvPr/>
        </p:nvSpPr>
        <p:spPr>
          <a:xfrm>
            <a:off x="5331147" y="1896934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 60"/>
          <p:cNvSpPr/>
          <p:nvPr/>
        </p:nvSpPr>
        <p:spPr>
          <a:xfrm>
            <a:off x="5436484" y="1918939"/>
            <a:ext cx="5096174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5900 h 1485900"/>
              <a:gd name="connsiteX8" fmla="*/ 2140 w 504086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5900 h 1485900"/>
              <a:gd name="connsiteX8" fmla="*/ 2140 w 5040865"/>
              <a:gd name="connsiteY8" fmla="*/ 819150 h 1485900"/>
              <a:gd name="connsiteX0" fmla="*/ 86 w 5038811"/>
              <a:gd name="connsiteY0" fmla="*/ 819150 h 1485900"/>
              <a:gd name="connsiteX1" fmla="*/ 2428961 w 5038811"/>
              <a:gd name="connsiteY1" fmla="*/ 819150 h 1485900"/>
              <a:gd name="connsiteX2" fmla="*/ 2428961 w 5038811"/>
              <a:gd name="connsiteY2" fmla="*/ 0 h 1485900"/>
              <a:gd name="connsiteX3" fmla="*/ 3400511 w 5038811"/>
              <a:gd name="connsiteY3" fmla="*/ 0 h 1485900"/>
              <a:gd name="connsiteX4" fmla="*/ 3400511 w 5038811"/>
              <a:gd name="connsiteY4" fmla="*/ 790575 h 1485900"/>
              <a:gd name="connsiteX5" fmla="*/ 5038811 w 5038811"/>
              <a:gd name="connsiteY5" fmla="*/ 790575 h 1485900"/>
              <a:gd name="connsiteX6" fmla="*/ 5038811 w 5038811"/>
              <a:gd name="connsiteY6" fmla="*/ 1485900 h 1485900"/>
              <a:gd name="connsiteX7" fmla="*/ 2654 w 5038811"/>
              <a:gd name="connsiteY7" fmla="*/ 1485900 h 1485900"/>
              <a:gd name="connsiteX8" fmla="*/ 86 w 5038811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811" h="1485900">
                <a:moveTo>
                  <a:pt x="86" y="819150"/>
                </a:moveTo>
                <a:lnTo>
                  <a:pt x="2428961" y="819150"/>
                </a:lnTo>
                <a:lnTo>
                  <a:pt x="2428961" y="0"/>
                </a:lnTo>
                <a:lnTo>
                  <a:pt x="3400511" y="0"/>
                </a:lnTo>
                <a:lnTo>
                  <a:pt x="3400511" y="790575"/>
                </a:lnTo>
                <a:lnTo>
                  <a:pt x="5038811" y="790575"/>
                </a:lnTo>
                <a:lnTo>
                  <a:pt x="5038811" y="1485900"/>
                </a:lnTo>
                <a:lnTo>
                  <a:pt x="2654" y="1485900"/>
                </a:lnTo>
                <a:cubicBezTo>
                  <a:pt x="3367" y="1263650"/>
                  <a:pt x="-627" y="1041400"/>
                  <a:pt x="86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7" name="円/楕円 66"/>
          <p:cNvSpPr/>
          <p:nvPr/>
        </p:nvSpPr>
        <p:spPr>
          <a:xfrm rot="3222639">
            <a:off x="8143471" y="2908655"/>
            <a:ext cx="620049" cy="3049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8333663" y="29934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50536" y="267293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8046056" y="259521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8308798" y="285386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8344802" y="29101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8398286" y="305354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8411622" y="273080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8475122" y="293244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8190837" y="277242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8448307" y="31290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8268796" y="27526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8228548" y="294612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8447773" y="283436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7969860" y="24785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8529437" y="315518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8565976" y="33089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8335618" y="278981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8168368" y="288262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8489776" y="30422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8280716" y="28873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8409473" y="29463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8249259" y="261592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8112487" y="27136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4" name="グループ化 113"/>
          <p:cNvGrpSpPr/>
          <p:nvPr/>
        </p:nvGrpSpPr>
        <p:grpSpPr>
          <a:xfrm rot="1544443">
            <a:off x="7556926" y="3070312"/>
            <a:ext cx="304800" cy="304800"/>
            <a:chOff x="2305050" y="3905250"/>
            <a:chExt cx="304800" cy="304800"/>
          </a:xfrm>
        </p:grpSpPr>
        <p:sp>
          <p:nvSpPr>
            <p:cNvPr id="115" name="円/楕円 11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6" name="直線コネクタ 115"/>
            <p:cNvCxnSpPr>
              <a:endCxn id="11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482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方形/長方形 116"/>
          <p:cNvSpPr/>
          <p:nvPr/>
        </p:nvSpPr>
        <p:spPr>
          <a:xfrm>
            <a:off x="5331147" y="4271977"/>
            <a:ext cx="5251755" cy="188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フリーフォーム 117"/>
          <p:cNvSpPr/>
          <p:nvPr/>
        </p:nvSpPr>
        <p:spPr>
          <a:xfrm>
            <a:off x="5389171" y="4321109"/>
            <a:ext cx="509652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6493 w 5038725"/>
              <a:gd name="connsiteY7" fmla="*/ 1485900 h 1485900"/>
              <a:gd name="connsiteX8" fmla="*/ 0 w 5038725"/>
              <a:gd name="connsiteY8" fmla="*/ 819150 h 1485900"/>
              <a:gd name="connsiteX0" fmla="*/ 435 w 5039160"/>
              <a:gd name="connsiteY0" fmla="*/ 819150 h 1485900"/>
              <a:gd name="connsiteX1" fmla="*/ 2429310 w 5039160"/>
              <a:gd name="connsiteY1" fmla="*/ 819150 h 1485900"/>
              <a:gd name="connsiteX2" fmla="*/ 2429310 w 5039160"/>
              <a:gd name="connsiteY2" fmla="*/ 0 h 1485900"/>
              <a:gd name="connsiteX3" fmla="*/ 3400860 w 5039160"/>
              <a:gd name="connsiteY3" fmla="*/ 0 h 1485900"/>
              <a:gd name="connsiteX4" fmla="*/ 3400860 w 5039160"/>
              <a:gd name="connsiteY4" fmla="*/ 790575 h 1485900"/>
              <a:gd name="connsiteX5" fmla="*/ 5039160 w 5039160"/>
              <a:gd name="connsiteY5" fmla="*/ 790575 h 1485900"/>
              <a:gd name="connsiteX6" fmla="*/ 5039160 w 5039160"/>
              <a:gd name="connsiteY6" fmla="*/ 1485900 h 1485900"/>
              <a:gd name="connsiteX7" fmla="*/ 650 w 5039160"/>
              <a:gd name="connsiteY7" fmla="*/ 1485900 h 1485900"/>
              <a:gd name="connsiteX8" fmla="*/ 435 w 5039160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9160" h="1485900">
                <a:moveTo>
                  <a:pt x="435" y="819150"/>
                </a:moveTo>
                <a:lnTo>
                  <a:pt x="2429310" y="819150"/>
                </a:lnTo>
                <a:lnTo>
                  <a:pt x="2429310" y="0"/>
                </a:lnTo>
                <a:lnTo>
                  <a:pt x="3400860" y="0"/>
                </a:lnTo>
                <a:lnTo>
                  <a:pt x="3400860" y="790575"/>
                </a:lnTo>
                <a:lnTo>
                  <a:pt x="5039160" y="790575"/>
                </a:lnTo>
                <a:lnTo>
                  <a:pt x="5039160" y="1485900"/>
                </a:lnTo>
                <a:lnTo>
                  <a:pt x="650" y="1485900"/>
                </a:lnTo>
                <a:cubicBezTo>
                  <a:pt x="-1514" y="1263650"/>
                  <a:pt x="2599" y="1041400"/>
                  <a:pt x="435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79" name="グループ化 278"/>
          <p:cNvGrpSpPr/>
          <p:nvPr/>
        </p:nvGrpSpPr>
        <p:grpSpPr>
          <a:xfrm rot="1544443">
            <a:off x="8099452" y="5277098"/>
            <a:ext cx="304800" cy="304800"/>
            <a:chOff x="2305050" y="3905250"/>
            <a:chExt cx="304800" cy="304800"/>
          </a:xfrm>
        </p:grpSpPr>
        <p:sp>
          <p:nvSpPr>
            <p:cNvPr id="280" name="円/楕円 27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1" name="直線コネクタ 280"/>
            <p:cNvCxnSpPr>
              <a:endCxn id="28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/>
          <p:cNvSpPr/>
          <p:nvPr/>
        </p:nvSpPr>
        <p:spPr>
          <a:xfrm>
            <a:off x="10144803" y="5263482"/>
            <a:ext cx="353629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331147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/>
        </p:nvSpPr>
        <p:spPr>
          <a:xfrm>
            <a:off x="5436129" y="22005"/>
            <a:ext cx="5096528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6493 w 5038725"/>
              <a:gd name="connsiteY7" fmla="*/ 1485900 h 1485900"/>
              <a:gd name="connsiteX8" fmla="*/ 0 w 5038725"/>
              <a:gd name="connsiteY8" fmla="*/ 819150 h 1485900"/>
              <a:gd name="connsiteX0" fmla="*/ 3333 w 5042058"/>
              <a:gd name="connsiteY0" fmla="*/ 819150 h 1485900"/>
              <a:gd name="connsiteX1" fmla="*/ 2432208 w 5042058"/>
              <a:gd name="connsiteY1" fmla="*/ 819150 h 1485900"/>
              <a:gd name="connsiteX2" fmla="*/ 2432208 w 5042058"/>
              <a:gd name="connsiteY2" fmla="*/ 0 h 1485900"/>
              <a:gd name="connsiteX3" fmla="*/ 3403758 w 5042058"/>
              <a:gd name="connsiteY3" fmla="*/ 0 h 1485900"/>
              <a:gd name="connsiteX4" fmla="*/ 3403758 w 5042058"/>
              <a:gd name="connsiteY4" fmla="*/ 790575 h 1485900"/>
              <a:gd name="connsiteX5" fmla="*/ 5042058 w 5042058"/>
              <a:gd name="connsiteY5" fmla="*/ 790575 h 1485900"/>
              <a:gd name="connsiteX6" fmla="*/ 5042058 w 5042058"/>
              <a:gd name="connsiteY6" fmla="*/ 1485900 h 1485900"/>
              <a:gd name="connsiteX7" fmla="*/ 408 w 5042058"/>
              <a:gd name="connsiteY7" fmla="*/ 1485900 h 1485900"/>
              <a:gd name="connsiteX8" fmla="*/ 3333 w 5042058"/>
              <a:gd name="connsiteY8" fmla="*/ 819150 h 1485900"/>
              <a:gd name="connsiteX0" fmla="*/ 436 w 5039161"/>
              <a:gd name="connsiteY0" fmla="*/ 819150 h 1485900"/>
              <a:gd name="connsiteX1" fmla="*/ 2429311 w 5039161"/>
              <a:gd name="connsiteY1" fmla="*/ 819150 h 1485900"/>
              <a:gd name="connsiteX2" fmla="*/ 2429311 w 5039161"/>
              <a:gd name="connsiteY2" fmla="*/ 0 h 1485900"/>
              <a:gd name="connsiteX3" fmla="*/ 3400861 w 5039161"/>
              <a:gd name="connsiteY3" fmla="*/ 0 h 1485900"/>
              <a:gd name="connsiteX4" fmla="*/ 3400861 w 5039161"/>
              <a:gd name="connsiteY4" fmla="*/ 790575 h 1485900"/>
              <a:gd name="connsiteX5" fmla="*/ 5039161 w 5039161"/>
              <a:gd name="connsiteY5" fmla="*/ 790575 h 1485900"/>
              <a:gd name="connsiteX6" fmla="*/ 5039161 w 5039161"/>
              <a:gd name="connsiteY6" fmla="*/ 1485900 h 1485900"/>
              <a:gd name="connsiteX7" fmla="*/ 651 w 5039161"/>
              <a:gd name="connsiteY7" fmla="*/ 1485900 h 1485900"/>
              <a:gd name="connsiteX8" fmla="*/ 436 w 5039161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9161" h="1485900">
                <a:moveTo>
                  <a:pt x="436" y="819150"/>
                </a:moveTo>
                <a:lnTo>
                  <a:pt x="2429311" y="819150"/>
                </a:lnTo>
                <a:lnTo>
                  <a:pt x="2429311" y="0"/>
                </a:lnTo>
                <a:lnTo>
                  <a:pt x="3400861" y="0"/>
                </a:lnTo>
                <a:lnTo>
                  <a:pt x="3400861" y="790575"/>
                </a:lnTo>
                <a:lnTo>
                  <a:pt x="5039161" y="790575"/>
                </a:lnTo>
                <a:lnTo>
                  <a:pt x="5039161" y="1485900"/>
                </a:lnTo>
                <a:lnTo>
                  <a:pt x="651" y="1485900"/>
                </a:lnTo>
                <a:cubicBezTo>
                  <a:pt x="-1513" y="1263650"/>
                  <a:pt x="2600" y="1041400"/>
                  <a:pt x="436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1" name="円/楕円 140"/>
          <p:cNvSpPr/>
          <p:nvPr/>
        </p:nvSpPr>
        <p:spPr>
          <a:xfrm rot="2869555">
            <a:off x="8377588" y="1132266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0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105423" y="2200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335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3354" y="1485900"/>
                </a:lnTo>
                <a:lnTo>
                  <a:pt x="0" y="81915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4" name="円/楕円 63"/>
          <p:cNvSpPr/>
          <p:nvPr/>
        </p:nvSpPr>
        <p:spPr>
          <a:xfrm rot="2869555">
            <a:off x="3044689" y="1124055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3002516" y="109646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2819389" y="77600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714909" y="69827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2977651" y="95693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3013655" y="101324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3067139" y="115661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080475" y="83387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143975" y="103551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2859690" y="87548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3117160" y="123211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937649" y="85575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897401" y="104918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3116626" y="93742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2638713" y="58163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3198290" y="12582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234829" y="14120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3004471" y="89287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2837221" y="9856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158629" y="11453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2949569" y="99037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3078326" y="104938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2918112" y="71898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2781340" y="81667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8333663" y="10964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8150536" y="77600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8046056" y="6982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8308798" y="95693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8344802" y="101324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8398286" y="1156613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8411622" y="83387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8475122" y="10355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8190837" y="8754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8448307" y="1232114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8268796" y="85575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8228548" y="10491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8447773" y="9374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7969860" y="58163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8529437" y="12582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8565976" y="141201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8335618" y="8928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8168368" y="98568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8489776" y="11453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8280716" y="9903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8409473" y="104938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8249259" y="7189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8112487" y="8166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/>
          <p:cNvGrpSpPr/>
          <p:nvPr/>
        </p:nvGrpSpPr>
        <p:grpSpPr>
          <a:xfrm rot="1544443">
            <a:off x="2244612" y="1183679"/>
            <a:ext cx="304800" cy="304800"/>
            <a:chOff x="2305050" y="3905250"/>
            <a:chExt cx="304800" cy="304800"/>
          </a:xfrm>
        </p:grpSpPr>
        <p:sp>
          <p:nvSpPr>
            <p:cNvPr id="150" name="円/楕円 14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1" name="直線コネクタ 150"/>
            <p:cNvCxnSpPr>
              <a:endCxn id="15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グループ化 151"/>
          <p:cNvGrpSpPr/>
          <p:nvPr/>
        </p:nvGrpSpPr>
        <p:grpSpPr>
          <a:xfrm rot="1544443">
            <a:off x="7556926" y="1173378"/>
            <a:ext cx="304800" cy="304800"/>
            <a:chOff x="2305050" y="3905250"/>
            <a:chExt cx="304800" cy="304800"/>
          </a:xfrm>
        </p:grpSpPr>
        <p:sp>
          <p:nvSpPr>
            <p:cNvPr id="177" name="円/楕円 17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8" name="直線コネクタ 177"/>
            <p:cNvCxnSpPr>
              <a:endCxn id="17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/>
          <p:cNvSpPr/>
          <p:nvPr/>
        </p:nvSpPr>
        <p:spPr>
          <a:xfrm>
            <a:off x="5331147" y="1896934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 60"/>
          <p:cNvSpPr/>
          <p:nvPr/>
        </p:nvSpPr>
        <p:spPr>
          <a:xfrm>
            <a:off x="5436570" y="1918939"/>
            <a:ext cx="5096087" cy="1723739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7955"/>
              <a:gd name="connsiteX1" fmla="*/ 2428875 w 5038725"/>
              <a:gd name="connsiteY1" fmla="*/ 819150 h 1487955"/>
              <a:gd name="connsiteX2" fmla="*/ 2428875 w 5038725"/>
              <a:gd name="connsiteY2" fmla="*/ 0 h 1487955"/>
              <a:gd name="connsiteX3" fmla="*/ 3400425 w 5038725"/>
              <a:gd name="connsiteY3" fmla="*/ 0 h 1487955"/>
              <a:gd name="connsiteX4" fmla="*/ 3400425 w 5038725"/>
              <a:gd name="connsiteY4" fmla="*/ 790575 h 1487955"/>
              <a:gd name="connsiteX5" fmla="*/ 5038725 w 5038725"/>
              <a:gd name="connsiteY5" fmla="*/ 790575 h 1487955"/>
              <a:gd name="connsiteX6" fmla="*/ 5038725 w 5038725"/>
              <a:gd name="connsiteY6" fmla="*/ 1485900 h 1487955"/>
              <a:gd name="connsiteX7" fmla="*/ 2570 w 5038725"/>
              <a:gd name="connsiteY7" fmla="*/ 1487955 h 1487955"/>
              <a:gd name="connsiteX8" fmla="*/ 0 w 5038725"/>
              <a:gd name="connsiteY8" fmla="*/ 819150 h 148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7955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7955"/>
                </a:lnTo>
                <a:cubicBezTo>
                  <a:pt x="1713" y="1265020"/>
                  <a:pt x="857" y="1042085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7" name="円/楕円 66"/>
          <p:cNvSpPr/>
          <p:nvPr/>
        </p:nvSpPr>
        <p:spPr>
          <a:xfrm rot="3222639">
            <a:off x="8143471" y="2908655"/>
            <a:ext cx="620049" cy="3049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8333663" y="29934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50536" y="267293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8046056" y="259521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8308798" y="285386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8344802" y="29101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8398286" y="305354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8411622" y="273080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8475122" y="293244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8190837" y="277242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8448307" y="31290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8268796" y="27526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8228548" y="294612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8447773" y="283436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7969860" y="24785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8529437" y="315518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8565976" y="33089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8335618" y="278981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8168368" y="288262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8489776" y="30422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8280716" y="28873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8409473" y="29463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8249259" y="261592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8112487" y="27136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4" name="グループ化 113"/>
          <p:cNvGrpSpPr/>
          <p:nvPr/>
        </p:nvGrpSpPr>
        <p:grpSpPr>
          <a:xfrm rot="1544443">
            <a:off x="7556926" y="3070312"/>
            <a:ext cx="304800" cy="304800"/>
            <a:chOff x="2305050" y="3905250"/>
            <a:chExt cx="304800" cy="304800"/>
          </a:xfrm>
        </p:grpSpPr>
        <p:sp>
          <p:nvSpPr>
            <p:cNvPr id="115" name="円/楕円 11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6" name="直線コネクタ 115"/>
            <p:cNvCxnSpPr>
              <a:endCxn id="11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円/楕円 121"/>
          <p:cNvSpPr/>
          <p:nvPr/>
        </p:nvSpPr>
        <p:spPr>
          <a:xfrm>
            <a:off x="8357986" y="5418305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コネクタ 122"/>
          <p:cNvCxnSpPr>
            <a:cxnSpLocks noChangeAspect="1"/>
          </p:cNvCxnSpPr>
          <p:nvPr/>
        </p:nvCxnSpPr>
        <p:spPr>
          <a:xfrm flipV="1">
            <a:off x="8382558" y="4562013"/>
            <a:ext cx="441663" cy="8613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cxnSpLocks noChangeAspect="1"/>
          </p:cNvCxnSpPr>
          <p:nvPr/>
        </p:nvCxnSpPr>
        <p:spPr>
          <a:xfrm flipV="1">
            <a:off x="8374938" y="4320048"/>
            <a:ext cx="402717" cy="10961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cxnSpLocks noChangeAspect="1"/>
          </p:cNvCxnSpPr>
          <p:nvPr/>
        </p:nvCxnSpPr>
        <p:spPr>
          <a:xfrm flipV="1">
            <a:off x="8401608" y="4904564"/>
            <a:ext cx="405001" cy="5013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cxnSpLocks noChangeAspect="1"/>
          </p:cNvCxnSpPr>
          <p:nvPr/>
        </p:nvCxnSpPr>
        <p:spPr>
          <a:xfrm flipV="1">
            <a:off x="8374938" y="5227496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cxnSpLocks noChangeAspect="1"/>
          </p:cNvCxnSpPr>
          <p:nvPr/>
        </p:nvCxnSpPr>
        <p:spPr>
          <a:xfrm flipV="1">
            <a:off x="8374938" y="5246495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cxnSpLocks noChangeAspect="1"/>
          </p:cNvCxnSpPr>
          <p:nvPr/>
        </p:nvCxnSpPr>
        <p:spPr>
          <a:xfrm flipV="1">
            <a:off x="8374938" y="5418305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cxnSpLocks noChangeAspect="1"/>
          </p:cNvCxnSpPr>
          <p:nvPr/>
        </p:nvCxnSpPr>
        <p:spPr>
          <a:xfrm>
            <a:off x="8374938" y="5418305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 noChangeAspect="1"/>
          </p:cNvCxnSpPr>
          <p:nvPr/>
        </p:nvCxnSpPr>
        <p:spPr>
          <a:xfrm>
            <a:off x="8374938" y="5418305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cxnSpLocks noChangeAspect="1"/>
          </p:cNvCxnSpPr>
          <p:nvPr/>
        </p:nvCxnSpPr>
        <p:spPr>
          <a:xfrm>
            <a:off x="8374938" y="5418305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円/楕円 160"/>
          <p:cNvSpPr/>
          <p:nvPr/>
        </p:nvSpPr>
        <p:spPr>
          <a:xfrm>
            <a:off x="8281233" y="546343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8098106" y="514296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円/楕円 162"/>
          <p:cNvSpPr/>
          <p:nvPr/>
        </p:nvSpPr>
        <p:spPr>
          <a:xfrm>
            <a:off x="7993626" y="506524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/>
          <p:cNvSpPr/>
          <p:nvPr/>
        </p:nvSpPr>
        <p:spPr>
          <a:xfrm>
            <a:off x="8256368" y="532389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円/楕円 164"/>
          <p:cNvSpPr/>
          <p:nvPr/>
        </p:nvSpPr>
        <p:spPr>
          <a:xfrm>
            <a:off x="8292372" y="538020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円/楕円 165"/>
          <p:cNvSpPr/>
          <p:nvPr/>
        </p:nvSpPr>
        <p:spPr>
          <a:xfrm>
            <a:off x="8345856" y="552357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/>
          <p:cNvSpPr/>
          <p:nvPr/>
        </p:nvSpPr>
        <p:spPr>
          <a:xfrm>
            <a:off x="8359192" y="520084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/>
          <p:cNvSpPr/>
          <p:nvPr/>
        </p:nvSpPr>
        <p:spPr>
          <a:xfrm>
            <a:off x="8422692" y="540247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/>
          <p:cNvSpPr/>
          <p:nvPr/>
        </p:nvSpPr>
        <p:spPr>
          <a:xfrm>
            <a:off x="8138407" y="524245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円/楕円 169"/>
          <p:cNvSpPr/>
          <p:nvPr/>
        </p:nvSpPr>
        <p:spPr>
          <a:xfrm>
            <a:off x="8395877" y="559907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円/楕円 170"/>
          <p:cNvSpPr/>
          <p:nvPr/>
        </p:nvSpPr>
        <p:spPr>
          <a:xfrm>
            <a:off x="8216366" y="522272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8176118" y="541615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8395343" y="530439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7917430" y="494859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8477007" y="56252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円/楕円 175"/>
          <p:cNvSpPr/>
          <p:nvPr/>
        </p:nvSpPr>
        <p:spPr>
          <a:xfrm>
            <a:off x="8513546" y="577898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8283188" y="525984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8115938" y="53526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8437346" y="551228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8228286" y="535734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円/楕円 182"/>
          <p:cNvSpPr/>
          <p:nvPr/>
        </p:nvSpPr>
        <p:spPr>
          <a:xfrm>
            <a:off x="8357043" y="541634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円/楕円 183"/>
          <p:cNvSpPr/>
          <p:nvPr/>
        </p:nvSpPr>
        <p:spPr>
          <a:xfrm>
            <a:off x="8196829" y="508595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円/楕円 184"/>
          <p:cNvSpPr/>
          <p:nvPr/>
        </p:nvSpPr>
        <p:spPr>
          <a:xfrm>
            <a:off x="8060057" y="518364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円/楕円 185"/>
          <p:cNvSpPr/>
          <p:nvPr/>
        </p:nvSpPr>
        <p:spPr>
          <a:xfrm>
            <a:off x="6344347" y="5203538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円/楕円 186"/>
          <p:cNvSpPr/>
          <p:nvPr/>
        </p:nvSpPr>
        <p:spPr>
          <a:xfrm>
            <a:off x="6497560" y="527903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円/楕円 187"/>
          <p:cNvSpPr/>
          <p:nvPr/>
        </p:nvSpPr>
        <p:spPr>
          <a:xfrm>
            <a:off x="7053682" y="528991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円/楕円 188"/>
          <p:cNvSpPr/>
          <p:nvPr/>
        </p:nvSpPr>
        <p:spPr>
          <a:xfrm>
            <a:off x="6653329" y="521764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円/楕円 189"/>
          <p:cNvSpPr/>
          <p:nvPr/>
        </p:nvSpPr>
        <p:spPr>
          <a:xfrm>
            <a:off x="5779192" y="527656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5520123" y="521373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5615542" y="526844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5897566" y="521437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6212971" y="530439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6050970" y="522829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6822591" y="529806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7066229" y="598171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7148000" y="605721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円/楕円 198"/>
          <p:cNvSpPr/>
          <p:nvPr/>
        </p:nvSpPr>
        <p:spPr>
          <a:xfrm>
            <a:off x="6813107" y="6044095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円/楕円 199"/>
          <p:cNvSpPr/>
          <p:nvPr/>
        </p:nvSpPr>
        <p:spPr>
          <a:xfrm>
            <a:off x="8160002" y="599971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円/楕円 200"/>
          <p:cNvSpPr/>
          <p:nvPr/>
        </p:nvSpPr>
        <p:spPr>
          <a:xfrm>
            <a:off x="6126384" y="605309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円/楕円 201"/>
          <p:cNvSpPr/>
          <p:nvPr/>
        </p:nvSpPr>
        <p:spPr>
          <a:xfrm>
            <a:off x="5660971" y="599190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/>
          <p:cNvSpPr/>
          <p:nvPr/>
        </p:nvSpPr>
        <p:spPr>
          <a:xfrm>
            <a:off x="5937368" y="6046615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/楕円 203"/>
          <p:cNvSpPr/>
          <p:nvPr/>
        </p:nvSpPr>
        <p:spPr>
          <a:xfrm>
            <a:off x="6319405" y="599255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円/楕円 204"/>
          <p:cNvSpPr/>
          <p:nvPr/>
        </p:nvSpPr>
        <p:spPr>
          <a:xfrm>
            <a:off x="8401469" y="603571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円/楕円 205"/>
          <p:cNvSpPr/>
          <p:nvPr/>
        </p:nvSpPr>
        <p:spPr>
          <a:xfrm>
            <a:off x="6572822" y="600646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>
            <a:off x="7473031" y="6053376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>
            <a:off x="5414522" y="558043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/>
          <p:cNvSpPr/>
          <p:nvPr/>
        </p:nvSpPr>
        <p:spPr>
          <a:xfrm>
            <a:off x="5396522" y="530439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/楕円 209"/>
          <p:cNvSpPr/>
          <p:nvPr/>
        </p:nvSpPr>
        <p:spPr>
          <a:xfrm>
            <a:off x="5357070" y="547765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>
            <a:off x="7802759" y="601381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/>
          <p:cNvSpPr/>
          <p:nvPr/>
        </p:nvSpPr>
        <p:spPr>
          <a:xfrm>
            <a:off x="5396522" y="575083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円/楕円 212"/>
          <p:cNvSpPr/>
          <p:nvPr/>
        </p:nvSpPr>
        <p:spPr>
          <a:xfrm>
            <a:off x="5365453" y="5945695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円/楕円 213"/>
          <p:cNvSpPr/>
          <p:nvPr/>
        </p:nvSpPr>
        <p:spPr>
          <a:xfrm>
            <a:off x="5512072" y="6053376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7272407" y="521838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7517250" y="5290038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円/楕円 216"/>
          <p:cNvSpPr/>
          <p:nvPr/>
        </p:nvSpPr>
        <p:spPr>
          <a:xfrm>
            <a:off x="7788236" y="528326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円/楕円 217"/>
          <p:cNvSpPr/>
          <p:nvPr/>
        </p:nvSpPr>
        <p:spPr>
          <a:xfrm>
            <a:off x="7850872" y="504724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円/楕円 218"/>
          <p:cNvSpPr/>
          <p:nvPr/>
        </p:nvSpPr>
        <p:spPr>
          <a:xfrm>
            <a:off x="7850872" y="476192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円/楕円 219"/>
          <p:cNvSpPr/>
          <p:nvPr/>
        </p:nvSpPr>
        <p:spPr>
          <a:xfrm>
            <a:off x="7789390" y="4868126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円/楕円 220"/>
          <p:cNvSpPr/>
          <p:nvPr/>
        </p:nvSpPr>
        <p:spPr>
          <a:xfrm>
            <a:off x="7850872" y="452633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円/楕円 221"/>
          <p:cNvSpPr/>
          <p:nvPr/>
        </p:nvSpPr>
        <p:spPr>
          <a:xfrm>
            <a:off x="7811635" y="436478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円/楕円 222"/>
          <p:cNvSpPr/>
          <p:nvPr/>
        </p:nvSpPr>
        <p:spPr>
          <a:xfrm>
            <a:off x="7997221" y="434055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円/楕円 223"/>
          <p:cNvSpPr/>
          <p:nvPr/>
        </p:nvSpPr>
        <p:spPr>
          <a:xfrm>
            <a:off x="8329991" y="431696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/楕円 224"/>
          <p:cNvSpPr/>
          <p:nvPr/>
        </p:nvSpPr>
        <p:spPr>
          <a:xfrm>
            <a:off x="8150079" y="4306166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9311907" y="596759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9553374" y="600359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8624936" y="602125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8954664" y="598169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円/楕円 229"/>
          <p:cNvSpPr/>
          <p:nvPr/>
        </p:nvSpPr>
        <p:spPr>
          <a:xfrm>
            <a:off x="10120190" y="598898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円/楕円 230"/>
          <p:cNvSpPr/>
          <p:nvPr/>
        </p:nvSpPr>
        <p:spPr>
          <a:xfrm>
            <a:off x="10361657" y="602498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円/楕円 231"/>
          <p:cNvSpPr/>
          <p:nvPr/>
        </p:nvSpPr>
        <p:spPr>
          <a:xfrm>
            <a:off x="9762947" y="600308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円/楕円 232"/>
          <p:cNvSpPr/>
          <p:nvPr/>
        </p:nvSpPr>
        <p:spPr>
          <a:xfrm>
            <a:off x="10480432" y="592769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円/楕円 233"/>
          <p:cNvSpPr/>
          <p:nvPr/>
        </p:nvSpPr>
        <p:spPr>
          <a:xfrm>
            <a:off x="10474826" y="578683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円/楕円 234"/>
          <p:cNvSpPr/>
          <p:nvPr/>
        </p:nvSpPr>
        <p:spPr>
          <a:xfrm>
            <a:off x="10385022" y="586136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円/楕円 235"/>
          <p:cNvSpPr/>
          <p:nvPr/>
        </p:nvSpPr>
        <p:spPr>
          <a:xfrm>
            <a:off x="10379416" y="572050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円/楕円 236"/>
          <p:cNvSpPr/>
          <p:nvPr/>
        </p:nvSpPr>
        <p:spPr>
          <a:xfrm>
            <a:off x="10264552" y="580400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円/楕円 237"/>
          <p:cNvSpPr/>
          <p:nvPr/>
        </p:nvSpPr>
        <p:spPr>
          <a:xfrm>
            <a:off x="10258946" y="566315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円/楕円 238"/>
          <p:cNvSpPr/>
          <p:nvPr/>
        </p:nvSpPr>
        <p:spPr>
          <a:xfrm>
            <a:off x="10280576" y="561363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円/楕円 239"/>
          <p:cNvSpPr/>
          <p:nvPr/>
        </p:nvSpPr>
        <p:spPr>
          <a:xfrm>
            <a:off x="10274970" y="547277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円/楕円 240"/>
          <p:cNvSpPr/>
          <p:nvPr/>
        </p:nvSpPr>
        <p:spPr>
          <a:xfrm>
            <a:off x="10353972" y="5523475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円/楕円 241"/>
          <p:cNvSpPr/>
          <p:nvPr/>
        </p:nvSpPr>
        <p:spPr>
          <a:xfrm>
            <a:off x="10348366" y="5382618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円/楕円 242"/>
          <p:cNvSpPr/>
          <p:nvPr/>
        </p:nvSpPr>
        <p:spPr>
          <a:xfrm>
            <a:off x="10428119" y="564775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円/楕円 243"/>
          <p:cNvSpPr/>
          <p:nvPr/>
        </p:nvSpPr>
        <p:spPr>
          <a:xfrm>
            <a:off x="10422513" y="550690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円/楕円 244"/>
          <p:cNvSpPr/>
          <p:nvPr/>
        </p:nvSpPr>
        <p:spPr>
          <a:xfrm>
            <a:off x="10447121" y="5440738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円/楕円 245"/>
          <p:cNvSpPr/>
          <p:nvPr/>
        </p:nvSpPr>
        <p:spPr>
          <a:xfrm>
            <a:off x="10441515" y="529988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円/楕円 246"/>
          <p:cNvSpPr/>
          <p:nvPr/>
        </p:nvSpPr>
        <p:spPr>
          <a:xfrm>
            <a:off x="10493691" y="566575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円/楕円 247"/>
          <p:cNvSpPr/>
          <p:nvPr/>
        </p:nvSpPr>
        <p:spPr>
          <a:xfrm>
            <a:off x="10488085" y="552490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円/楕円 248"/>
          <p:cNvSpPr/>
          <p:nvPr/>
        </p:nvSpPr>
        <p:spPr>
          <a:xfrm>
            <a:off x="10017403" y="540595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/>
          <p:nvPr/>
        </p:nvSpPr>
        <p:spPr>
          <a:xfrm>
            <a:off x="10096405" y="5456656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/>
          <p:nvPr/>
        </p:nvSpPr>
        <p:spPr>
          <a:xfrm>
            <a:off x="10090799" y="531579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/>
          <p:nvPr/>
        </p:nvSpPr>
        <p:spPr>
          <a:xfrm>
            <a:off x="10164946" y="544008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/>
          <p:nvPr/>
        </p:nvSpPr>
        <p:spPr>
          <a:xfrm>
            <a:off x="10189554" y="537391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9530242" y="5177605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円/楕円 261"/>
          <p:cNvSpPr/>
          <p:nvPr/>
        </p:nvSpPr>
        <p:spPr>
          <a:xfrm>
            <a:off x="9771709" y="5213605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円/楕円 262"/>
          <p:cNvSpPr/>
          <p:nvPr/>
        </p:nvSpPr>
        <p:spPr>
          <a:xfrm>
            <a:off x="8843271" y="523127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円/楕円 263"/>
          <p:cNvSpPr/>
          <p:nvPr/>
        </p:nvSpPr>
        <p:spPr>
          <a:xfrm>
            <a:off x="9172999" y="519170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円/楕円 264"/>
          <p:cNvSpPr/>
          <p:nvPr/>
        </p:nvSpPr>
        <p:spPr>
          <a:xfrm>
            <a:off x="10338525" y="519900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円/楕円 265"/>
          <p:cNvSpPr/>
          <p:nvPr/>
        </p:nvSpPr>
        <p:spPr>
          <a:xfrm>
            <a:off x="10158380" y="520084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円/楕円 266"/>
          <p:cNvSpPr/>
          <p:nvPr/>
        </p:nvSpPr>
        <p:spPr>
          <a:xfrm>
            <a:off x="9981282" y="521310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円/楕円 267"/>
          <p:cNvSpPr/>
          <p:nvPr/>
        </p:nvSpPr>
        <p:spPr>
          <a:xfrm>
            <a:off x="8526667" y="429692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円/楕円 268"/>
          <p:cNvSpPr/>
          <p:nvPr/>
        </p:nvSpPr>
        <p:spPr>
          <a:xfrm>
            <a:off x="8723344" y="432255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8836057" y="435190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円/楕円 270"/>
          <p:cNvSpPr/>
          <p:nvPr/>
        </p:nvSpPr>
        <p:spPr>
          <a:xfrm>
            <a:off x="8783813" y="450817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円/楕円 271"/>
          <p:cNvSpPr/>
          <p:nvPr/>
        </p:nvSpPr>
        <p:spPr>
          <a:xfrm>
            <a:off x="8806221" y="4715646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円/楕円 272"/>
          <p:cNvSpPr/>
          <p:nvPr/>
        </p:nvSpPr>
        <p:spPr>
          <a:xfrm>
            <a:off x="8836057" y="492239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円/楕円 273"/>
          <p:cNvSpPr/>
          <p:nvPr/>
        </p:nvSpPr>
        <p:spPr>
          <a:xfrm>
            <a:off x="8815143" y="507243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正方形/長方形 253"/>
          <p:cNvSpPr/>
          <p:nvPr/>
        </p:nvSpPr>
        <p:spPr>
          <a:xfrm>
            <a:off x="-19007" y="4280852"/>
            <a:ext cx="5251755" cy="1872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5" name="グループ化 254"/>
          <p:cNvGrpSpPr/>
          <p:nvPr/>
        </p:nvGrpSpPr>
        <p:grpSpPr>
          <a:xfrm rot="1544443">
            <a:off x="2739366" y="5219642"/>
            <a:ext cx="304800" cy="304800"/>
            <a:chOff x="2305050" y="3905250"/>
            <a:chExt cx="304800" cy="304800"/>
          </a:xfrm>
        </p:grpSpPr>
        <p:sp>
          <p:nvSpPr>
            <p:cNvPr id="256" name="円/楕円 25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7" name="直線コネクタ 256"/>
            <p:cNvCxnSpPr>
              <a:endCxn id="25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星 5 257"/>
          <p:cNvSpPr/>
          <p:nvPr/>
        </p:nvSpPr>
        <p:spPr>
          <a:xfrm>
            <a:off x="3890878" y="4538616"/>
            <a:ext cx="279799" cy="27979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星 5 258"/>
          <p:cNvSpPr/>
          <p:nvPr/>
        </p:nvSpPr>
        <p:spPr>
          <a:xfrm>
            <a:off x="4490296" y="5240159"/>
            <a:ext cx="279799" cy="279799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星 5 259"/>
          <p:cNvSpPr/>
          <p:nvPr/>
        </p:nvSpPr>
        <p:spPr>
          <a:xfrm>
            <a:off x="1370524" y="4792482"/>
            <a:ext cx="279799" cy="279799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テキスト ボックス 274"/>
          <p:cNvSpPr txBox="1"/>
          <p:nvPr/>
        </p:nvSpPr>
        <p:spPr>
          <a:xfrm>
            <a:off x="4516133" y="4932382"/>
            <a:ext cx="5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70C0"/>
                </a:solidFill>
              </a:rPr>
              <a:t>LM</a:t>
            </a:r>
            <a:r>
              <a:rPr lang="en-US" altLang="ja-JP" sz="1400" dirty="0">
                <a:solidFill>
                  <a:srgbClr val="0070C0"/>
                </a:solidFill>
              </a:rPr>
              <a:t>1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276" name="テキスト ボックス 275"/>
          <p:cNvSpPr txBox="1"/>
          <p:nvPr/>
        </p:nvSpPr>
        <p:spPr>
          <a:xfrm>
            <a:off x="4038908" y="4344806"/>
            <a:ext cx="5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</a:rPr>
              <a:t>LM2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277" name="テキスト ボックス 276"/>
          <p:cNvSpPr txBox="1"/>
          <p:nvPr/>
        </p:nvSpPr>
        <p:spPr>
          <a:xfrm>
            <a:off x="1584439" y="4587226"/>
            <a:ext cx="5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B050"/>
                </a:solidFill>
              </a:rPr>
              <a:t>LM3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278" name="テキスト ボックス 277"/>
          <p:cNvSpPr txBox="1"/>
          <p:nvPr/>
        </p:nvSpPr>
        <p:spPr>
          <a:xfrm>
            <a:off x="-17926" y="4300548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特徴ベース</a:t>
            </a:r>
            <a:endParaRPr kumimoji="1" lang="ja-JP" altLang="en-US" dirty="0"/>
          </a:p>
        </p:txBody>
      </p:sp>
      <p:grpSp>
        <p:nvGrpSpPr>
          <p:cNvPr id="282" name="グループ化 281"/>
          <p:cNvGrpSpPr/>
          <p:nvPr/>
        </p:nvGrpSpPr>
        <p:grpSpPr>
          <a:xfrm>
            <a:off x="2567814" y="4917663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283" name="円/楕円 282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円/楕円 285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円/楕円 286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円/楕円 287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/楕円 288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円/楕円 289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円/楕円 290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円/楕円 291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" name="円/楕円 292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円/楕円 293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円/楕円 294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円/楕円 295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円/楕円 296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円/楕円 297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/楕円 298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円/楕円 299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円/楕円 300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円/楕円 301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円/楕円 302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円/楕円 303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円/楕円 304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3847126" y="4537080"/>
            <a:ext cx="398635" cy="413477"/>
            <a:chOff x="3169456" y="3241406"/>
            <a:chExt cx="398635" cy="413477"/>
          </a:xfrm>
          <a:solidFill>
            <a:schemeClr val="accent2"/>
          </a:solidFill>
        </p:grpSpPr>
        <p:sp>
          <p:nvSpPr>
            <p:cNvPr id="307" name="円/楕円 306"/>
            <p:cNvSpPr/>
            <p:nvPr/>
          </p:nvSpPr>
          <p:spPr>
            <a:xfrm>
              <a:off x="3390632" y="3618883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円/楕円 307"/>
            <p:cNvSpPr/>
            <p:nvPr/>
          </p:nvSpPr>
          <p:spPr>
            <a:xfrm>
              <a:off x="3207505" y="3298421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円/楕円 309"/>
            <p:cNvSpPr/>
            <p:nvPr/>
          </p:nvSpPr>
          <p:spPr>
            <a:xfrm>
              <a:off x="3365767" y="3479348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円/楕円 310"/>
            <p:cNvSpPr/>
            <p:nvPr/>
          </p:nvSpPr>
          <p:spPr>
            <a:xfrm>
              <a:off x="3401771" y="3535657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円/楕円 312"/>
            <p:cNvSpPr/>
            <p:nvPr/>
          </p:nvSpPr>
          <p:spPr>
            <a:xfrm>
              <a:off x="3468591" y="3356292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4" name="円/楕円 313"/>
            <p:cNvSpPr/>
            <p:nvPr/>
          </p:nvSpPr>
          <p:spPr>
            <a:xfrm>
              <a:off x="3532091" y="3557930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円/楕円 314"/>
            <p:cNvSpPr/>
            <p:nvPr/>
          </p:nvSpPr>
          <p:spPr>
            <a:xfrm>
              <a:off x="3247806" y="3397906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" name="円/楕円 316"/>
            <p:cNvSpPr/>
            <p:nvPr/>
          </p:nvSpPr>
          <p:spPr>
            <a:xfrm>
              <a:off x="3325765" y="3378172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円/楕円 317"/>
            <p:cNvSpPr/>
            <p:nvPr/>
          </p:nvSpPr>
          <p:spPr>
            <a:xfrm>
              <a:off x="3285517" y="3571606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円/楕円 318"/>
            <p:cNvSpPr/>
            <p:nvPr/>
          </p:nvSpPr>
          <p:spPr>
            <a:xfrm>
              <a:off x="3504742" y="3459844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円/楕円 322"/>
            <p:cNvSpPr/>
            <p:nvPr/>
          </p:nvSpPr>
          <p:spPr>
            <a:xfrm>
              <a:off x="3392587" y="3415296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円/楕円 323"/>
            <p:cNvSpPr/>
            <p:nvPr/>
          </p:nvSpPr>
          <p:spPr>
            <a:xfrm>
              <a:off x="3225337" y="3508104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3337685" y="3512794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3466442" y="3571798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3306228" y="3241406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9" name="円/楕円 328"/>
            <p:cNvSpPr/>
            <p:nvPr/>
          </p:nvSpPr>
          <p:spPr>
            <a:xfrm>
              <a:off x="3169456" y="3339096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0" name="グループ化 329"/>
          <p:cNvGrpSpPr/>
          <p:nvPr/>
        </p:nvGrpSpPr>
        <p:grpSpPr>
          <a:xfrm>
            <a:off x="4399927" y="5211226"/>
            <a:ext cx="398635" cy="413477"/>
            <a:chOff x="3169456" y="3241406"/>
            <a:chExt cx="398635" cy="413477"/>
          </a:xfrm>
          <a:solidFill>
            <a:srgbClr val="00B0F0"/>
          </a:solidFill>
        </p:grpSpPr>
        <p:sp>
          <p:nvSpPr>
            <p:cNvPr id="331" name="円/楕円 330"/>
            <p:cNvSpPr/>
            <p:nvPr/>
          </p:nvSpPr>
          <p:spPr>
            <a:xfrm>
              <a:off x="3390632" y="3618883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円/楕円 331"/>
            <p:cNvSpPr/>
            <p:nvPr/>
          </p:nvSpPr>
          <p:spPr>
            <a:xfrm>
              <a:off x="3207505" y="329842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円/楕円 332"/>
            <p:cNvSpPr/>
            <p:nvPr/>
          </p:nvSpPr>
          <p:spPr>
            <a:xfrm>
              <a:off x="3365767" y="34793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円/楕円 333"/>
            <p:cNvSpPr/>
            <p:nvPr/>
          </p:nvSpPr>
          <p:spPr>
            <a:xfrm>
              <a:off x="3401771" y="3535657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円/楕円 334"/>
            <p:cNvSpPr/>
            <p:nvPr/>
          </p:nvSpPr>
          <p:spPr>
            <a:xfrm>
              <a:off x="3468591" y="335629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3532091" y="355793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3247806" y="339790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3325765" y="337817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3285517" y="357160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>
              <a:off x="3504742" y="345984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>
              <a:off x="3392587" y="341529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2" name="円/楕円 341"/>
            <p:cNvSpPr/>
            <p:nvPr/>
          </p:nvSpPr>
          <p:spPr>
            <a:xfrm>
              <a:off x="3225337" y="350810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円/楕円 342"/>
            <p:cNvSpPr/>
            <p:nvPr/>
          </p:nvSpPr>
          <p:spPr>
            <a:xfrm>
              <a:off x="3337685" y="351279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" name="円/楕円 343"/>
            <p:cNvSpPr/>
            <p:nvPr/>
          </p:nvSpPr>
          <p:spPr>
            <a:xfrm>
              <a:off x="3466442" y="357179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5" name="円/楕円 344"/>
            <p:cNvSpPr/>
            <p:nvPr/>
          </p:nvSpPr>
          <p:spPr>
            <a:xfrm>
              <a:off x="3306228" y="324140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円/楕円 345"/>
            <p:cNvSpPr/>
            <p:nvPr/>
          </p:nvSpPr>
          <p:spPr>
            <a:xfrm>
              <a:off x="3169456" y="333909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7" name="グループ化 346"/>
          <p:cNvGrpSpPr/>
          <p:nvPr/>
        </p:nvGrpSpPr>
        <p:grpSpPr>
          <a:xfrm>
            <a:off x="1332937" y="4753448"/>
            <a:ext cx="398635" cy="413477"/>
            <a:chOff x="3169456" y="3241406"/>
            <a:chExt cx="398635" cy="413477"/>
          </a:xfrm>
          <a:solidFill>
            <a:srgbClr val="92D050"/>
          </a:solidFill>
        </p:grpSpPr>
        <p:sp>
          <p:nvSpPr>
            <p:cNvPr id="348" name="円/楕円 347"/>
            <p:cNvSpPr/>
            <p:nvPr/>
          </p:nvSpPr>
          <p:spPr>
            <a:xfrm>
              <a:off x="3390632" y="3618883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円/楕円 348"/>
            <p:cNvSpPr/>
            <p:nvPr/>
          </p:nvSpPr>
          <p:spPr>
            <a:xfrm>
              <a:off x="3207505" y="3298421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" name="円/楕円 349"/>
            <p:cNvSpPr/>
            <p:nvPr/>
          </p:nvSpPr>
          <p:spPr>
            <a:xfrm>
              <a:off x="3365767" y="3479348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1" name="円/楕円 350"/>
            <p:cNvSpPr/>
            <p:nvPr/>
          </p:nvSpPr>
          <p:spPr>
            <a:xfrm>
              <a:off x="3401771" y="3535657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円/楕円 351"/>
            <p:cNvSpPr/>
            <p:nvPr/>
          </p:nvSpPr>
          <p:spPr>
            <a:xfrm>
              <a:off x="3468591" y="3356292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円/楕円 352"/>
            <p:cNvSpPr/>
            <p:nvPr/>
          </p:nvSpPr>
          <p:spPr>
            <a:xfrm>
              <a:off x="3532091" y="3557930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円/楕円 353"/>
            <p:cNvSpPr/>
            <p:nvPr/>
          </p:nvSpPr>
          <p:spPr>
            <a:xfrm>
              <a:off x="3247806" y="3397906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円/楕円 354"/>
            <p:cNvSpPr/>
            <p:nvPr/>
          </p:nvSpPr>
          <p:spPr>
            <a:xfrm>
              <a:off x="3325765" y="3378172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円/楕円 355"/>
            <p:cNvSpPr/>
            <p:nvPr/>
          </p:nvSpPr>
          <p:spPr>
            <a:xfrm>
              <a:off x="3285517" y="3571606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円/楕円 356"/>
            <p:cNvSpPr/>
            <p:nvPr/>
          </p:nvSpPr>
          <p:spPr>
            <a:xfrm>
              <a:off x="3504742" y="3459844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円/楕円 357"/>
            <p:cNvSpPr/>
            <p:nvPr/>
          </p:nvSpPr>
          <p:spPr>
            <a:xfrm>
              <a:off x="3392587" y="3415296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円/楕円 358"/>
            <p:cNvSpPr/>
            <p:nvPr/>
          </p:nvSpPr>
          <p:spPr>
            <a:xfrm>
              <a:off x="3225337" y="3508104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円/楕円 359"/>
            <p:cNvSpPr/>
            <p:nvPr/>
          </p:nvSpPr>
          <p:spPr>
            <a:xfrm>
              <a:off x="3337685" y="3512794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1" name="円/楕円 360"/>
            <p:cNvSpPr/>
            <p:nvPr/>
          </p:nvSpPr>
          <p:spPr>
            <a:xfrm>
              <a:off x="3466442" y="3571798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円/楕円 361"/>
            <p:cNvSpPr/>
            <p:nvPr/>
          </p:nvSpPr>
          <p:spPr>
            <a:xfrm>
              <a:off x="3306228" y="3241406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円/楕円 362"/>
            <p:cNvSpPr/>
            <p:nvPr/>
          </p:nvSpPr>
          <p:spPr>
            <a:xfrm>
              <a:off x="3169456" y="3339096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4" name="テキスト ボックス 363"/>
          <p:cNvSpPr txBox="1"/>
          <p:nvPr/>
        </p:nvSpPr>
        <p:spPr>
          <a:xfrm>
            <a:off x="5332285" y="4272607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格子ベース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3037483" y="4741020"/>
            <a:ext cx="936000" cy="57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コネクタ 364"/>
          <p:cNvCxnSpPr>
            <a:stCxn id="295" idx="4"/>
          </p:cNvCxnSpPr>
          <p:nvPr/>
        </p:nvCxnSpPr>
        <p:spPr>
          <a:xfrm>
            <a:off x="3063726" y="5309458"/>
            <a:ext cx="1512000" cy="1088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251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64536" y="1871868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123000" y="1895283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64536" y="1211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2116704">
            <a:off x="2625088" y="1011455"/>
            <a:ext cx="304800" cy="304800"/>
            <a:chOff x="2305050" y="3905250"/>
            <a:chExt cx="304800" cy="304800"/>
          </a:xfrm>
        </p:grpSpPr>
        <p:sp>
          <p:nvSpPr>
            <p:cNvPr id="54" name="円/楕円 53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コネクタ 54"/>
            <p:cNvCxnSpPr>
              <a:endCxn id="54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円/楕円 55"/>
          <p:cNvSpPr/>
          <p:nvPr/>
        </p:nvSpPr>
        <p:spPr>
          <a:xfrm>
            <a:off x="2794389" y="112796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cxnSpLocks noChangeAspect="1"/>
          </p:cNvCxnSpPr>
          <p:nvPr/>
        </p:nvCxnSpPr>
        <p:spPr>
          <a:xfrm flipV="1">
            <a:off x="2819082" y="27597"/>
            <a:ext cx="564802" cy="11014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cxnSpLocks noChangeAspect="1"/>
          </p:cNvCxnSpPr>
          <p:nvPr/>
        </p:nvCxnSpPr>
        <p:spPr>
          <a:xfrm flipV="1">
            <a:off x="2799232" y="30771"/>
            <a:ext cx="407739" cy="110982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cxnSpLocks noChangeAspect="1"/>
          </p:cNvCxnSpPr>
          <p:nvPr/>
        </p:nvCxnSpPr>
        <p:spPr>
          <a:xfrm flipV="1">
            <a:off x="2799912" y="212393"/>
            <a:ext cx="747600" cy="92548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 noChangeAspect="1"/>
          </p:cNvCxnSpPr>
          <p:nvPr/>
        </p:nvCxnSpPr>
        <p:spPr>
          <a:xfrm flipV="1">
            <a:off x="2811341" y="828675"/>
            <a:ext cx="743912" cy="2971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cxnSpLocks noChangeAspect="1"/>
          </p:cNvCxnSpPr>
          <p:nvPr/>
        </p:nvCxnSpPr>
        <p:spPr>
          <a:xfrm flipV="1">
            <a:off x="2811341" y="956157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cxnSpLocks noChangeAspect="1"/>
          </p:cNvCxnSpPr>
          <p:nvPr/>
        </p:nvCxnSpPr>
        <p:spPr>
          <a:xfrm flipV="1">
            <a:off x="2811341" y="1125796"/>
            <a:ext cx="2406434" cy="164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cxnSpLocks noChangeAspect="1"/>
          </p:cNvCxnSpPr>
          <p:nvPr/>
        </p:nvCxnSpPr>
        <p:spPr>
          <a:xfrm>
            <a:off x="2811341" y="1127967"/>
            <a:ext cx="2406434" cy="169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cxnSpLocks noChangeAspect="1"/>
          </p:cNvCxnSpPr>
          <p:nvPr/>
        </p:nvCxnSpPr>
        <p:spPr>
          <a:xfrm>
            <a:off x="2811341" y="1127967"/>
            <a:ext cx="2406434" cy="361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cxnSpLocks noChangeAspect="1"/>
          </p:cNvCxnSpPr>
          <p:nvPr/>
        </p:nvCxnSpPr>
        <p:spPr>
          <a:xfrm>
            <a:off x="2826971" y="1143596"/>
            <a:ext cx="2376000" cy="5141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898543" y="467576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82139" y="1871868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2794389" y="2987716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cxnSpLocks noChangeAspect="1"/>
          </p:cNvCxnSpPr>
          <p:nvPr/>
        </p:nvCxnSpPr>
        <p:spPr>
          <a:xfrm flipV="1">
            <a:off x="2819082" y="1887346"/>
            <a:ext cx="564802" cy="11014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 noChangeAspect="1"/>
          </p:cNvCxnSpPr>
          <p:nvPr/>
        </p:nvCxnSpPr>
        <p:spPr>
          <a:xfrm flipV="1">
            <a:off x="2799232" y="1890520"/>
            <a:ext cx="407739" cy="110982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 noChangeAspect="1"/>
          </p:cNvCxnSpPr>
          <p:nvPr/>
        </p:nvCxnSpPr>
        <p:spPr>
          <a:xfrm flipV="1">
            <a:off x="2799912" y="2072142"/>
            <a:ext cx="747600" cy="92548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 noChangeAspect="1"/>
          </p:cNvCxnSpPr>
          <p:nvPr/>
        </p:nvCxnSpPr>
        <p:spPr>
          <a:xfrm flipV="1">
            <a:off x="2811341" y="2688424"/>
            <a:ext cx="743912" cy="2971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 noChangeAspect="1"/>
          </p:cNvCxnSpPr>
          <p:nvPr/>
        </p:nvCxnSpPr>
        <p:spPr>
          <a:xfrm flipV="1">
            <a:off x="2811341" y="2815906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 67"/>
          <p:cNvSpPr/>
          <p:nvPr/>
        </p:nvSpPr>
        <p:spPr>
          <a:xfrm>
            <a:off x="2786302" y="1873161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2" name="直線コネクタ 31"/>
          <p:cNvCxnSpPr>
            <a:cxnSpLocks noChangeAspect="1"/>
          </p:cNvCxnSpPr>
          <p:nvPr/>
        </p:nvCxnSpPr>
        <p:spPr>
          <a:xfrm flipV="1">
            <a:off x="2811341" y="2985545"/>
            <a:ext cx="2406434" cy="164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cxnSpLocks noChangeAspect="1"/>
          </p:cNvCxnSpPr>
          <p:nvPr/>
        </p:nvCxnSpPr>
        <p:spPr>
          <a:xfrm>
            <a:off x="2811341" y="2987716"/>
            <a:ext cx="2406434" cy="169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 noChangeAspect="1"/>
          </p:cNvCxnSpPr>
          <p:nvPr/>
        </p:nvCxnSpPr>
        <p:spPr>
          <a:xfrm>
            <a:off x="2811341" y="2987716"/>
            <a:ext cx="2406434" cy="361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cxnSpLocks noChangeAspect="1"/>
          </p:cNvCxnSpPr>
          <p:nvPr/>
        </p:nvCxnSpPr>
        <p:spPr>
          <a:xfrm>
            <a:off x="2826971" y="3003345"/>
            <a:ext cx="2376000" cy="5141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リーフォーム 68"/>
          <p:cNvSpPr/>
          <p:nvPr/>
        </p:nvSpPr>
        <p:spPr>
          <a:xfrm>
            <a:off x="2784713" y="2987868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 rot="2116704">
            <a:off x="2625088" y="2871204"/>
            <a:ext cx="304800" cy="304800"/>
            <a:chOff x="2305050" y="3905250"/>
            <a:chExt cx="304800" cy="304800"/>
          </a:xfrm>
        </p:grpSpPr>
        <p:sp>
          <p:nvSpPr>
            <p:cNvPr id="24" name="円/楕円 23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>
              <a:endCxn id="24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正方形/長方形 70"/>
          <p:cNvSpPr/>
          <p:nvPr/>
        </p:nvSpPr>
        <p:spPr>
          <a:xfrm>
            <a:off x="5498758" y="1864898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 71"/>
          <p:cNvSpPr/>
          <p:nvPr/>
        </p:nvSpPr>
        <p:spPr>
          <a:xfrm>
            <a:off x="5557222" y="1888313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5516361" y="1864898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8228611" y="2980746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/>
          <p:cNvCxnSpPr>
            <a:cxnSpLocks noChangeAspect="1"/>
          </p:cNvCxnSpPr>
          <p:nvPr/>
        </p:nvCxnSpPr>
        <p:spPr>
          <a:xfrm flipV="1">
            <a:off x="8420945" y="1903237"/>
            <a:ext cx="504000" cy="9829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cxnSpLocks noChangeAspect="1"/>
          </p:cNvCxnSpPr>
          <p:nvPr/>
        </p:nvCxnSpPr>
        <p:spPr>
          <a:xfrm flipV="1">
            <a:off x="8423954" y="1891170"/>
            <a:ext cx="360000" cy="9798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cxnSpLocks noChangeAspect="1"/>
          </p:cNvCxnSpPr>
          <p:nvPr/>
        </p:nvCxnSpPr>
        <p:spPr>
          <a:xfrm flipV="1">
            <a:off x="8386534" y="2171852"/>
            <a:ext cx="612000" cy="7576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cxnSpLocks noChangeAspect="1"/>
          </p:cNvCxnSpPr>
          <p:nvPr/>
        </p:nvCxnSpPr>
        <p:spPr>
          <a:xfrm flipV="1">
            <a:off x="8375103" y="2696694"/>
            <a:ext cx="612000" cy="24449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cxnSpLocks noChangeAspect="1"/>
          </p:cNvCxnSpPr>
          <p:nvPr/>
        </p:nvCxnSpPr>
        <p:spPr>
          <a:xfrm flipV="1">
            <a:off x="8390343" y="2793698"/>
            <a:ext cx="648000" cy="14434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リーフォーム 80"/>
          <p:cNvSpPr/>
          <p:nvPr/>
        </p:nvSpPr>
        <p:spPr>
          <a:xfrm>
            <a:off x="8218618" y="1866191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2" name="直線コネクタ 81"/>
          <p:cNvCxnSpPr>
            <a:cxnSpLocks noChangeAspect="1"/>
          </p:cNvCxnSpPr>
          <p:nvPr/>
        </p:nvCxnSpPr>
        <p:spPr>
          <a:xfrm flipV="1">
            <a:off x="8390343" y="2917617"/>
            <a:ext cx="2268000" cy="154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cxnSpLocks noChangeAspect="1"/>
          </p:cNvCxnSpPr>
          <p:nvPr/>
        </p:nvCxnSpPr>
        <p:spPr>
          <a:xfrm>
            <a:off x="8397963" y="2919789"/>
            <a:ext cx="2232000" cy="1572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cxnSpLocks noChangeAspect="1"/>
          </p:cNvCxnSpPr>
          <p:nvPr/>
        </p:nvCxnSpPr>
        <p:spPr>
          <a:xfrm>
            <a:off x="8397963" y="2919788"/>
            <a:ext cx="2232000" cy="3352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cxnSpLocks noChangeAspect="1"/>
          </p:cNvCxnSpPr>
          <p:nvPr/>
        </p:nvCxnSpPr>
        <p:spPr>
          <a:xfrm>
            <a:off x="8413593" y="2943035"/>
            <a:ext cx="2232000" cy="4829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フリーフォーム 85"/>
          <p:cNvSpPr/>
          <p:nvPr/>
        </p:nvSpPr>
        <p:spPr>
          <a:xfrm>
            <a:off x="8218935" y="2980898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87" name="グループ化 86"/>
          <p:cNvGrpSpPr/>
          <p:nvPr/>
        </p:nvGrpSpPr>
        <p:grpSpPr>
          <a:xfrm rot="2116704">
            <a:off x="8204090" y="2803274"/>
            <a:ext cx="304800" cy="304800"/>
            <a:chOff x="2305050" y="3905250"/>
            <a:chExt cx="304800" cy="304800"/>
          </a:xfrm>
        </p:grpSpPr>
        <p:sp>
          <p:nvSpPr>
            <p:cNvPr id="88" name="円/楕円 87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9" name="直線コネクタ 88"/>
            <p:cNvCxnSpPr>
              <a:endCxn id="88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フリーフォーム 89"/>
          <p:cNvSpPr/>
          <p:nvPr/>
        </p:nvSpPr>
        <p:spPr>
          <a:xfrm>
            <a:off x="8777527" y="1888243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56464" y="370743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フリーフォーム 91"/>
          <p:cNvSpPr/>
          <p:nvPr/>
        </p:nvSpPr>
        <p:spPr>
          <a:xfrm>
            <a:off x="114928" y="3730848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74067" y="3707433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2786317" y="4823281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cxnSpLocks noChangeAspect="1"/>
          </p:cNvCxnSpPr>
          <p:nvPr/>
        </p:nvCxnSpPr>
        <p:spPr>
          <a:xfrm flipV="1">
            <a:off x="2978651" y="3745772"/>
            <a:ext cx="504000" cy="9829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cxnSpLocks noChangeAspect="1"/>
          </p:cNvCxnSpPr>
          <p:nvPr/>
        </p:nvCxnSpPr>
        <p:spPr>
          <a:xfrm flipV="1">
            <a:off x="2981660" y="3733705"/>
            <a:ext cx="360000" cy="9798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cxnSpLocks noChangeAspect="1"/>
          </p:cNvCxnSpPr>
          <p:nvPr/>
        </p:nvCxnSpPr>
        <p:spPr>
          <a:xfrm flipV="1">
            <a:off x="2944240" y="4014387"/>
            <a:ext cx="612000" cy="7576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cxnSpLocks noChangeAspect="1"/>
          </p:cNvCxnSpPr>
          <p:nvPr/>
        </p:nvCxnSpPr>
        <p:spPr>
          <a:xfrm flipV="1">
            <a:off x="2932809" y="4539229"/>
            <a:ext cx="612000" cy="24449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cxnSpLocks noChangeAspect="1"/>
          </p:cNvCxnSpPr>
          <p:nvPr/>
        </p:nvCxnSpPr>
        <p:spPr>
          <a:xfrm flipV="1">
            <a:off x="2948049" y="4636233"/>
            <a:ext cx="648000" cy="14434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リーフォーム 99"/>
          <p:cNvSpPr/>
          <p:nvPr/>
        </p:nvSpPr>
        <p:spPr>
          <a:xfrm>
            <a:off x="2776324" y="3708726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01" name="直線コネクタ 100"/>
          <p:cNvCxnSpPr>
            <a:cxnSpLocks noChangeAspect="1"/>
          </p:cNvCxnSpPr>
          <p:nvPr/>
        </p:nvCxnSpPr>
        <p:spPr>
          <a:xfrm flipV="1">
            <a:off x="2948049" y="4760162"/>
            <a:ext cx="1152000" cy="78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cxnSpLocks noChangeAspect="1"/>
          </p:cNvCxnSpPr>
          <p:nvPr/>
        </p:nvCxnSpPr>
        <p:spPr>
          <a:xfrm>
            <a:off x="2955669" y="4762340"/>
            <a:ext cx="1080000" cy="7611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cxnSpLocks noChangeAspect="1"/>
          </p:cNvCxnSpPr>
          <p:nvPr/>
        </p:nvCxnSpPr>
        <p:spPr>
          <a:xfrm>
            <a:off x="2955669" y="4762331"/>
            <a:ext cx="1008000" cy="15138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cxnSpLocks noChangeAspect="1"/>
          </p:cNvCxnSpPr>
          <p:nvPr/>
        </p:nvCxnSpPr>
        <p:spPr>
          <a:xfrm>
            <a:off x="2971299" y="4785570"/>
            <a:ext cx="900000" cy="1947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リーフォーム 104"/>
          <p:cNvSpPr/>
          <p:nvPr/>
        </p:nvSpPr>
        <p:spPr>
          <a:xfrm>
            <a:off x="2776641" y="4823433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 rot="2116704">
            <a:off x="2761796" y="4645809"/>
            <a:ext cx="304800" cy="304800"/>
            <a:chOff x="2305050" y="3905250"/>
            <a:chExt cx="304800" cy="304800"/>
          </a:xfrm>
        </p:grpSpPr>
        <p:sp>
          <p:nvSpPr>
            <p:cNvPr id="107" name="円/楕円 10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8" name="直線コネクタ 107"/>
            <p:cNvCxnSpPr>
              <a:endCxn id="10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フリーフォーム 108"/>
          <p:cNvSpPr/>
          <p:nvPr/>
        </p:nvSpPr>
        <p:spPr>
          <a:xfrm>
            <a:off x="3335233" y="3730778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3808787" y="4708405"/>
            <a:ext cx="392042" cy="38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人</a:t>
            </a:r>
            <a:endParaRPr kumimoji="1" lang="ja-JP" altLang="en-US" dirty="0"/>
          </a:p>
        </p:txBody>
      </p:sp>
      <p:sp>
        <p:nvSpPr>
          <p:cNvPr id="111" name="フリーフォーム 110"/>
          <p:cNvSpPr/>
          <p:nvPr/>
        </p:nvSpPr>
        <p:spPr>
          <a:xfrm>
            <a:off x="3801047" y="4748077"/>
            <a:ext cx="61840" cy="236220"/>
          </a:xfrm>
          <a:custGeom>
            <a:avLst/>
            <a:gdLst>
              <a:gd name="connsiteX0" fmla="*/ 61840 w 61840"/>
              <a:gd name="connsiteY0" fmla="*/ 0 h 236220"/>
              <a:gd name="connsiteX1" fmla="*/ 880 w 61840"/>
              <a:gd name="connsiteY1" fmla="*/ 99060 h 236220"/>
              <a:gd name="connsiteX2" fmla="*/ 31360 w 6184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40" h="236220">
                <a:moveTo>
                  <a:pt x="61840" y="0"/>
                </a:moveTo>
                <a:cubicBezTo>
                  <a:pt x="33900" y="29845"/>
                  <a:pt x="5960" y="59690"/>
                  <a:pt x="880" y="99060"/>
                </a:cubicBezTo>
                <a:cubicBezTo>
                  <a:pt x="-4200" y="138430"/>
                  <a:pt x="13580" y="187325"/>
                  <a:pt x="31360" y="23622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5481155" y="3702786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フリーフォーム 133"/>
          <p:cNvSpPr/>
          <p:nvPr/>
        </p:nvSpPr>
        <p:spPr>
          <a:xfrm>
            <a:off x="5539619" y="3726201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5498758" y="3702786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円/楕円 135"/>
          <p:cNvSpPr/>
          <p:nvPr/>
        </p:nvSpPr>
        <p:spPr>
          <a:xfrm>
            <a:off x="8211008" y="4818634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/>
          <p:cNvCxnSpPr>
            <a:cxnSpLocks noChangeAspect="1"/>
          </p:cNvCxnSpPr>
          <p:nvPr/>
        </p:nvCxnSpPr>
        <p:spPr>
          <a:xfrm flipV="1">
            <a:off x="8403342" y="3741125"/>
            <a:ext cx="504000" cy="9829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cxnSpLocks noChangeAspect="1"/>
          </p:cNvCxnSpPr>
          <p:nvPr/>
        </p:nvCxnSpPr>
        <p:spPr>
          <a:xfrm flipV="1">
            <a:off x="8406351" y="3729058"/>
            <a:ext cx="360000" cy="9798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cxnSpLocks noChangeAspect="1"/>
          </p:cNvCxnSpPr>
          <p:nvPr/>
        </p:nvCxnSpPr>
        <p:spPr>
          <a:xfrm flipV="1">
            <a:off x="8368931" y="4009740"/>
            <a:ext cx="612000" cy="7576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cxnSpLocks noChangeAspect="1"/>
          </p:cNvCxnSpPr>
          <p:nvPr/>
        </p:nvCxnSpPr>
        <p:spPr>
          <a:xfrm flipV="1">
            <a:off x="8357500" y="4534582"/>
            <a:ext cx="612000" cy="24449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cxnSpLocks noChangeAspect="1"/>
          </p:cNvCxnSpPr>
          <p:nvPr/>
        </p:nvCxnSpPr>
        <p:spPr>
          <a:xfrm flipV="1">
            <a:off x="8372740" y="4631586"/>
            <a:ext cx="648000" cy="14434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フリーフォーム 141"/>
          <p:cNvSpPr/>
          <p:nvPr/>
        </p:nvSpPr>
        <p:spPr>
          <a:xfrm>
            <a:off x="8201015" y="3704079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7" name="フリーフォーム 146"/>
          <p:cNvSpPr/>
          <p:nvPr/>
        </p:nvSpPr>
        <p:spPr>
          <a:xfrm>
            <a:off x="8201332" y="4818786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1" name="フリーフォーム 150"/>
          <p:cNvSpPr/>
          <p:nvPr/>
        </p:nvSpPr>
        <p:spPr>
          <a:xfrm>
            <a:off x="8759924" y="3726131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フリーフォーム 151"/>
          <p:cNvSpPr/>
          <p:nvPr/>
        </p:nvSpPr>
        <p:spPr>
          <a:xfrm>
            <a:off x="9505891" y="4776811"/>
            <a:ext cx="61840" cy="236220"/>
          </a:xfrm>
          <a:custGeom>
            <a:avLst/>
            <a:gdLst>
              <a:gd name="connsiteX0" fmla="*/ 61840 w 61840"/>
              <a:gd name="connsiteY0" fmla="*/ 0 h 236220"/>
              <a:gd name="connsiteX1" fmla="*/ 880 w 61840"/>
              <a:gd name="connsiteY1" fmla="*/ 99060 h 236220"/>
              <a:gd name="connsiteX2" fmla="*/ 31360 w 6184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40" h="236220">
                <a:moveTo>
                  <a:pt x="61840" y="0"/>
                </a:moveTo>
                <a:cubicBezTo>
                  <a:pt x="33900" y="29845"/>
                  <a:pt x="5960" y="59690"/>
                  <a:pt x="880" y="99060"/>
                </a:cubicBezTo>
                <a:cubicBezTo>
                  <a:pt x="-4200" y="138430"/>
                  <a:pt x="13580" y="187325"/>
                  <a:pt x="31360" y="23622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53065" y="557980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フリーフォーム 153"/>
          <p:cNvSpPr/>
          <p:nvPr/>
        </p:nvSpPr>
        <p:spPr>
          <a:xfrm>
            <a:off x="111529" y="560321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70668" y="5579800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/>
          <p:cNvSpPr/>
          <p:nvPr/>
        </p:nvSpPr>
        <p:spPr>
          <a:xfrm>
            <a:off x="2782918" y="6695648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フリーフォーム 161"/>
          <p:cNvSpPr/>
          <p:nvPr/>
        </p:nvSpPr>
        <p:spPr>
          <a:xfrm>
            <a:off x="2772925" y="5581093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2" name="フリーフォーム 171"/>
          <p:cNvSpPr/>
          <p:nvPr/>
        </p:nvSpPr>
        <p:spPr>
          <a:xfrm>
            <a:off x="4077801" y="6653825"/>
            <a:ext cx="61840" cy="236220"/>
          </a:xfrm>
          <a:custGeom>
            <a:avLst/>
            <a:gdLst>
              <a:gd name="connsiteX0" fmla="*/ 61840 w 61840"/>
              <a:gd name="connsiteY0" fmla="*/ 0 h 236220"/>
              <a:gd name="connsiteX1" fmla="*/ 880 w 61840"/>
              <a:gd name="connsiteY1" fmla="*/ 99060 h 236220"/>
              <a:gd name="connsiteX2" fmla="*/ 31360 w 6184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40" h="236220">
                <a:moveTo>
                  <a:pt x="61840" y="0"/>
                </a:moveTo>
                <a:cubicBezTo>
                  <a:pt x="33900" y="29845"/>
                  <a:pt x="5960" y="59690"/>
                  <a:pt x="880" y="99060"/>
                </a:cubicBezTo>
                <a:cubicBezTo>
                  <a:pt x="-4200" y="138430"/>
                  <a:pt x="13580" y="187325"/>
                  <a:pt x="31360" y="236220"/>
                </a:cubicBezTo>
              </a:path>
            </a:pathLst>
          </a:cu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コネクタ 142"/>
          <p:cNvCxnSpPr>
            <a:cxnSpLocks noChangeAspect="1"/>
          </p:cNvCxnSpPr>
          <p:nvPr/>
        </p:nvCxnSpPr>
        <p:spPr>
          <a:xfrm flipV="1">
            <a:off x="8372740" y="4755505"/>
            <a:ext cx="2268000" cy="154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 noChangeAspect="1"/>
          </p:cNvCxnSpPr>
          <p:nvPr/>
        </p:nvCxnSpPr>
        <p:spPr>
          <a:xfrm>
            <a:off x="8380360" y="4757677"/>
            <a:ext cx="2232000" cy="1572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cxnSpLocks noChangeAspect="1"/>
          </p:cNvCxnSpPr>
          <p:nvPr/>
        </p:nvCxnSpPr>
        <p:spPr>
          <a:xfrm>
            <a:off x="8380360" y="4757676"/>
            <a:ext cx="2232000" cy="3352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cxnSpLocks noChangeAspect="1"/>
          </p:cNvCxnSpPr>
          <p:nvPr/>
        </p:nvCxnSpPr>
        <p:spPr>
          <a:xfrm>
            <a:off x="8395990" y="4780923"/>
            <a:ext cx="2232000" cy="4829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グループ化 147"/>
          <p:cNvGrpSpPr/>
          <p:nvPr/>
        </p:nvGrpSpPr>
        <p:grpSpPr>
          <a:xfrm rot="2116704">
            <a:off x="8186487" y="4641162"/>
            <a:ext cx="304800" cy="304800"/>
            <a:chOff x="2305050" y="3905250"/>
            <a:chExt cx="304800" cy="304800"/>
          </a:xfrm>
        </p:grpSpPr>
        <p:sp>
          <p:nvSpPr>
            <p:cNvPr id="149" name="円/楕円 148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0" name="直線コネクタ 149"/>
            <p:cNvCxnSpPr>
              <a:endCxn id="149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直線コネクタ 156"/>
          <p:cNvCxnSpPr>
            <a:cxnSpLocks noChangeAspect="1"/>
          </p:cNvCxnSpPr>
          <p:nvPr/>
        </p:nvCxnSpPr>
        <p:spPr>
          <a:xfrm rot="911670" flipV="1">
            <a:off x="3042545" y="5941169"/>
            <a:ext cx="406109" cy="79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cxnSpLocks noChangeAspect="1"/>
          </p:cNvCxnSpPr>
          <p:nvPr/>
        </p:nvCxnSpPr>
        <p:spPr>
          <a:xfrm rot="911670" flipV="1">
            <a:off x="3131400" y="5782979"/>
            <a:ext cx="304200" cy="82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cxnSpLocks noChangeAspect="1"/>
          </p:cNvCxnSpPr>
          <p:nvPr/>
        </p:nvCxnSpPr>
        <p:spPr>
          <a:xfrm rot="911670" flipV="1">
            <a:off x="3022871" y="6127002"/>
            <a:ext cx="468000" cy="5793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cxnSpLocks noChangeAspect="1"/>
          </p:cNvCxnSpPr>
          <p:nvPr/>
        </p:nvCxnSpPr>
        <p:spPr>
          <a:xfrm rot="911670" flipV="1">
            <a:off x="2967767" y="6445082"/>
            <a:ext cx="684000" cy="2732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cxnSpLocks noChangeAspect="1"/>
          </p:cNvCxnSpPr>
          <p:nvPr/>
        </p:nvCxnSpPr>
        <p:spPr>
          <a:xfrm rot="911670" flipV="1">
            <a:off x="3039043" y="6451679"/>
            <a:ext cx="2124000" cy="4731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cxnSpLocks noChangeAspect="1"/>
          </p:cNvCxnSpPr>
          <p:nvPr/>
        </p:nvCxnSpPr>
        <p:spPr>
          <a:xfrm rot="911670" flipV="1">
            <a:off x="2930007" y="6917176"/>
            <a:ext cx="2304000" cy="157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cxnSpLocks noChangeAspect="1"/>
          </p:cNvCxnSpPr>
          <p:nvPr/>
        </p:nvCxnSpPr>
        <p:spPr>
          <a:xfrm rot="911670">
            <a:off x="2923759" y="6824822"/>
            <a:ext cx="1404000" cy="3038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cxnSpLocks noChangeAspect="1"/>
          </p:cNvCxnSpPr>
          <p:nvPr/>
        </p:nvCxnSpPr>
        <p:spPr>
          <a:xfrm rot="911670">
            <a:off x="2924304" y="6885997"/>
            <a:ext cx="2052000" cy="1446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>
            <a:cxnSpLocks noChangeAspect="1"/>
          </p:cNvCxnSpPr>
          <p:nvPr/>
        </p:nvCxnSpPr>
        <p:spPr>
          <a:xfrm rot="911670">
            <a:off x="2916250" y="6836907"/>
            <a:ext cx="1692000" cy="2541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フリーフォーム 170"/>
          <p:cNvSpPr/>
          <p:nvPr/>
        </p:nvSpPr>
        <p:spPr>
          <a:xfrm>
            <a:off x="3331834" y="5603145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フリーフォーム 173"/>
          <p:cNvSpPr/>
          <p:nvPr/>
        </p:nvSpPr>
        <p:spPr>
          <a:xfrm>
            <a:off x="2763399" y="6686550"/>
            <a:ext cx="1548000" cy="657225"/>
          </a:xfrm>
          <a:custGeom>
            <a:avLst/>
            <a:gdLst>
              <a:gd name="connsiteX0" fmla="*/ 0 w 1504950"/>
              <a:gd name="connsiteY0" fmla="*/ 0 h 657225"/>
              <a:gd name="connsiteX1" fmla="*/ 285750 w 1504950"/>
              <a:gd name="connsiteY1" fmla="*/ 0 h 657225"/>
              <a:gd name="connsiteX2" fmla="*/ 1504950 w 1504950"/>
              <a:gd name="connsiteY2" fmla="*/ 657225 h 657225"/>
              <a:gd name="connsiteX3" fmla="*/ 9525 w 1504950"/>
              <a:gd name="connsiteY3" fmla="*/ 657225 h 657225"/>
              <a:gd name="connsiteX4" fmla="*/ 0 w 1504950"/>
              <a:gd name="connsiteY4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657225">
                <a:moveTo>
                  <a:pt x="0" y="0"/>
                </a:moveTo>
                <a:lnTo>
                  <a:pt x="285750" y="0"/>
                </a:lnTo>
                <a:lnTo>
                  <a:pt x="1504950" y="657225"/>
                </a:lnTo>
                <a:lnTo>
                  <a:pt x="9525" y="6572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5" name="フリーフォーム 174"/>
          <p:cNvSpPr/>
          <p:nvPr/>
        </p:nvSpPr>
        <p:spPr>
          <a:xfrm>
            <a:off x="3552825" y="5838825"/>
            <a:ext cx="1657350" cy="1314450"/>
          </a:xfrm>
          <a:custGeom>
            <a:avLst/>
            <a:gdLst>
              <a:gd name="connsiteX0" fmla="*/ 0 w 1657350"/>
              <a:gd name="connsiteY0" fmla="*/ 0 h 1314450"/>
              <a:gd name="connsiteX1" fmla="*/ 0 w 1657350"/>
              <a:gd name="connsiteY1" fmla="*/ 676275 h 1314450"/>
              <a:gd name="connsiteX2" fmla="*/ 1657350 w 1657350"/>
              <a:gd name="connsiteY2" fmla="*/ 676275 h 1314450"/>
              <a:gd name="connsiteX3" fmla="*/ 1657350 w 1657350"/>
              <a:gd name="connsiteY3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1314450">
                <a:moveTo>
                  <a:pt x="0" y="0"/>
                </a:moveTo>
                <a:lnTo>
                  <a:pt x="0" y="676275"/>
                </a:lnTo>
                <a:lnTo>
                  <a:pt x="1657350" y="676275"/>
                </a:lnTo>
                <a:lnTo>
                  <a:pt x="1657350" y="131445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フリーフォーム 176"/>
          <p:cNvSpPr/>
          <p:nvPr/>
        </p:nvSpPr>
        <p:spPr>
          <a:xfrm>
            <a:off x="2946399" y="6619630"/>
            <a:ext cx="324000" cy="180000"/>
          </a:xfrm>
          <a:custGeom>
            <a:avLst/>
            <a:gdLst>
              <a:gd name="connsiteX0" fmla="*/ 289169 w 289169"/>
              <a:gd name="connsiteY0" fmla="*/ 164123 h 164123"/>
              <a:gd name="connsiteX1" fmla="*/ 0 w 289169"/>
              <a:gd name="connsiteY1" fmla="*/ 1641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  <a:gd name="connsiteX0" fmla="*/ 289169 w 289169"/>
              <a:gd name="connsiteY0" fmla="*/ 164123 h 164123"/>
              <a:gd name="connsiteX1" fmla="*/ 0 w 289169"/>
              <a:gd name="connsiteY1" fmla="*/ 1006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69" h="164123">
                <a:moveTo>
                  <a:pt x="289169" y="164123"/>
                </a:moveTo>
                <a:lnTo>
                  <a:pt x="0" y="100623"/>
                </a:lnTo>
                <a:lnTo>
                  <a:pt x="0" y="0"/>
                </a:lnTo>
                <a:lnTo>
                  <a:pt x="289169" y="164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68" name="グループ化 167"/>
          <p:cNvGrpSpPr/>
          <p:nvPr/>
        </p:nvGrpSpPr>
        <p:grpSpPr>
          <a:xfrm rot="3028374">
            <a:off x="2777293" y="6490970"/>
            <a:ext cx="304800" cy="304800"/>
            <a:chOff x="2305050" y="3905250"/>
            <a:chExt cx="304800" cy="304800"/>
          </a:xfrm>
        </p:grpSpPr>
        <p:sp>
          <p:nvSpPr>
            <p:cNvPr id="169" name="円/楕円 168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0" name="直線コネクタ 169"/>
            <p:cNvCxnSpPr>
              <a:endCxn id="169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円/楕円 177"/>
          <p:cNvSpPr/>
          <p:nvPr/>
        </p:nvSpPr>
        <p:spPr>
          <a:xfrm>
            <a:off x="7370694" y="4980312"/>
            <a:ext cx="392042" cy="38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人</a:t>
            </a:r>
            <a:endParaRPr kumimoji="1" lang="ja-JP" altLang="en-US" dirty="0"/>
          </a:p>
        </p:txBody>
      </p:sp>
      <p:sp>
        <p:nvSpPr>
          <p:cNvPr id="182" name="フリーフォーム 181"/>
          <p:cNvSpPr/>
          <p:nvPr/>
        </p:nvSpPr>
        <p:spPr>
          <a:xfrm>
            <a:off x="7818120" y="5135880"/>
            <a:ext cx="1699260" cy="189177"/>
          </a:xfrm>
          <a:custGeom>
            <a:avLst/>
            <a:gdLst>
              <a:gd name="connsiteX0" fmla="*/ 1699260 w 1699260"/>
              <a:gd name="connsiteY0" fmla="*/ 0 h 189177"/>
              <a:gd name="connsiteX1" fmla="*/ 1234440 w 1699260"/>
              <a:gd name="connsiteY1" fmla="*/ 167640 h 189177"/>
              <a:gd name="connsiteX2" fmla="*/ 259080 w 1699260"/>
              <a:gd name="connsiteY2" fmla="*/ 182880 h 189177"/>
              <a:gd name="connsiteX3" fmla="*/ 0 w 1699260"/>
              <a:gd name="connsiteY3" fmla="*/ 129540 h 18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9260" h="189177">
                <a:moveTo>
                  <a:pt x="1699260" y="0"/>
                </a:moveTo>
                <a:cubicBezTo>
                  <a:pt x="1586865" y="68580"/>
                  <a:pt x="1474470" y="137160"/>
                  <a:pt x="1234440" y="167640"/>
                </a:cubicBezTo>
                <a:cubicBezTo>
                  <a:pt x="994410" y="198120"/>
                  <a:pt x="464820" y="189230"/>
                  <a:pt x="259080" y="182880"/>
                </a:cubicBezTo>
                <a:cubicBezTo>
                  <a:pt x="53340" y="176530"/>
                  <a:pt x="26670" y="153035"/>
                  <a:pt x="0" y="1295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143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65093" y="92078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123557" y="115493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82696" y="92078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627614" y="120792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/>
          <p:cNvSpPr/>
          <p:nvPr/>
        </p:nvSpPr>
        <p:spPr>
          <a:xfrm>
            <a:off x="2784953" y="93371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フリーフォーム 31"/>
          <p:cNvSpPr/>
          <p:nvPr/>
        </p:nvSpPr>
        <p:spPr>
          <a:xfrm>
            <a:off x="2785270" y="1208078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フリーフォーム 32"/>
          <p:cNvSpPr/>
          <p:nvPr/>
        </p:nvSpPr>
        <p:spPr>
          <a:xfrm>
            <a:off x="3343862" y="115423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/>
          <p:cNvGrpSpPr/>
          <p:nvPr/>
        </p:nvGrpSpPr>
        <p:grpSpPr>
          <a:xfrm rot="2116704">
            <a:off x="2603093" y="1030455"/>
            <a:ext cx="304800" cy="304800"/>
            <a:chOff x="2305050" y="3905250"/>
            <a:chExt cx="304800" cy="304800"/>
          </a:xfrm>
        </p:grpSpPr>
        <p:sp>
          <p:nvSpPr>
            <p:cNvPr id="40" name="円/楕円 3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>
              <a:endCxn id="4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正方形/長方形 86"/>
          <p:cNvSpPr/>
          <p:nvPr/>
        </p:nvSpPr>
        <p:spPr>
          <a:xfrm>
            <a:off x="5507387" y="11542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/>
        </p:nvSpPr>
        <p:spPr>
          <a:xfrm>
            <a:off x="5565851" y="138838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524990" y="115423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フリーフォーム 90"/>
          <p:cNvSpPr/>
          <p:nvPr/>
        </p:nvSpPr>
        <p:spPr>
          <a:xfrm>
            <a:off x="8227247" y="116716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2" name="フリーフォーム 101"/>
          <p:cNvSpPr/>
          <p:nvPr/>
        </p:nvSpPr>
        <p:spPr>
          <a:xfrm>
            <a:off x="8786156" y="138768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63298" y="208857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フリーフォーム 155"/>
          <p:cNvSpPr/>
          <p:nvPr/>
        </p:nvSpPr>
        <p:spPr>
          <a:xfrm>
            <a:off x="121762" y="211198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7" name="正方形/長方形 156"/>
          <p:cNvSpPr/>
          <p:nvPr/>
        </p:nvSpPr>
        <p:spPr>
          <a:xfrm>
            <a:off x="80901" y="2088570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フリーフォーム 158"/>
          <p:cNvSpPr/>
          <p:nvPr/>
        </p:nvSpPr>
        <p:spPr>
          <a:xfrm>
            <a:off x="2783158" y="2089863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0" name="フリーフォーム 169"/>
          <p:cNvSpPr/>
          <p:nvPr/>
        </p:nvSpPr>
        <p:spPr>
          <a:xfrm>
            <a:off x="3342067" y="2111915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5523695" y="208485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フリーフォーム 202"/>
          <p:cNvSpPr/>
          <p:nvPr/>
        </p:nvSpPr>
        <p:spPr>
          <a:xfrm>
            <a:off x="5582159" y="210827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4" name="正方形/長方形 203"/>
          <p:cNvSpPr/>
          <p:nvPr/>
        </p:nvSpPr>
        <p:spPr>
          <a:xfrm>
            <a:off x="5541298" y="2084859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フリーフォーム 205"/>
          <p:cNvSpPr/>
          <p:nvPr/>
        </p:nvSpPr>
        <p:spPr>
          <a:xfrm>
            <a:off x="8243555" y="2086152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6" name="フリーフォーム 215"/>
          <p:cNvSpPr/>
          <p:nvPr/>
        </p:nvSpPr>
        <p:spPr>
          <a:xfrm>
            <a:off x="8802464" y="2108204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正方形/長方形 246"/>
          <p:cNvSpPr/>
          <p:nvPr/>
        </p:nvSpPr>
        <p:spPr>
          <a:xfrm>
            <a:off x="63298" y="4105555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フリーフォーム 247"/>
          <p:cNvSpPr/>
          <p:nvPr/>
        </p:nvSpPr>
        <p:spPr>
          <a:xfrm>
            <a:off x="121762" y="4128970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9" name="正方形/長方形 248"/>
          <p:cNvSpPr/>
          <p:nvPr/>
        </p:nvSpPr>
        <p:spPr>
          <a:xfrm>
            <a:off x="80901" y="4105555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/>
          <p:nvPr/>
        </p:nvSpPr>
        <p:spPr>
          <a:xfrm>
            <a:off x="2793151" y="5221403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フリーフォーム 250"/>
          <p:cNvSpPr/>
          <p:nvPr/>
        </p:nvSpPr>
        <p:spPr>
          <a:xfrm>
            <a:off x="2783158" y="4106848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52" name="直線コネクタ 251"/>
          <p:cNvCxnSpPr>
            <a:cxnSpLocks noChangeAspect="1"/>
          </p:cNvCxnSpPr>
          <p:nvPr/>
        </p:nvCxnSpPr>
        <p:spPr>
          <a:xfrm rot="911670" flipV="1">
            <a:off x="3052778" y="4466924"/>
            <a:ext cx="406109" cy="79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>
            <a:cxnSpLocks noChangeAspect="1"/>
          </p:cNvCxnSpPr>
          <p:nvPr/>
        </p:nvCxnSpPr>
        <p:spPr>
          <a:xfrm rot="911670" flipV="1">
            <a:off x="3141633" y="4308734"/>
            <a:ext cx="304200" cy="82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cxnSpLocks noChangeAspect="1"/>
          </p:cNvCxnSpPr>
          <p:nvPr/>
        </p:nvCxnSpPr>
        <p:spPr>
          <a:xfrm rot="911670" flipV="1">
            <a:off x="3033104" y="4652757"/>
            <a:ext cx="468000" cy="5793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>
            <a:cxnSpLocks noChangeAspect="1"/>
          </p:cNvCxnSpPr>
          <p:nvPr/>
        </p:nvCxnSpPr>
        <p:spPr>
          <a:xfrm rot="911670" flipV="1">
            <a:off x="2978000" y="4970837"/>
            <a:ext cx="684000" cy="2732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>
            <a:cxnSpLocks noChangeAspect="1"/>
          </p:cNvCxnSpPr>
          <p:nvPr/>
        </p:nvCxnSpPr>
        <p:spPr>
          <a:xfrm rot="911670" flipV="1">
            <a:off x="3049276" y="4977434"/>
            <a:ext cx="2124000" cy="4731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>
            <a:cxnSpLocks noChangeAspect="1"/>
          </p:cNvCxnSpPr>
          <p:nvPr/>
        </p:nvCxnSpPr>
        <p:spPr>
          <a:xfrm rot="911670" flipV="1">
            <a:off x="2940240" y="5442931"/>
            <a:ext cx="2304000" cy="157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/>
          <p:cNvCxnSpPr>
            <a:cxnSpLocks noChangeAspect="1"/>
          </p:cNvCxnSpPr>
          <p:nvPr/>
        </p:nvCxnSpPr>
        <p:spPr>
          <a:xfrm rot="911670">
            <a:off x="2933992" y="5350577"/>
            <a:ext cx="1404000" cy="3038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cxnSpLocks noChangeAspect="1"/>
          </p:cNvCxnSpPr>
          <p:nvPr/>
        </p:nvCxnSpPr>
        <p:spPr>
          <a:xfrm rot="911670">
            <a:off x="2934537" y="5411752"/>
            <a:ext cx="2052000" cy="1446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/>
          <p:cNvCxnSpPr>
            <a:cxnSpLocks noChangeAspect="1"/>
          </p:cNvCxnSpPr>
          <p:nvPr/>
        </p:nvCxnSpPr>
        <p:spPr>
          <a:xfrm rot="911670">
            <a:off x="2926483" y="5362662"/>
            <a:ext cx="1692000" cy="2541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フリーフォーム 260"/>
          <p:cNvSpPr/>
          <p:nvPr/>
        </p:nvSpPr>
        <p:spPr>
          <a:xfrm>
            <a:off x="3342067" y="4128900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フリーフォーム 261"/>
          <p:cNvSpPr/>
          <p:nvPr/>
        </p:nvSpPr>
        <p:spPr>
          <a:xfrm>
            <a:off x="2773632" y="5212305"/>
            <a:ext cx="1548000" cy="657225"/>
          </a:xfrm>
          <a:custGeom>
            <a:avLst/>
            <a:gdLst>
              <a:gd name="connsiteX0" fmla="*/ 0 w 1504950"/>
              <a:gd name="connsiteY0" fmla="*/ 0 h 657225"/>
              <a:gd name="connsiteX1" fmla="*/ 285750 w 1504950"/>
              <a:gd name="connsiteY1" fmla="*/ 0 h 657225"/>
              <a:gd name="connsiteX2" fmla="*/ 1504950 w 1504950"/>
              <a:gd name="connsiteY2" fmla="*/ 657225 h 657225"/>
              <a:gd name="connsiteX3" fmla="*/ 9525 w 1504950"/>
              <a:gd name="connsiteY3" fmla="*/ 657225 h 657225"/>
              <a:gd name="connsiteX4" fmla="*/ 0 w 1504950"/>
              <a:gd name="connsiteY4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657225">
                <a:moveTo>
                  <a:pt x="0" y="0"/>
                </a:moveTo>
                <a:lnTo>
                  <a:pt x="285750" y="0"/>
                </a:lnTo>
                <a:lnTo>
                  <a:pt x="1504950" y="657225"/>
                </a:lnTo>
                <a:lnTo>
                  <a:pt x="9525" y="6572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3" name="フリーフォーム 262"/>
          <p:cNvSpPr/>
          <p:nvPr/>
        </p:nvSpPr>
        <p:spPr>
          <a:xfrm>
            <a:off x="3563058" y="4364580"/>
            <a:ext cx="1657350" cy="1314450"/>
          </a:xfrm>
          <a:custGeom>
            <a:avLst/>
            <a:gdLst>
              <a:gd name="connsiteX0" fmla="*/ 0 w 1657350"/>
              <a:gd name="connsiteY0" fmla="*/ 0 h 1314450"/>
              <a:gd name="connsiteX1" fmla="*/ 0 w 1657350"/>
              <a:gd name="connsiteY1" fmla="*/ 676275 h 1314450"/>
              <a:gd name="connsiteX2" fmla="*/ 1657350 w 1657350"/>
              <a:gd name="connsiteY2" fmla="*/ 676275 h 1314450"/>
              <a:gd name="connsiteX3" fmla="*/ 1657350 w 1657350"/>
              <a:gd name="connsiteY3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1314450">
                <a:moveTo>
                  <a:pt x="0" y="0"/>
                </a:moveTo>
                <a:lnTo>
                  <a:pt x="0" y="676275"/>
                </a:lnTo>
                <a:lnTo>
                  <a:pt x="1657350" y="676275"/>
                </a:lnTo>
                <a:lnTo>
                  <a:pt x="1657350" y="131445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フリーフォーム 263"/>
          <p:cNvSpPr/>
          <p:nvPr/>
        </p:nvSpPr>
        <p:spPr>
          <a:xfrm>
            <a:off x="2956632" y="5145385"/>
            <a:ext cx="324000" cy="180000"/>
          </a:xfrm>
          <a:custGeom>
            <a:avLst/>
            <a:gdLst>
              <a:gd name="connsiteX0" fmla="*/ 289169 w 289169"/>
              <a:gd name="connsiteY0" fmla="*/ 164123 h 164123"/>
              <a:gd name="connsiteX1" fmla="*/ 0 w 289169"/>
              <a:gd name="connsiteY1" fmla="*/ 1641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  <a:gd name="connsiteX0" fmla="*/ 289169 w 289169"/>
              <a:gd name="connsiteY0" fmla="*/ 164123 h 164123"/>
              <a:gd name="connsiteX1" fmla="*/ 0 w 289169"/>
              <a:gd name="connsiteY1" fmla="*/ 1006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69" h="164123">
                <a:moveTo>
                  <a:pt x="289169" y="164123"/>
                </a:moveTo>
                <a:lnTo>
                  <a:pt x="0" y="100623"/>
                </a:lnTo>
                <a:lnTo>
                  <a:pt x="0" y="0"/>
                </a:lnTo>
                <a:lnTo>
                  <a:pt x="289169" y="164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65" name="グループ化 264"/>
          <p:cNvGrpSpPr/>
          <p:nvPr/>
        </p:nvGrpSpPr>
        <p:grpSpPr>
          <a:xfrm rot="3028374">
            <a:off x="2787526" y="5016725"/>
            <a:ext cx="304800" cy="304800"/>
            <a:chOff x="2305050" y="3905250"/>
            <a:chExt cx="304800" cy="304800"/>
          </a:xfrm>
        </p:grpSpPr>
        <p:sp>
          <p:nvSpPr>
            <p:cNvPr id="266" name="円/楕円 26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7" name="直線コネクタ 266"/>
            <p:cNvCxnSpPr>
              <a:endCxn id="26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円/楕円 267"/>
          <p:cNvSpPr/>
          <p:nvPr/>
        </p:nvSpPr>
        <p:spPr>
          <a:xfrm rot="2869555">
            <a:off x="2866907" y="5039642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9" name="グループ化 268"/>
          <p:cNvGrpSpPr/>
          <p:nvPr/>
        </p:nvGrpSpPr>
        <p:grpSpPr>
          <a:xfrm rot="3202184">
            <a:off x="2694804" y="4920540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270" name="円/楕円 269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円/楕円 270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円/楕円 271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円/楕円 272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" name="円/楕円 273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円/楕円 274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円/楕円 275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円/楕円 276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円/楕円 277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円/楕円 278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円/楕円 279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円/楕円 280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円/楕円 285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円/楕円 286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円/楕円 287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/楕円 288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円/楕円 289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円/楕円 290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円/楕円 291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3" name="フリーフォーム 292"/>
          <p:cNvSpPr/>
          <p:nvPr/>
        </p:nvSpPr>
        <p:spPr>
          <a:xfrm>
            <a:off x="8215260" y="1234600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 rot="3028374">
            <a:off x="8231615" y="1026593"/>
            <a:ext cx="304800" cy="304800"/>
            <a:chOff x="2305050" y="3905250"/>
            <a:chExt cx="304800" cy="304800"/>
          </a:xfrm>
        </p:grpSpPr>
        <p:sp>
          <p:nvSpPr>
            <p:cNvPr id="107" name="円/楕円 10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8" name="直線コネクタ 107"/>
            <p:cNvCxnSpPr>
              <a:endCxn id="10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フリーフォーム 293"/>
          <p:cNvSpPr/>
          <p:nvPr/>
        </p:nvSpPr>
        <p:spPr>
          <a:xfrm>
            <a:off x="2779915" y="3215870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2793151" y="3204418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1" name="直線コネクタ 160"/>
          <p:cNvCxnSpPr>
            <a:cxnSpLocks noChangeAspect="1"/>
          </p:cNvCxnSpPr>
          <p:nvPr/>
        </p:nvCxnSpPr>
        <p:spPr>
          <a:xfrm rot="911670" flipV="1">
            <a:off x="3052778" y="2449939"/>
            <a:ext cx="406109" cy="79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>
            <a:cxnSpLocks noChangeAspect="1"/>
          </p:cNvCxnSpPr>
          <p:nvPr/>
        </p:nvCxnSpPr>
        <p:spPr>
          <a:xfrm rot="911670" flipV="1">
            <a:off x="3141633" y="2291749"/>
            <a:ext cx="304200" cy="82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cxnSpLocks noChangeAspect="1"/>
          </p:cNvCxnSpPr>
          <p:nvPr/>
        </p:nvCxnSpPr>
        <p:spPr>
          <a:xfrm rot="911670" flipV="1">
            <a:off x="3033104" y="2635772"/>
            <a:ext cx="468000" cy="5793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cxnSpLocks noChangeAspect="1"/>
          </p:cNvCxnSpPr>
          <p:nvPr/>
        </p:nvCxnSpPr>
        <p:spPr>
          <a:xfrm rot="911670" flipV="1">
            <a:off x="2978000" y="2953852"/>
            <a:ext cx="684000" cy="2732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>
            <a:cxnSpLocks noChangeAspect="1"/>
          </p:cNvCxnSpPr>
          <p:nvPr/>
        </p:nvCxnSpPr>
        <p:spPr>
          <a:xfrm rot="911670" flipV="1">
            <a:off x="3049276" y="2960449"/>
            <a:ext cx="2124000" cy="4731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cxnSpLocks noChangeAspect="1"/>
          </p:cNvCxnSpPr>
          <p:nvPr/>
        </p:nvCxnSpPr>
        <p:spPr>
          <a:xfrm rot="911670" flipV="1">
            <a:off x="2940240" y="3425946"/>
            <a:ext cx="2304000" cy="157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cxnSpLocks noChangeAspect="1"/>
          </p:cNvCxnSpPr>
          <p:nvPr/>
        </p:nvCxnSpPr>
        <p:spPr>
          <a:xfrm rot="911670">
            <a:off x="2933992" y="3333592"/>
            <a:ext cx="1404000" cy="3038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cxnSpLocks noChangeAspect="1"/>
          </p:cNvCxnSpPr>
          <p:nvPr/>
        </p:nvCxnSpPr>
        <p:spPr>
          <a:xfrm rot="911670">
            <a:off x="2934537" y="3394767"/>
            <a:ext cx="2052000" cy="1446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cxnSpLocks noChangeAspect="1"/>
          </p:cNvCxnSpPr>
          <p:nvPr/>
        </p:nvCxnSpPr>
        <p:spPr>
          <a:xfrm rot="911670">
            <a:off x="2926483" y="3345677"/>
            <a:ext cx="1692000" cy="2541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フリーフォーム 172"/>
          <p:cNvSpPr/>
          <p:nvPr/>
        </p:nvSpPr>
        <p:spPr>
          <a:xfrm>
            <a:off x="2956632" y="3128400"/>
            <a:ext cx="324000" cy="180000"/>
          </a:xfrm>
          <a:custGeom>
            <a:avLst/>
            <a:gdLst>
              <a:gd name="connsiteX0" fmla="*/ 289169 w 289169"/>
              <a:gd name="connsiteY0" fmla="*/ 164123 h 164123"/>
              <a:gd name="connsiteX1" fmla="*/ 0 w 289169"/>
              <a:gd name="connsiteY1" fmla="*/ 1641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  <a:gd name="connsiteX0" fmla="*/ 289169 w 289169"/>
              <a:gd name="connsiteY0" fmla="*/ 164123 h 164123"/>
              <a:gd name="connsiteX1" fmla="*/ 0 w 289169"/>
              <a:gd name="connsiteY1" fmla="*/ 1006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69" h="164123">
                <a:moveTo>
                  <a:pt x="289169" y="164123"/>
                </a:moveTo>
                <a:lnTo>
                  <a:pt x="0" y="100623"/>
                </a:lnTo>
                <a:lnTo>
                  <a:pt x="0" y="0"/>
                </a:lnTo>
                <a:lnTo>
                  <a:pt x="289169" y="164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74" name="グループ化 173"/>
          <p:cNvGrpSpPr/>
          <p:nvPr/>
        </p:nvGrpSpPr>
        <p:grpSpPr>
          <a:xfrm rot="3028374">
            <a:off x="2787526" y="2999740"/>
            <a:ext cx="304800" cy="304800"/>
            <a:chOff x="2305050" y="3905250"/>
            <a:chExt cx="304800" cy="304800"/>
          </a:xfrm>
        </p:grpSpPr>
        <p:sp>
          <p:nvSpPr>
            <p:cNvPr id="175" name="円/楕円 17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6" name="直線コネクタ 175"/>
            <p:cNvCxnSpPr>
              <a:endCxn id="17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グループ化 176"/>
          <p:cNvGrpSpPr/>
          <p:nvPr/>
        </p:nvGrpSpPr>
        <p:grpSpPr>
          <a:xfrm rot="3202184">
            <a:off x="2694804" y="2903555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178" name="円/楕円 177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円/楕円 178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円/楕円 181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円/楕円 182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円/楕円 183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円/楕円 184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円/楕円 185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円/楕円 195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円/楕円 196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円/楕円 197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円/楕円 198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5" name="フリーフォーム 294"/>
          <p:cNvSpPr/>
          <p:nvPr/>
        </p:nvSpPr>
        <p:spPr>
          <a:xfrm>
            <a:off x="8249297" y="3205262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5" name="円/楕円 204"/>
          <p:cNvSpPr/>
          <p:nvPr/>
        </p:nvSpPr>
        <p:spPr>
          <a:xfrm>
            <a:off x="8253548" y="320070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7" name="直線コネクタ 206"/>
          <p:cNvCxnSpPr>
            <a:cxnSpLocks noChangeAspect="1"/>
          </p:cNvCxnSpPr>
          <p:nvPr/>
        </p:nvCxnSpPr>
        <p:spPr>
          <a:xfrm rot="911670" flipV="1">
            <a:off x="8513175" y="2446228"/>
            <a:ext cx="406109" cy="79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cxnSpLocks noChangeAspect="1"/>
          </p:cNvCxnSpPr>
          <p:nvPr/>
        </p:nvCxnSpPr>
        <p:spPr>
          <a:xfrm rot="911670" flipV="1">
            <a:off x="8602030" y="2288038"/>
            <a:ext cx="304200" cy="82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cxnSpLocks noChangeAspect="1"/>
          </p:cNvCxnSpPr>
          <p:nvPr/>
        </p:nvCxnSpPr>
        <p:spPr>
          <a:xfrm rot="911670" flipV="1">
            <a:off x="8493501" y="2632061"/>
            <a:ext cx="468000" cy="5793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 noChangeAspect="1"/>
          </p:cNvCxnSpPr>
          <p:nvPr/>
        </p:nvCxnSpPr>
        <p:spPr>
          <a:xfrm rot="911670" flipV="1">
            <a:off x="8438397" y="2950141"/>
            <a:ext cx="684000" cy="2732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cxnSpLocks noChangeAspect="1"/>
          </p:cNvCxnSpPr>
          <p:nvPr/>
        </p:nvCxnSpPr>
        <p:spPr>
          <a:xfrm rot="911670" flipV="1">
            <a:off x="8509673" y="2956738"/>
            <a:ext cx="2124000" cy="4731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 noChangeAspect="1"/>
          </p:cNvCxnSpPr>
          <p:nvPr/>
        </p:nvCxnSpPr>
        <p:spPr>
          <a:xfrm rot="911670" flipV="1">
            <a:off x="8400637" y="3422235"/>
            <a:ext cx="2304000" cy="157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>
            <a:cxnSpLocks noChangeAspect="1"/>
          </p:cNvCxnSpPr>
          <p:nvPr/>
        </p:nvCxnSpPr>
        <p:spPr>
          <a:xfrm rot="911670">
            <a:off x="8394389" y="3329881"/>
            <a:ext cx="1404000" cy="3038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>
            <a:cxnSpLocks noChangeAspect="1"/>
          </p:cNvCxnSpPr>
          <p:nvPr/>
        </p:nvCxnSpPr>
        <p:spPr>
          <a:xfrm rot="911670">
            <a:off x="8394934" y="3391056"/>
            <a:ext cx="2052000" cy="1446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>
            <a:cxnSpLocks noChangeAspect="1"/>
          </p:cNvCxnSpPr>
          <p:nvPr/>
        </p:nvCxnSpPr>
        <p:spPr>
          <a:xfrm rot="911670">
            <a:off x="8386880" y="3341966"/>
            <a:ext cx="1692000" cy="2541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フリーフォーム 218"/>
          <p:cNvSpPr/>
          <p:nvPr/>
        </p:nvSpPr>
        <p:spPr>
          <a:xfrm>
            <a:off x="8417029" y="3124689"/>
            <a:ext cx="324000" cy="180000"/>
          </a:xfrm>
          <a:custGeom>
            <a:avLst/>
            <a:gdLst>
              <a:gd name="connsiteX0" fmla="*/ 289169 w 289169"/>
              <a:gd name="connsiteY0" fmla="*/ 164123 h 164123"/>
              <a:gd name="connsiteX1" fmla="*/ 0 w 289169"/>
              <a:gd name="connsiteY1" fmla="*/ 1641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  <a:gd name="connsiteX0" fmla="*/ 289169 w 289169"/>
              <a:gd name="connsiteY0" fmla="*/ 164123 h 164123"/>
              <a:gd name="connsiteX1" fmla="*/ 0 w 289169"/>
              <a:gd name="connsiteY1" fmla="*/ 1006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69" h="164123">
                <a:moveTo>
                  <a:pt x="289169" y="164123"/>
                </a:moveTo>
                <a:lnTo>
                  <a:pt x="0" y="100623"/>
                </a:lnTo>
                <a:lnTo>
                  <a:pt x="0" y="0"/>
                </a:lnTo>
                <a:lnTo>
                  <a:pt x="289169" y="164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20" name="グループ化 219"/>
          <p:cNvGrpSpPr/>
          <p:nvPr/>
        </p:nvGrpSpPr>
        <p:grpSpPr>
          <a:xfrm rot="3028374">
            <a:off x="8247923" y="2996029"/>
            <a:ext cx="304800" cy="304800"/>
            <a:chOff x="2305050" y="3905250"/>
            <a:chExt cx="304800" cy="304800"/>
          </a:xfrm>
        </p:grpSpPr>
        <p:sp>
          <p:nvSpPr>
            <p:cNvPr id="221" name="円/楕円 220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2" name="直線コネクタ 221"/>
            <p:cNvCxnSpPr>
              <a:endCxn id="221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円/楕円 200"/>
          <p:cNvSpPr/>
          <p:nvPr/>
        </p:nvSpPr>
        <p:spPr>
          <a:xfrm rot="2869555">
            <a:off x="8327304" y="3018946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3" name="グループ化 222"/>
          <p:cNvGrpSpPr/>
          <p:nvPr/>
        </p:nvGrpSpPr>
        <p:grpSpPr>
          <a:xfrm rot="3202184">
            <a:off x="8155201" y="2899844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224" name="円/楕円 223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円/楕円 224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円/楕円 225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円/楕円 226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円/楕円 227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円/楕円 228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円/楕円 229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円/楕円 230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円/楕円 231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3" name="円/楕円 232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円/楕円 233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円/楕円 234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円/楕円 235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円/楕円 236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円/楕円 237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円/楕円 238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円/楕円 240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円/楕円 241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円/楕円 242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円/楕円 243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円/楕円 244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円/楕円 245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6" name="正方形/長方形 295"/>
          <p:cNvSpPr/>
          <p:nvPr/>
        </p:nvSpPr>
        <p:spPr>
          <a:xfrm>
            <a:off x="5527930" y="412820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フリーフォーム 296"/>
          <p:cNvSpPr/>
          <p:nvPr/>
        </p:nvSpPr>
        <p:spPr>
          <a:xfrm>
            <a:off x="5586394" y="415162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8" name="正方形/長方形 297"/>
          <p:cNvSpPr/>
          <p:nvPr/>
        </p:nvSpPr>
        <p:spPr>
          <a:xfrm>
            <a:off x="5545533" y="4128209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8257783" y="524405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フリーフォーム 299"/>
          <p:cNvSpPr/>
          <p:nvPr/>
        </p:nvSpPr>
        <p:spPr>
          <a:xfrm>
            <a:off x="8247790" y="4129502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01" name="直線コネクタ 300"/>
          <p:cNvCxnSpPr>
            <a:cxnSpLocks noChangeAspect="1"/>
          </p:cNvCxnSpPr>
          <p:nvPr/>
        </p:nvCxnSpPr>
        <p:spPr>
          <a:xfrm rot="911670" flipV="1">
            <a:off x="8517410" y="4489578"/>
            <a:ext cx="406109" cy="79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>
            <a:cxnSpLocks noChangeAspect="1"/>
          </p:cNvCxnSpPr>
          <p:nvPr/>
        </p:nvCxnSpPr>
        <p:spPr>
          <a:xfrm rot="911670" flipV="1">
            <a:off x="8606265" y="4331388"/>
            <a:ext cx="304200" cy="82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cxnSpLocks noChangeAspect="1"/>
          </p:cNvCxnSpPr>
          <p:nvPr/>
        </p:nvCxnSpPr>
        <p:spPr>
          <a:xfrm rot="911670" flipV="1">
            <a:off x="8497736" y="4675411"/>
            <a:ext cx="468000" cy="5793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>
            <a:cxnSpLocks noChangeAspect="1"/>
          </p:cNvCxnSpPr>
          <p:nvPr/>
        </p:nvCxnSpPr>
        <p:spPr>
          <a:xfrm rot="911670" flipV="1">
            <a:off x="8442632" y="4993491"/>
            <a:ext cx="684000" cy="2732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>
            <a:cxnSpLocks noChangeAspect="1"/>
          </p:cNvCxnSpPr>
          <p:nvPr/>
        </p:nvCxnSpPr>
        <p:spPr>
          <a:xfrm rot="911670" flipV="1">
            <a:off x="8513908" y="5000088"/>
            <a:ext cx="2124000" cy="4731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/>
          <p:cNvCxnSpPr>
            <a:cxnSpLocks noChangeAspect="1"/>
          </p:cNvCxnSpPr>
          <p:nvPr/>
        </p:nvCxnSpPr>
        <p:spPr>
          <a:xfrm rot="911670" flipV="1">
            <a:off x="8404872" y="5465585"/>
            <a:ext cx="2304000" cy="157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cxnSpLocks noChangeAspect="1"/>
          </p:cNvCxnSpPr>
          <p:nvPr/>
        </p:nvCxnSpPr>
        <p:spPr>
          <a:xfrm rot="911670">
            <a:off x="8398624" y="5373231"/>
            <a:ext cx="1404000" cy="3038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>
            <a:cxnSpLocks noChangeAspect="1"/>
          </p:cNvCxnSpPr>
          <p:nvPr/>
        </p:nvCxnSpPr>
        <p:spPr>
          <a:xfrm rot="911670">
            <a:off x="8399169" y="5434406"/>
            <a:ext cx="2052000" cy="1446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/>
          <p:cNvCxnSpPr>
            <a:cxnSpLocks noChangeAspect="1"/>
          </p:cNvCxnSpPr>
          <p:nvPr/>
        </p:nvCxnSpPr>
        <p:spPr>
          <a:xfrm rot="911670">
            <a:off x="8391115" y="5385316"/>
            <a:ext cx="1692000" cy="2541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フリーフォーム 309"/>
          <p:cNvSpPr/>
          <p:nvPr/>
        </p:nvSpPr>
        <p:spPr>
          <a:xfrm>
            <a:off x="8806699" y="4151554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フリーフォーム 310"/>
          <p:cNvSpPr/>
          <p:nvPr/>
        </p:nvSpPr>
        <p:spPr>
          <a:xfrm>
            <a:off x="8238264" y="5234959"/>
            <a:ext cx="1548000" cy="657225"/>
          </a:xfrm>
          <a:custGeom>
            <a:avLst/>
            <a:gdLst>
              <a:gd name="connsiteX0" fmla="*/ 0 w 1504950"/>
              <a:gd name="connsiteY0" fmla="*/ 0 h 657225"/>
              <a:gd name="connsiteX1" fmla="*/ 285750 w 1504950"/>
              <a:gd name="connsiteY1" fmla="*/ 0 h 657225"/>
              <a:gd name="connsiteX2" fmla="*/ 1504950 w 1504950"/>
              <a:gd name="connsiteY2" fmla="*/ 657225 h 657225"/>
              <a:gd name="connsiteX3" fmla="*/ 9525 w 1504950"/>
              <a:gd name="connsiteY3" fmla="*/ 657225 h 657225"/>
              <a:gd name="connsiteX4" fmla="*/ 0 w 1504950"/>
              <a:gd name="connsiteY4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657225">
                <a:moveTo>
                  <a:pt x="0" y="0"/>
                </a:moveTo>
                <a:lnTo>
                  <a:pt x="285750" y="0"/>
                </a:lnTo>
                <a:lnTo>
                  <a:pt x="1504950" y="657225"/>
                </a:lnTo>
                <a:lnTo>
                  <a:pt x="9525" y="6572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2" name="フリーフォーム 311"/>
          <p:cNvSpPr/>
          <p:nvPr/>
        </p:nvSpPr>
        <p:spPr>
          <a:xfrm>
            <a:off x="9027690" y="4387234"/>
            <a:ext cx="1657350" cy="1314450"/>
          </a:xfrm>
          <a:custGeom>
            <a:avLst/>
            <a:gdLst>
              <a:gd name="connsiteX0" fmla="*/ 0 w 1657350"/>
              <a:gd name="connsiteY0" fmla="*/ 0 h 1314450"/>
              <a:gd name="connsiteX1" fmla="*/ 0 w 1657350"/>
              <a:gd name="connsiteY1" fmla="*/ 676275 h 1314450"/>
              <a:gd name="connsiteX2" fmla="*/ 1657350 w 1657350"/>
              <a:gd name="connsiteY2" fmla="*/ 676275 h 1314450"/>
              <a:gd name="connsiteX3" fmla="*/ 1657350 w 1657350"/>
              <a:gd name="connsiteY3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1314450">
                <a:moveTo>
                  <a:pt x="0" y="0"/>
                </a:moveTo>
                <a:lnTo>
                  <a:pt x="0" y="676275"/>
                </a:lnTo>
                <a:lnTo>
                  <a:pt x="1657350" y="676275"/>
                </a:lnTo>
                <a:lnTo>
                  <a:pt x="1657350" y="131445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フリーフォーム 312"/>
          <p:cNvSpPr/>
          <p:nvPr/>
        </p:nvSpPr>
        <p:spPr>
          <a:xfrm>
            <a:off x="8421264" y="5168039"/>
            <a:ext cx="324000" cy="180000"/>
          </a:xfrm>
          <a:custGeom>
            <a:avLst/>
            <a:gdLst>
              <a:gd name="connsiteX0" fmla="*/ 289169 w 289169"/>
              <a:gd name="connsiteY0" fmla="*/ 164123 h 164123"/>
              <a:gd name="connsiteX1" fmla="*/ 0 w 289169"/>
              <a:gd name="connsiteY1" fmla="*/ 1641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  <a:gd name="connsiteX0" fmla="*/ 289169 w 289169"/>
              <a:gd name="connsiteY0" fmla="*/ 164123 h 164123"/>
              <a:gd name="connsiteX1" fmla="*/ 0 w 289169"/>
              <a:gd name="connsiteY1" fmla="*/ 1006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69" h="164123">
                <a:moveTo>
                  <a:pt x="289169" y="164123"/>
                </a:moveTo>
                <a:lnTo>
                  <a:pt x="0" y="100623"/>
                </a:lnTo>
                <a:lnTo>
                  <a:pt x="0" y="0"/>
                </a:lnTo>
                <a:lnTo>
                  <a:pt x="289169" y="164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14" name="グループ化 313"/>
          <p:cNvGrpSpPr/>
          <p:nvPr/>
        </p:nvGrpSpPr>
        <p:grpSpPr>
          <a:xfrm rot="3028374">
            <a:off x="8252158" y="5039379"/>
            <a:ext cx="304800" cy="304800"/>
            <a:chOff x="2305050" y="3905250"/>
            <a:chExt cx="304800" cy="304800"/>
          </a:xfrm>
        </p:grpSpPr>
        <p:sp>
          <p:nvSpPr>
            <p:cNvPr id="315" name="円/楕円 31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6" name="直線コネクタ 315"/>
            <p:cNvCxnSpPr>
              <a:endCxn id="31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円/楕円 316"/>
          <p:cNvSpPr/>
          <p:nvPr/>
        </p:nvSpPr>
        <p:spPr>
          <a:xfrm rot="2869555">
            <a:off x="8331539" y="5062296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8" name="グループ化 317"/>
          <p:cNvGrpSpPr/>
          <p:nvPr/>
        </p:nvGrpSpPr>
        <p:grpSpPr>
          <a:xfrm rot="3202184">
            <a:off x="8159436" y="4943194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319" name="円/楕円 318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円/楕円 319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" name="円/楕円 320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" name="円/楕円 321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円/楕円 322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円/楕円 323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9" name="円/楕円 328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0" name="円/楕円 329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円/楕円 330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円/楕円 331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円/楕円 332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円/楕円 333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円/楕円 334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2" name="グループ化 341"/>
          <p:cNvGrpSpPr/>
          <p:nvPr/>
        </p:nvGrpSpPr>
        <p:grpSpPr>
          <a:xfrm rot="3202184">
            <a:off x="2655260" y="1091050"/>
            <a:ext cx="212434" cy="229434"/>
            <a:chOff x="2837221" y="855755"/>
            <a:chExt cx="212434" cy="229434"/>
          </a:xfrm>
          <a:solidFill>
            <a:schemeClr val="tx1"/>
          </a:solidFill>
        </p:grpSpPr>
        <p:sp>
          <p:nvSpPr>
            <p:cNvPr id="346" name="円/楕円 345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円/楕円 346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1" name="円/楕円 350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円/楕円 352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円/楕円 353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円/楕円 358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円/楕円 359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円/楕円 361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6" name="グループ化 365"/>
          <p:cNvGrpSpPr/>
          <p:nvPr/>
        </p:nvGrpSpPr>
        <p:grpSpPr>
          <a:xfrm rot="3202184">
            <a:off x="8056169" y="1091050"/>
            <a:ext cx="212434" cy="229434"/>
            <a:chOff x="2837221" y="855755"/>
            <a:chExt cx="212434" cy="229434"/>
          </a:xfrm>
          <a:solidFill>
            <a:schemeClr val="tx1"/>
          </a:solidFill>
        </p:grpSpPr>
        <p:sp>
          <p:nvSpPr>
            <p:cNvPr id="367" name="円/楕円 366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円/楕円 367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円/楕円 368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円/楕円 369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円/楕円 371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円/楕円 372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円/楕円 373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799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方形/長方形 116"/>
          <p:cNvSpPr/>
          <p:nvPr/>
        </p:nvSpPr>
        <p:spPr>
          <a:xfrm>
            <a:off x="5425883" y="9071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フリーフォーム 117"/>
          <p:cNvSpPr/>
          <p:nvPr/>
        </p:nvSpPr>
        <p:spPr>
          <a:xfrm>
            <a:off x="5528825" y="31076"/>
            <a:ext cx="5098568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4924 w 5038725"/>
              <a:gd name="connsiteY7" fmla="*/ 1483845 h 1485900"/>
              <a:gd name="connsiteX8" fmla="*/ 0 w 5038725"/>
              <a:gd name="connsiteY8" fmla="*/ 819150 h 1485900"/>
              <a:gd name="connsiteX0" fmla="*/ 2453 w 5041178"/>
              <a:gd name="connsiteY0" fmla="*/ 819150 h 1485900"/>
              <a:gd name="connsiteX1" fmla="*/ 2431328 w 5041178"/>
              <a:gd name="connsiteY1" fmla="*/ 819150 h 1485900"/>
              <a:gd name="connsiteX2" fmla="*/ 2431328 w 5041178"/>
              <a:gd name="connsiteY2" fmla="*/ 0 h 1485900"/>
              <a:gd name="connsiteX3" fmla="*/ 3402878 w 5041178"/>
              <a:gd name="connsiteY3" fmla="*/ 0 h 1485900"/>
              <a:gd name="connsiteX4" fmla="*/ 3402878 w 5041178"/>
              <a:gd name="connsiteY4" fmla="*/ 790575 h 1485900"/>
              <a:gd name="connsiteX5" fmla="*/ 5041178 w 5041178"/>
              <a:gd name="connsiteY5" fmla="*/ 790575 h 1485900"/>
              <a:gd name="connsiteX6" fmla="*/ 5041178 w 5041178"/>
              <a:gd name="connsiteY6" fmla="*/ 1485900 h 1485900"/>
              <a:gd name="connsiteX7" fmla="*/ 313 w 5041178"/>
              <a:gd name="connsiteY7" fmla="*/ 1483845 h 1485900"/>
              <a:gd name="connsiteX8" fmla="*/ 2453 w 5041178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1178" h="1485900">
                <a:moveTo>
                  <a:pt x="2453" y="819150"/>
                </a:moveTo>
                <a:lnTo>
                  <a:pt x="2431328" y="819150"/>
                </a:lnTo>
                <a:lnTo>
                  <a:pt x="2431328" y="0"/>
                </a:lnTo>
                <a:lnTo>
                  <a:pt x="3402878" y="0"/>
                </a:lnTo>
                <a:lnTo>
                  <a:pt x="3402878" y="790575"/>
                </a:lnTo>
                <a:lnTo>
                  <a:pt x="5041178" y="790575"/>
                </a:lnTo>
                <a:lnTo>
                  <a:pt x="5041178" y="1485900"/>
                </a:lnTo>
                <a:lnTo>
                  <a:pt x="313" y="1483845"/>
                </a:lnTo>
                <a:cubicBezTo>
                  <a:pt x="-1328" y="1262280"/>
                  <a:pt x="4094" y="1040715"/>
                  <a:pt x="2453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2" name="円/楕円 201"/>
          <p:cNvSpPr/>
          <p:nvPr/>
        </p:nvSpPr>
        <p:spPr>
          <a:xfrm rot="2869555">
            <a:off x="8493639" y="1162418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0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105423" y="2200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/>
          <p:nvPr/>
        </p:nvSpPr>
        <p:spPr>
          <a:xfrm rot="2869555">
            <a:off x="3059929" y="1146915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2638713" y="581632"/>
            <a:ext cx="632116" cy="866383"/>
            <a:chOff x="2638713" y="581632"/>
            <a:chExt cx="632116" cy="866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8" name="円/楕円 37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" name="グループ化 144"/>
          <p:cNvGrpSpPr/>
          <p:nvPr/>
        </p:nvGrpSpPr>
        <p:grpSpPr>
          <a:xfrm rot="1544443">
            <a:off x="2244612" y="1183679"/>
            <a:ext cx="304800" cy="304800"/>
            <a:chOff x="2305050" y="3905250"/>
            <a:chExt cx="304800" cy="304800"/>
          </a:xfrm>
        </p:grpSpPr>
        <p:sp>
          <p:nvSpPr>
            <p:cNvPr id="150" name="円/楕円 14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1" name="直線コネクタ 150"/>
            <p:cNvCxnSpPr>
              <a:endCxn id="15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8064596" y="590703"/>
            <a:ext cx="632116" cy="866383"/>
            <a:chOff x="8064596" y="590703"/>
            <a:chExt cx="632116" cy="866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0" name="円/楕円 119"/>
            <p:cNvSpPr/>
            <p:nvPr/>
          </p:nvSpPr>
          <p:spPr>
            <a:xfrm>
              <a:off x="8428399" y="1105537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円/楕円 120"/>
            <p:cNvSpPr/>
            <p:nvPr/>
          </p:nvSpPr>
          <p:spPr>
            <a:xfrm>
              <a:off x="8245272" y="785075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円/楕円 121"/>
            <p:cNvSpPr/>
            <p:nvPr/>
          </p:nvSpPr>
          <p:spPr>
            <a:xfrm>
              <a:off x="8140792" y="707348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円/楕円 122"/>
            <p:cNvSpPr/>
            <p:nvPr/>
          </p:nvSpPr>
          <p:spPr>
            <a:xfrm>
              <a:off x="8403534" y="966002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円/楕円 123"/>
            <p:cNvSpPr/>
            <p:nvPr/>
          </p:nvSpPr>
          <p:spPr>
            <a:xfrm>
              <a:off x="8439538" y="1022311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/楕円 124"/>
            <p:cNvSpPr/>
            <p:nvPr/>
          </p:nvSpPr>
          <p:spPr>
            <a:xfrm>
              <a:off x="8493022" y="1165684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/楕円 125"/>
            <p:cNvSpPr/>
            <p:nvPr/>
          </p:nvSpPr>
          <p:spPr>
            <a:xfrm>
              <a:off x="8506358" y="842946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8569858" y="1044584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円/楕円 127"/>
            <p:cNvSpPr/>
            <p:nvPr/>
          </p:nvSpPr>
          <p:spPr>
            <a:xfrm>
              <a:off x="8285573" y="88456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円/楕円 128"/>
            <p:cNvSpPr/>
            <p:nvPr/>
          </p:nvSpPr>
          <p:spPr>
            <a:xfrm>
              <a:off x="8543043" y="1241185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8363532" y="864826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円/楕円 130"/>
            <p:cNvSpPr/>
            <p:nvPr/>
          </p:nvSpPr>
          <p:spPr>
            <a:xfrm>
              <a:off x="8323284" y="105826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8542509" y="946498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円/楕円 132"/>
            <p:cNvSpPr/>
            <p:nvPr/>
          </p:nvSpPr>
          <p:spPr>
            <a:xfrm>
              <a:off x="8064596" y="590703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円/楕円 133"/>
            <p:cNvSpPr/>
            <p:nvPr/>
          </p:nvSpPr>
          <p:spPr>
            <a:xfrm>
              <a:off x="8624173" y="1267321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円/楕円 134"/>
            <p:cNvSpPr/>
            <p:nvPr/>
          </p:nvSpPr>
          <p:spPr>
            <a:xfrm>
              <a:off x="8660712" y="1421086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8430354" y="90195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円/楕円 136"/>
            <p:cNvSpPr/>
            <p:nvPr/>
          </p:nvSpPr>
          <p:spPr>
            <a:xfrm>
              <a:off x="8263104" y="994758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円/楕円 137"/>
            <p:cNvSpPr/>
            <p:nvPr/>
          </p:nvSpPr>
          <p:spPr>
            <a:xfrm>
              <a:off x="8584512" y="1154386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8375452" y="999448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8504209" y="1058452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8343995" y="72806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8207223" y="82575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4" name="グループ化 143"/>
          <p:cNvGrpSpPr/>
          <p:nvPr/>
        </p:nvGrpSpPr>
        <p:grpSpPr>
          <a:xfrm rot="1544443">
            <a:off x="7670495" y="1192750"/>
            <a:ext cx="304800" cy="304800"/>
            <a:chOff x="2305050" y="3905250"/>
            <a:chExt cx="304800" cy="304800"/>
          </a:xfrm>
        </p:grpSpPr>
        <p:sp>
          <p:nvSpPr>
            <p:cNvPr id="146" name="円/楕円 14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/>
            <p:cNvCxnSpPr>
              <a:endCxn id="14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グループ化 174"/>
          <p:cNvGrpSpPr/>
          <p:nvPr/>
        </p:nvGrpSpPr>
        <p:grpSpPr>
          <a:xfrm rot="458393">
            <a:off x="8290833" y="891019"/>
            <a:ext cx="544734" cy="711572"/>
            <a:chOff x="8140792" y="707348"/>
            <a:chExt cx="555920" cy="749738"/>
          </a:xfrm>
          <a:solidFill>
            <a:srgbClr val="00B0F0"/>
          </a:solidFill>
        </p:grpSpPr>
        <p:sp>
          <p:nvSpPr>
            <p:cNvPr id="176" name="円/楕円 175"/>
            <p:cNvSpPr/>
            <p:nvPr/>
          </p:nvSpPr>
          <p:spPr>
            <a:xfrm>
              <a:off x="8428399" y="1105537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円/楕円 178"/>
            <p:cNvSpPr/>
            <p:nvPr/>
          </p:nvSpPr>
          <p:spPr>
            <a:xfrm>
              <a:off x="8245272" y="785075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8140792" y="7073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8403534" y="96600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円/楕円 181"/>
            <p:cNvSpPr/>
            <p:nvPr/>
          </p:nvSpPr>
          <p:spPr>
            <a:xfrm>
              <a:off x="8439538" y="102231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円/楕円 182"/>
            <p:cNvSpPr/>
            <p:nvPr/>
          </p:nvSpPr>
          <p:spPr>
            <a:xfrm>
              <a:off x="8493022" y="116568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円/楕円 183"/>
            <p:cNvSpPr/>
            <p:nvPr/>
          </p:nvSpPr>
          <p:spPr>
            <a:xfrm>
              <a:off x="8506358" y="84294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円/楕円 184"/>
            <p:cNvSpPr/>
            <p:nvPr/>
          </p:nvSpPr>
          <p:spPr>
            <a:xfrm>
              <a:off x="8569858" y="104458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円/楕円 185"/>
            <p:cNvSpPr/>
            <p:nvPr/>
          </p:nvSpPr>
          <p:spPr>
            <a:xfrm>
              <a:off x="8285573" y="88456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8543043" y="1241185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8363532" y="86482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8323284" y="105826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/>
            <p:cNvSpPr/>
            <p:nvPr/>
          </p:nvSpPr>
          <p:spPr>
            <a:xfrm>
              <a:off x="8542509" y="94649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8624173" y="126732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/>
            <p:cNvSpPr/>
            <p:nvPr/>
          </p:nvSpPr>
          <p:spPr>
            <a:xfrm>
              <a:off x="8660712" y="142108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8430354" y="90195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8263104" y="99475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円/楕円 195"/>
            <p:cNvSpPr/>
            <p:nvPr/>
          </p:nvSpPr>
          <p:spPr>
            <a:xfrm>
              <a:off x="8584512" y="115438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円/楕円 196"/>
            <p:cNvSpPr/>
            <p:nvPr/>
          </p:nvSpPr>
          <p:spPr>
            <a:xfrm>
              <a:off x="8375452" y="9994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円/楕円 197"/>
            <p:cNvSpPr/>
            <p:nvPr/>
          </p:nvSpPr>
          <p:spPr>
            <a:xfrm>
              <a:off x="8504209" y="105845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8207223" y="82575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3" name="正方形/長方形 202"/>
          <p:cNvSpPr/>
          <p:nvPr/>
        </p:nvSpPr>
        <p:spPr>
          <a:xfrm>
            <a:off x="0" y="190585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フリーフォーム 203"/>
          <p:cNvSpPr/>
          <p:nvPr/>
        </p:nvSpPr>
        <p:spPr>
          <a:xfrm>
            <a:off x="105423" y="1927857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5900"/>
              <a:gd name="connsiteX1" fmla="*/ 2438078 w 5047928"/>
              <a:gd name="connsiteY1" fmla="*/ 819150 h 1485900"/>
              <a:gd name="connsiteX2" fmla="*/ 2438078 w 5047928"/>
              <a:gd name="connsiteY2" fmla="*/ 0 h 1485900"/>
              <a:gd name="connsiteX3" fmla="*/ 3409628 w 5047928"/>
              <a:gd name="connsiteY3" fmla="*/ 0 h 1485900"/>
              <a:gd name="connsiteX4" fmla="*/ 3409628 w 5047928"/>
              <a:gd name="connsiteY4" fmla="*/ 790575 h 1485900"/>
              <a:gd name="connsiteX5" fmla="*/ 5047928 w 5047928"/>
              <a:gd name="connsiteY5" fmla="*/ 790575 h 1485900"/>
              <a:gd name="connsiteX6" fmla="*/ 5047928 w 5047928"/>
              <a:gd name="connsiteY6" fmla="*/ 1485900 h 1485900"/>
              <a:gd name="connsiteX7" fmla="*/ 0 w 5047928"/>
              <a:gd name="connsiteY7" fmla="*/ 1485900 h 1485900"/>
              <a:gd name="connsiteX8" fmla="*/ 9203 w 5047928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2772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5" name="円/楕円 204"/>
          <p:cNvSpPr/>
          <p:nvPr/>
        </p:nvSpPr>
        <p:spPr>
          <a:xfrm rot="2869555">
            <a:off x="3067756" y="3059199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0" name="グループ化 229"/>
          <p:cNvGrpSpPr/>
          <p:nvPr/>
        </p:nvGrpSpPr>
        <p:grpSpPr>
          <a:xfrm rot="1544443">
            <a:off x="2244612" y="3089531"/>
            <a:ext cx="304800" cy="304800"/>
            <a:chOff x="2305050" y="3905250"/>
            <a:chExt cx="304800" cy="304800"/>
          </a:xfrm>
        </p:grpSpPr>
        <p:sp>
          <p:nvSpPr>
            <p:cNvPr id="231" name="円/楕円 230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2" name="直線コネクタ 231"/>
            <p:cNvCxnSpPr>
              <a:endCxn id="231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グループ化 232"/>
          <p:cNvGrpSpPr/>
          <p:nvPr/>
        </p:nvGrpSpPr>
        <p:grpSpPr>
          <a:xfrm rot="458393">
            <a:off x="2864986" y="2793808"/>
            <a:ext cx="544296" cy="705566"/>
            <a:chOff x="8140792" y="707348"/>
            <a:chExt cx="555920" cy="749738"/>
          </a:xfrm>
          <a:solidFill>
            <a:srgbClr val="00B0F0"/>
          </a:solidFill>
        </p:grpSpPr>
        <p:sp>
          <p:nvSpPr>
            <p:cNvPr id="234" name="円/楕円 233"/>
            <p:cNvSpPr/>
            <p:nvPr/>
          </p:nvSpPr>
          <p:spPr>
            <a:xfrm>
              <a:off x="8428399" y="1105537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円/楕円 234"/>
            <p:cNvSpPr/>
            <p:nvPr/>
          </p:nvSpPr>
          <p:spPr>
            <a:xfrm>
              <a:off x="8245272" y="785075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円/楕円 235"/>
            <p:cNvSpPr/>
            <p:nvPr/>
          </p:nvSpPr>
          <p:spPr>
            <a:xfrm>
              <a:off x="8140792" y="7073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円/楕円 236"/>
            <p:cNvSpPr/>
            <p:nvPr/>
          </p:nvSpPr>
          <p:spPr>
            <a:xfrm>
              <a:off x="8403534" y="96600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円/楕円 237"/>
            <p:cNvSpPr/>
            <p:nvPr/>
          </p:nvSpPr>
          <p:spPr>
            <a:xfrm>
              <a:off x="8439538" y="102231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円/楕円 238"/>
            <p:cNvSpPr/>
            <p:nvPr/>
          </p:nvSpPr>
          <p:spPr>
            <a:xfrm>
              <a:off x="8493022" y="116568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>
              <a:off x="8506358" y="84294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円/楕円 240"/>
            <p:cNvSpPr/>
            <p:nvPr/>
          </p:nvSpPr>
          <p:spPr>
            <a:xfrm>
              <a:off x="8569858" y="104458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円/楕円 241"/>
            <p:cNvSpPr/>
            <p:nvPr/>
          </p:nvSpPr>
          <p:spPr>
            <a:xfrm>
              <a:off x="8285573" y="88456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円/楕円 242"/>
            <p:cNvSpPr/>
            <p:nvPr/>
          </p:nvSpPr>
          <p:spPr>
            <a:xfrm>
              <a:off x="8543043" y="1241185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円/楕円 243"/>
            <p:cNvSpPr/>
            <p:nvPr/>
          </p:nvSpPr>
          <p:spPr>
            <a:xfrm>
              <a:off x="8363532" y="86482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円/楕円 244"/>
            <p:cNvSpPr/>
            <p:nvPr/>
          </p:nvSpPr>
          <p:spPr>
            <a:xfrm>
              <a:off x="8323284" y="105826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円/楕円 245"/>
            <p:cNvSpPr/>
            <p:nvPr/>
          </p:nvSpPr>
          <p:spPr>
            <a:xfrm>
              <a:off x="8542509" y="94649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円/楕円 247"/>
            <p:cNvSpPr/>
            <p:nvPr/>
          </p:nvSpPr>
          <p:spPr>
            <a:xfrm>
              <a:off x="8624173" y="126732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円/楕円 248"/>
            <p:cNvSpPr/>
            <p:nvPr/>
          </p:nvSpPr>
          <p:spPr>
            <a:xfrm>
              <a:off x="8660712" y="142108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円/楕円 249"/>
            <p:cNvSpPr/>
            <p:nvPr/>
          </p:nvSpPr>
          <p:spPr>
            <a:xfrm>
              <a:off x="8430354" y="90195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円/楕円 250"/>
            <p:cNvSpPr/>
            <p:nvPr/>
          </p:nvSpPr>
          <p:spPr>
            <a:xfrm>
              <a:off x="8263104" y="99475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8584512" y="115438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円/楕円 252"/>
            <p:cNvSpPr/>
            <p:nvPr/>
          </p:nvSpPr>
          <p:spPr>
            <a:xfrm>
              <a:off x="8375452" y="9994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円/楕円 253"/>
            <p:cNvSpPr/>
            <p:nvPr/>
          </p:nvSpPr>
          <p:spPr>
            <a:xfrm>
              <a:off x="8504209" y="105845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8207223" y="82575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8" name="正方形/長方形 287"/>
          <p:cNvSpPr/>
          <p:nvPr/>
        </p:nvSpPr>
        <p:spPr>
          <a:xfrm>
            <a:off x="5425883" y="388786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フリーフォーム 288"/>
          <p:cNvSpPr/>
          <p:nvPr/>
        </p:nvSpPr>
        <p:spPr>
          <a:xfrm>
            <a:off x="5531306" y="390987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90" name="グループ化 289"/>
          <p:cNvGrpSpPr/>
          <p:nvPr/>
        </p:nvGrpSpPr>
        <p:grpSpPr>
          <a:xfrm rot="1544443">
            <a:off x="7670495" y="5071548"/>
            <a:ext cx="304800" cy="304800"/>
            <a:chOff x="2305050" y="3905250"/>
            <a:chExt cx="304800" cy="304800"/>
          </a:xfrm>
        </p:grpSpPr>
        <p:sp>
          <p:nvSpPr>
            <p:cNvPr id="291" name="円/楕円 290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2" name="直線コネクタ 291"/>
            <p:cNvCxnSpPr>
              <a:endCxn id="291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円/楕円 292"/>
          <p:cNvSpPr/>
          <p:nvPr/>
        </p:nvSpPr>
        <p:spPr>
          <a:xfrm rot="3645227">
            <a:off x="8274601" y="4978598"/>
            <a:ext cx="704207" cy="35860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8324149" y="4685727"/>
            <a:ext cx="464258" cy="826485"/>
            <a:chOff x="8331989" y="4699684"/>
            <a:chExt cx="456416" cy="812524"/>
          </a:xfrm>
        </p:grpSpPr>
        <p:sp>
          <p:nvSpPr>
            <p:cNvPr id="296" name="円/楕円 295"/>
            <p:cNvSpPr/>
            <p:nvPr/>
          </p:nvSpPr>
          <p:spPr>
            <a:xfrm rot="458393">
              <a:off x="8564105" y="5132575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円/楕円 296"/>
            <p:cNvSpPr/>
            <p:nvPr/>
          </p:nvSpPr>
          <p:spPr>
            <a:xfrm rot="458393">
              <a:off x="8425208" y="479061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円/楕円 297"/>
            <p:cNvSpPr/>
            <p:nvPr/>
          </p:nvSpPr>
          <p:spPr>
            <a:xfrm rot="458393">
              <a:off x="8331989" y="4699684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/楕円 298"/>
            <p:cNvSpPr/>
            <p:nvPr/>
          </p:nvSpPr>
          <p:spPr>
            <a:xfrm rot="458393">
              <a:off x="8558012" y="4990973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円/楕円 299"/>
            <p:cNvSpPr/>
            <p:nvPr/>
          </p:nvSpPr>
          <p:spPr>
            <a:xfrm rot="458393">
              <a:off x="8586210" y="5051569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円/楕円 300"/>
            <p:cNvSpPr/>
            <p:nvPr/>
          </p:nvSpPr>
          <p:spPr>
            <a:xfrm rot="458393">
              <a:off x="8620158" y="5200780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円/楕円 301"/>
            <p:cNvSpPr/>
            <p:nvPr/>
          </p:nvSpPr>
          <p:spPr>
            <a:xfrm rot="458393">
              <a:off x="8676283" y="4882679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円/楕円 302"/>
            <p:cNvSpPr/>
            <p:nvPr/>
          </p:nvSpPr>
          <p:spPr>
            <a:xfrm rot="458393">
              <a:off x="8712412" y="5090970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円/楕円 303"/>
            <p:cNvSpPr/>
            <p:nvPr/>
          </p:nvSpPr>
          <p:spPr>
            <a:xfrm rot="458393">
              <a:off x="8451925" y="4894571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円/楕円 304"/>
            <p:cNvSpPr/>
            <p:nvPr/>
          </p:nvSpPr>
          <p:spPr>
            <a:xfrm rot="458393">
              <a:off x="8659698" y="5282260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6" name="円/楕円 305"/>
            <p:cNvSpPr/>
            <p:nvPr/>
          </p:nvSpPr>
          <p:spPr>
            <a:xfrm rot="458393">
              <a:off x="8531816" y="4885377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" name="円/楕円 306"/>
            <p:cNvSpPr/>
            <p:nvPr/>
          </p:nvSpPr>
          <p:spPr>
            <a:xfrm rot="458393">
              <a:off x="8466209" y="5071743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円/楕円 307"/>
            <p:cNvSpPr/>
            <p:nvPr/>
          </p:nvSpPr>
          <p:spPr>
            <a:xfrm rot="458393">
              <a:off x="8698346" y="4990118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円/楕円 309"/>
            <p:cNvSpPr/>
            <p:nvPr/>
          </p:nvSpPr>
          <p:spPr>
            <a:xfrm rot="458393">
              <a:off x="8736633" y="5318950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円/楕円 310"/>
            <p:cNvSpPr/>
            <p:nvPr/>
          </p:nvSpPr>
          <p:spPr>
            <a:xfrm rot="458393">
              <a:off x="8752405" y="5476208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円/楕円 311"/>
            <p:cNvSpPr/>
            <p:nvPr/>
          </p:nvSpPr>
          <p:spPr>
            <a:xfrm rot="458393">
              <a:off x="8593109" y="4931055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円/楕円 312"/>
            <p:cNvSpPr/>
            <p:nvPr/>
          </p:nvSpPr>
          <p:spPr>
            <a:xfrm rot="458393">
              <a:off x="8415005" y="5000804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4" name="円/楕円 313"/>
            <p:cNvSpPr/>
            <p:nvPr/>
          </p:nvSpPr>
          <p:spPr>
            <a:xfrm rot="458393">
              <a:off x="8712338" y="5201745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円/楕円 314"/>
            <p:cNvSpPr/>
            <p:nvPr/>
          </p:nvSpPr>
          <p:spPr>
            <a:xfrm rot="458393">
              <a:off x="8525732" y="5020389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円/楕円 315"/>
            <p:cNvSpPr/>
            <p:nvPr/>
          </p:nvSpPr>
          <p:spPr>
            <a:xfrm rot="458393">
              <a:off x="8645502" y="5095987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" name="円/楕円 316"/>
            <p:cNvSpPr/>
            <p:nvPr/>
          </p:nvSpPr>
          <p:spPr>
            <a:xfrm rot="458393">
              <a:off x="8530635" y="4747228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円/楕円 317"/>
            <p:cNvSpPr/>
            <p:nvPr/>
          </p:nvSpPr>
          <p:spPr>
            <a:xfrm rot="458393">
              <a:off x="8382089" y="4825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7" name="正方形/長方形 176"/>
          <p:cNvSpPr/>
          <p:nvPr/>
        </p:nvSpPr>
        <p:spPr>
          <a:xfrm>
            <a:off x="5425883" y="189789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フリーフォーム 177"/>
          <p:cNvSpPr/>
          <p:nvPr/>
        </p:nvSpPr>
        <p:spPr>
          <a:xfrm>
            <a:off x="5530740" y="1919898"/>
            <a:ext cx="5096653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064 w 5044789"/>
              <a:gd name="connsiteY0" fmla="*/ 819150 h 1485900"/>
              <a:gd name="connsiteX1" fmla="*/ 2434939 w 5044789"/>
              <a:gd name="connsiteY1" fmla="*/ 819150 h 1485900"/>
              <a:gd name="connsiteX2" fmla="*/ 2434939 w 5044789"/>
              <a:gd name="connsiteY2" fmla="*/ 0 h 1485900"/>
              <a:gd name="connsiteX3" fmla="*/ 3406489 w 5044789"/>
              <a:gd name="connsiteY3" fmla="*/ 0 h 1485900"/>
              <a:gd name="connsiteX4" fmla="*/ 3406489 w 5044789"/>
              <a:gd name="connsiteY4" fmla="*/ 790575 h 1485900"/>
              <a:gd name="connsiteX5" fmla="*/ 5044789 w 5044789"/>
              <a:gd name="connsiteY5" fmla="*/ 790575 h 1485900"/>
              <a:gd name="connsiteX6" fmla="*/ 5044789 w 5044789"/>
              <a:gd name="connsiteY6" fmla="*/ 1485900 h 1485900"/>
              <a:gd name="connsiteX7" fmla="*/ 0 w 5044789"/>
              <a:gd name="connsiteY7" fmla="*/ 1485900 h 1485900"/>
              <a:gd name="connsiteX8" fmla="*/ 6064 w 5044789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560 w 5039285"/>
              <a:gd name="connsiteY0" fmla="*/ 819150 h 1485900"/>
              <a:gd name="connsiteX1" fmla="*/ 2429435 w 5039285"/>
              <a:gd name="connsiteY1" fmla="*/ 819150 h 1485900"/>
              <a:gd name="connsiteX2" fmla="*/ 2429435 w 5039285"/>
              <a:gd name="connsiteY2" fmla="*/ 0 h 1485900"/>
              <a:gd name="connsiteX3" fmla="*/ 3400985 w 5039285"/>
              <a:gd name="connsiteY3" fmla="*/ 0 h 1485900"/>
              <a:gd name="connsiteX4" fmla="*/ 3400985 w 5039285"/>
              <a:gd name="connsiteY4" fmla="*/ 790575 h 1485900"/>
              <a:gd name="connsiteX5" fmla="*/ 5039285 w 5039285"/>
              <a:gd name="connsiteY5" fmla="*/ 790575 h 1485900"/>
              <a:gd name="connsiteX6" fmla="*/ 5039285 w 5039285"/>
              <a:gd name="connsiteY6" fmla="*/ 1485900 h 1485900"/>
              <a:gd name="connsiteX7" fmla="*/ 774 w 5039285"/>
              <a:gd name="connsiteY7" fmla="*/ 1485900 h 1485900"/>
              <a:gd name="connsiteX8" fmla="*/ 560 w 503928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9285" h="1485900">
                <a:moveTo>
                  <a:pt x="560" y="819150"/>
                </a:moveTo>
                <a:lnTo>
                  <a:pt x="2429435" y="819150"/>
                </a:lnTo>
                <a:lnTo>
                  <a:pt x="2429435" y="0"/>
                </a:lnTo>
                <a:lnTo>
                  <a:pt x="3400985" y="0"/>
                </a:lnTo>
                <a:lnTo>
                  <a:pt x="3400985" y="790575"/>
                </a:lnTo>
                <a:lnTo>
                  <a:pt x="5039285" y="790575"/>
                </a:lnTo>
                <a:lnTo>
                  <a:pt x="5039285" y="1485900"/>
                </a:lnTo>
                <a:lnTo>
                  <a:pt x="774" y="1485900"/>
                </a:lnTo>
                <a:cubicBezTo>
                  <a:pt x="2795" y="1263650"/>
                  <a:pt x="-1461" y="1041400"/>
                  <a:pt x="56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06" name="グループ化 205"/>
          <p:cNvGrpSpPr/>
          <p:nvPr/>
        </p:nvGrpSpPr>
        <p:grpSpPr>
          <a:xfrm rot="1544443">
            <a:off x="7670495" y="3081572"/>
            <a:ext cx="304800" cy="304800"/>
            <a:chOff x="2305050" y="3905250"/>
            <a:chExt cx="304800" cy="304800"/>
          </a:xfrm>
        </p:grpSpPr>
        <p:sp>
          <p:nvSpPr>
            <p:cNvPr id="207" name="円/楕円 20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8" name="直線コネクタ 207"/>
            <p:cNvCxnSpPr>
              <a:endCxn id="20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円/楕円 209"/>
          <p:cNvSpPr/>
          <p:nvPr/>
        </p:nvSpPr>
        <p:spPr>
          <a:xfrm rot="3645227">
            <a:off x="8493639" y="3051240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8366967" y="2771975"/>
            <a:ext cx="421440" cy="750259"/>
            <a:chOff x="8331989" y="2709708"/>
            <a:chExt cx="456416" cy="812524"/>
          </a:xfrm>
        </p:grpSpPr>
        <p:sp>
          <p:nvSpPr>
            <p:cNvPr id="212" name="円/楕円 211"/>
            <p:cNvSpPr/>
            <p:nvPr/>
          </p:nvSpPr>
          <p:spPr>
            <a:xfrm rot="458393">
              <a:off x="8564105" y="3142599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円/楕円 212"/>
            <p:cNvSpPr/>
            <p:nvPr/>
          </p:nvSpPr>
          <p:spPr>
            <a:xfrm rot="458393">
              <a:off x="8425208" y="2800636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円/楕円 213"/>
            <p:cNvSpPr/>
            <p:nvPr/>
          </p:nvSpPr>
          <p:spPr>
            <a:xfrm rot="458393">
              <a:off x="8331989" y="2709708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/>
            <p:cNvSpPr/>
            <p:nvPr/>
          </p:nvSpPr>
          <p:spPr>
            <a:xfrm rot="458393">
              <a:off x="8558012" y="3000997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/>
            <p:cNvSpPr/>
            <p:nvPr/>
          </p:nvSpPr>
          <p:spPr>
            <a:xfrm rot="458393">
              <a:off x="8586210" y="3061593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円/楕円 216"/>
            <p:cNvSpPr/>
            <p:nvPr/>
          </p:nvSpPr>
          <p:spPr>
            <a:xfrm rot="458393">
              <a:off x="8620158" y="3210804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円/楕円 217"/>
            <p:cNvSpPr/>
            <p:nvPr/>
          </p:nvSpPr>
          <p:spPr>
            <a:xfrm rot="458393">
              <a:off x="8676283" y="2892703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円/楕円 218"/>
            <p:cNvSpPr/>
            <p:nvPr/>
          </p:nvSpPr>
          <p:spPr>
            <a:xfrm rot="458393">
              <a:off x="8712412" y="3100994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円/楕円 219"/>
            <p:cNvSpPr/>
            <p:nvPr/>
          </p:nvSpPr>
          <p:spPr>
            <a:xfrm rot="458393">
              <a:off x="8451925" y="2904595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円/楕円 220"/>
            <p:cNvSpPr/>
            <p:nvPr/>
          </p:nvSpPr>
          <p:spPr>
            <a:xfrm rot="458393">
              <a:off x="8659698" y="3292284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円/楕円 221"/>
            <p:cNvSpPr/>
            <p:nvPr/>
          </p:nvSpPr>
          <p:spPr>
            <a:xfrm rot="458393">
              <a:off x="8531816" y="2895401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円/楕円 222"/>
            <p:cNvSpPr/>
            <p:nvPr/>
          </p:nvSpPr>
          <p:spPr>
            <a:xfrm rot="458393">
              <a:off x="8466209" y="3081767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円/楕円 223"/>
            <p:cNvSpPr/>
            <p:nvPr/>
          </p:nvSpPr>
          <p:spPr>
            <a:xfrm rot="458393">
              <a:off x="8698346" y="300014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円/楕円 225"/>
            <p:cNvSpPr/>
            <p:nvPr/>
          </p:nvSpPr>
          <p:spPr>
            <a:xfrm rot="458393">
              <a:off x="8736633" y="3328974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円/楕円 226"/>
            <p:cNvSpPr/>
            <p:nvPr/>
          </p:nvSpPr>
          <p:spPr>
            <a:xfrm rot="458393">
              <a:off x="8752405" y="348623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円/楕円 227"/>
            <p:cNvSpPr/>
            <p:nvPr/>
          </p:nvSpPr>
          <p:spPr>
            <a:xfrm rot="458393">
              <a:off x="8593109" y="2941079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円/楕円 228"/>
            <p:cNvSpPr/>
            <p:nvPr/>
          </p:nvSpPr>
          <p:spPr>
            <a:xfrm rot="458393">
              <a:off x="8415005" y="3010828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円/楕円 293"/>
            <p:cNvSpPr/>
            <p:nvPr/>
          </p:nvSpPr>
          <p:spPr>
            <a:xfrm rot="458393">
              <a:off x="8712338" y="3211769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円/楕円 294"/>
            <p:cNvSpPr/>
            <p:nvPr/>
          </p:nvSpPr>
          <p:spPr>
            <a:xfrm rot="458393">
              <a:off x="8525732" y="3030413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円/楕円 318"/>
            <p:cNvSpPr/>
            <p:nvPr/>
          </p:nvSpPr>
          <p:spPr>
            <a:xfrm rot="458393">
              <a:off x="8645502" y="3106011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" name="円/楕円 320"/>
            <p:cNvSpPr/>
            <p:nvPr/>
          </p:nvSpPr>
          <p:spPr>
            <a:xfrm rot="458393">
              <a:off x="8382089" y="2835891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2" name="正方形/長方形 321"/>
          <p:cNvSpPr/>
          <p:nvPr/>
        </p:nvSpPr>
        <p:spPr>
          <a:xfrm>
            <a:off x="-2694" y="391486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フリーフォーム 322"/>
          <p:cNvSpPr/>
          <p:nvPr/>
        </p:nvSpPr>
        <p:spPr>
          <a:xfrm>
            <a:off x="102163" y="3936868"/>
            <a:ext cx="5096653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064 w 5044789"/>
              <a:gd name="connsiteY0" fmla="*/ 819150 h 1485900"/>
              <a:gd name="connsiteX1" fmla="*/ 2434939 w 5044789"/>
              <a:gd name="connsiteY1" fmla="*/ 819150 h 1485900"/>
              <a:gd name="connsiteX2" fmla="*/ 2434939 w 5044789"/>
              <a:gd name="connsiteY2" fmla="*/ 0 h 1485900"/>
              <a:gd name="connsiteX3" fmla="*/ 3406489 w 5044789"/>
              <a:gd name="connsiteY3" fmla="*/ 0 h 1485900"/>
              <a:gd name="connsiteX4" fmla="*/ 3406489 w 5044789"/>
              <a:gd name="connsiteY4" fmla="*/ 790575 h 1485900"/>
              <a:gd name="connsiteX5" fmla="*/ 5044789 w 5044789"/>
              <a:gd name="connsiteY5" fmla="*/ 790575 h 1485900"/>
              <a:gd name="connsiteX6" fmla="*/ 5044789 w 5044789"/>
              <a:gd name="connsiteY6" fmla="*/ 1485900 h 1485900"/>
              <a:gd name="connsiteX7" fmla="*/ 0 w 5044789"/>
              <a:gd name="connsiteY7" fmla="*/ 1485900 h 1485900"/>
              <a:gd name="connsiteX8" fmla="*/ 6064 w 5044789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560 w 5039285"/>
              <a:gd name="connsiteY0" fmla="*/ 819150 h 1485900"/>
              <a:gd name="connsiteX1" fmla="*/ 2429435 w 5039285"/>
              <a:gd name="connsiteY1" fmla="*/ 819150 h 1485900"/>
              <a:gd name="connsiteX2" fmla="*/ 2429435 w 5039285"/>
              <a:gd name="connsiteY2" fmla="*/ 0 h 1485900"/>
              <a:gd name="connsiteX3" fmla="*/ 3400985 w 5039285"/>
              <a:gd name="connsiteY3" fmla="*/ 0 h 1485900"/>
              <a:gd name="connsiteX4" fmla="*/ 3400985 w 5039285"/>
              <a:gd name="connsiteY4" fmla="*/ 790575 h 1485900"/>
              <a:gd name="connsiteX5" fmla="*/ 5039285 w 5039285"/>
              <a:gd name="connsiteY5" fmla="*/ 790575 h 1485900"/>
              <a:gd name="connsiteX6" fmla="*/ 5039285 w 5039285"/>
              <a:gd name="connsiteY6" fmla="*/ 1485900 h 1485900"/>
              <a:gd name="connsiteX7" fmla="*/ 774 w 5039285"/>
              <a:gd name="connsiteY7" fmla="*/ 1485900 h 1485900"/>
              <a:gd name="connsiteX8" fmla="*/ 560 w 503928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9285" h="1485900">
                <a:moveTo>
                  <a:pt x="560" y="819150"/>
                </a:moveTo>
                <a:lnTo>
                  <a:pt x="2429435" y="819150"/>
                </a:lnTo>
                <a:lnTo>
                  <a:pt x="2429435" y="0"/>
                </a:lnTo>
                <a:lnTo>
                  <a:pt x="3400985" y="0"/>
                </a:lnTo>
                <a:lnTo>
                  <a:pt x="3400985" y="790575"/>
                </a:lnTo>
                <a:lnTo>
                  <a:pt x="5039285" y="790575"/>
                </a:lnTo>
                <a:lnTo>
                  <a:pt x="5039285" y="1485900"/>
                </a:lnTo>
                <a:lnTo>
                  <a:pt x="774" y="1485900"/>
                </a:lnTo>
                <a:cubicBezTo>
                  <a:pt x="2795" y="1263650"/>
                  <a:pt x="-1461" y="1041400"/>
                  <a:pt x="56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24" name="グループ化 323"/>
          <p:cNvGrpSpPr/>
          <p:nvPr/>
        </p:nvGrpSpPr>
        <p:grpSpPr>
          <a:xfrm rot="1544443">
            <a:off x="2241918" y="5098542"/>
            <a:ext cx="304800" cy="304800"/>
            <a:chOff x="2305050" y="3905250"/>
            <a:chExt cx="304800" cy="304800"/>
          </a:xfrm>
        </p:grpSpPr>
        <p:sp>
          <p:nvSpPr>
            <p:cNvPr id="325" name="円/楕円 32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6" name="直線コネクタ 325"/>
            <p:cNvCxnSpPr>
              <a:endCxn id="32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円/楕円 326"/>
          <p:cNvSpPr/>
          <p:nvPr/>
        </p:nvSpPr>
        <p:spPr>
          <a:xfrm rot="3645227">
            <a:off x="2852898" y="5006535"/>
            <a:ext cx="691516" cy="35860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8" name="円/楕円 327"/>
          <p:cNvSpPr/>
          <p:nvPr/>
        </p:nvSpPr>
        <p:spPr>
          <a:xfrm rot="3645227">
            <a:off x="3065062" y="5068210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9" name="グループ化 328"/>
          <p:cNvGrpSpPr/>
          <p:nvPr/>
        </p:nvGrpSpPr>
        <p:grpSpPr>
          <a:xfrm rot="458393">
            <a:off x="2851185" y="4754230"/>
            <a:ext cx="558645" cy="753414"/>
            <a:chOff x="8140792" y="707348"/>
            <a:chExt cx="555920" cy="749738"/>
          </a:xfrm>
          <a:solidFill>
            <a:srgbClr val="00B0F0"/>
          </a:solidFill>
        </p:grpSpPr>
        <p:sp>
          <p:nvSpPr>
            <p:cNvPr id="330" name="円/楕円 329"/>
            <p:cNvSpPr/>
            <p:nvPr/>
          </p:nvSpPr>
          <p:spPr>
            <a:xfrm>
              <a:off x="8428399" y="1105537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円/楕円 330"/>
            <p:cNvSpPr/>
            <p:nvPr/>
          </p:nvSpPr>
          <p:spPr>
            <a:xfrm>
              <a:off x="8245272" y="785075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円/楕円 331"/>
            <p:cNvSpPr/>
            <p:nvPr/>
          </p:nvSpPr>
          <p:spPr>
            <a:xfrm>
              <a:off x="8140792" y="7073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円/楕円 332"/>
            <p:cNvSpPr/>
            <p:nvPr/>
          </p:nvSpPr>
          <p:spPr>
            <a:xfrm>
              <a:off x="8403534" y="96600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円/楕円 333"/>
            <p:cNvSpPr/>
            <p:nvPr/>
          </p:nvSpPr>
          <p:spPr>
            <a:xfrm>
              <a:off x="8439538" y="102231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円/楕円 334"/>
            <p:cNvSpPr/>
            <p:nvPr/>
          </p:nvSpPr>
          <p:spPr>
            <a:xfrm>
              <a:off x="8493022" y="116568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8506358" y="84294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8569858" y="104458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8285573" y="88456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8543043" y="1241185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>
              <a:off x="8363532" y="86482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>
              <a:off x="8323284" y="105826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2" name="円/楕円 341"/>
            <p:cNvSpPr/>
            <p:nvPr/>
          </p:nvSpPr>
          <p:spPr>
            <a:xfrm>
              <a:off x="8542509" y="94649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" name="円/楕円 343"/>
            <p:cNvSpPr/>
            <p:nvPr/>
          </p:nvSpPr>
          <p:spPr>
            <a:xfrm>
              <a:off x="8624173" y="126732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5" name="円/楕円 344"/>
            <p:cNvSpPr/>
            <p:nvPr/>
          </p:nvSpPr>
          <p:spPr>
            <a:xfrm>
              <a:off x="8660712" y="142108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円/楕円 345"/>
            <p:cNvSpPr/>
            <p:nvPr/>
          </p:nvSpPr>
          <p:spPr>
            <a:xfrm>
              <a:off x="8430354" y="90195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円/楕円 346"/>
            <p:cNvSpPr/>
            <p:nvPr/>
          </p:nvSpPr>
          <p:spPr>
            <a:xfrm>
              <a:off x="8263104" y="99475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" name="円/楕円 347"/>
            <p:cNvSpPr/>
            <p:nvPr/>
          </p:nvSpPr>
          <p:spPr>
            <a:xfrm>
              <a:off x="8584512" y="115438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円/楕円 348"/>
            <p:cNvSpPr/>
            <p:nvPr/>
          </p:nvSpPr>
          <p:spPr>
            <a:xfrm>
              <a:off x="8375452" y="9994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" name="円/楕円 349"/>
            <p:cNvSpPr/>
            <p:nvPr/>
          </p:nvSpPr>
          <p:spPr>
            <a:xfrm>
              <a:off x="8504209" y="105845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円/楕円 351"/>
            <p:cNvSpPr/>
            <p:nvPr/>
          </p:nvSpPr>
          <p:spPr>
            <a:xfrm>
              <a:off x="8207223" y="82575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下矢印 3"/>
          <p:cNvSpPr/>
          <p:nvPr/>
        </p:nvSpPr>
        <p:spPr>
          <a:xfrm rot="3374389">
            <a:off x="3462641" y="737518"/>
            <a:ext cx="400283" cy="5647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43120" y="211429"/>
            <a:ext cx="1524221" cy="526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sz="1600" dirty="0">
                <a:solidFill>
                  <a:schemeClr val="tx1"/>
                </a:solidFill>
              </a:rPr>
              <a:t>生存する粒子が少ない</a:t>
            </a:r>
          </a:p>
        </p:txBody>
      </p:sp>
      <p:sp>
        <p:nvSpPr>
          <p:cNvPr id="353" name="下矢印 352"/>
          <p:cNvSpPr/>
          <p:nvPr/>
        </p:nvSpPr>
        <p:spPr>
          <a:xfrm rot="3374389">
            <a:off x="8848387" y="794843"/>
            <a:ext cx="400283" cy="5647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4" name="テキスト ボックス 353"/>
          <p:cNvSpPr txBox="1"/>
          <p:nvPr/>
        </p:nvSpPr>
        <p:spPr>
          <a:xfrm>
            <a:off x="9048528" y="285116"/>
            <a:ext cx="1524221" cy="526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sz="1600" dirty="0" smtClean="0">
                <a:solidFill>
                  <a:schemeClr val="tx1"/>
                </a:solidFill>
              </a:rPr>
              <a:t>提案分布を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改善</a:t>
            </a:r>
          </a:p>
        </p:txBody>
      </p:sp>
      <p:sp>
        <p:nvSpPr>
          <p:cNvPr id="355" name="下矢印 354"/>
          <p:cNvSpPr/>
          <p:nvPr/>
        </p:nvSpPr>
        <p:spPr>
          <a:xfrm rot="3374389">
            <a:off x="3466828" y="2641244"/>
            <a:ext cx="400283" cy="5647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6" name="テキスト ボックス 355"/>
          <p:cNvSpPr txBox="1"/>
          <p:nvPr/>
        </p:nvSpPr>
        <p:spPr>
          <a:xfrm>
            <a:off x="3647307" y="2115155"/>
            <a:ext cx="1524221" cy="526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生存する粒子が増えやすい</a:t>
            </a:r>
          </a:p>
        </p:txBody>
      </p:sp>
      <p:sp>
        <p:nvSpPr>
          <p:cNvPr id="357" name="下矢印 356"/>
          <p:cNvSpPr/>
          <p:nvPr/>
        </p:nvSpPr>
        <p:spPr>
          <a:xfrm rot="3374389">
            <a:off x="8880226" y="2655071"/>
            <a:ext cx="400283" cy="5647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8" name="テキスト ボックス 357"/>
          <p:cNvSpPr txBox="1"/>
          <p:nvPr/>
        </p:nvSpPr>
        <p:spPr>
          <a:xfrm>
            <a:off x="9060705" y="2128982"/>
            <a:ext cx="1524221" cy="526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sz="1600" dirty="0" smtClean="0">
                <a:solidFill>
                  <a:schemeClr val="tx1"/>
                </a:solidFill>
              </a:rPr>
              <a:t>生存する粒子の</a:t>
            </a:r>
            <a:r>
              <a:rPr lang="ja-JP" altLang="en-US" sz="1600" dirty="0">
                <a:solidFill>
                  <a:schemeClr val="tx1"/>
                </a:solidFill>
              </a:rPr>
              <a:t>範囲</a:t>
            </a:r>
            <a:r>
              <a:rPr lang="ja-JP" altLang="en-US" sz="1600" dirty="0" smtClean="0">
                <a:solidFill>
                  <a:schemeClr val="tx1"/>
                </a:solidFill>
              </a:rPr>
              <a:t>が狭い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59" name="下矢印 358"/>
          <p:cNvSpPr/>
          <p:nvPr/>
        </p:nvSpPr>
        <p:spPr>
          <a:xfrm rot="3374389">
            <a:off x="3450620" y="4740944"/>
            <a:ext cx="400283" cy="56472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0" name="テキスト ボックス 359"/>
          <p:cNvSpPr txBox="1"/>
          <p:nvPr/>
        </p:nvSpPr>
        <p:spPr>
          <a:xfrm>
            <a:off x="3631099" y="4214855"/>
            <a:ext cx="1524221" cy="52688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/>
          </a:lstStyle>
          <a:p>
            <a:r>
              <a:rPr lang="ja-JP" altLang="en-US" sz="1600" dirty="0" smtClean="0">
                <a:solidFill>
                  <a:schemeClr val="tx1"/>
                </a:solidFill>
              </a:rPr>
              <a:t>重みの計算を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改善</a:t>
            </a:r>
          </a:p>
        </p:txBody>
      </p:sp>
      <p:sp>
        <p:nvSpPr>
          <p:cNvPr id="361" name="下矢印 360"/>
          <p:cNvSpPr/>
          <p:nvPr/>
        </p:nvSpPr>
        <p:spPr>
          <a:xfrm rot="3374389">
            <a:off x="8863455" y="4720982"/>
            <a:ext cx="400283" cy="56472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2" name="テキスト ボックス 361"/>
          <p:cNvSpPr txBox="1"/>
          <p:nvPr/>
        </p:nvSpPr>
        <p:spPr>
          <a:xfrm>
            <a:off x="9043934" y="3954964"/>
            <a:ext cx="1524221" cy="76681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/>
          </a:lstStyle>
          <a:p>
            <a:r>
              <a:rPr lang="ja-JP" altLang="en-US" sz="1600" dirty="0" smtClean="0">
                <a:solidFill>
                  <a:schemeClr val="tx1"/>
                </a:solidFill>
              </a:rPr>
              <a:t>広い</a:t>
            </a:r>
            <a:r>
              <a:rPr lang="ja-JP" altLang="en-US" sz="1600" dirty="0">
                <a:solidFill>
                  <a:schemeClr val="tx1"/>
                </a:solidFill>
              </a:rPr>
              <a:t>範囲</a:t>
            </a:r>
            <a:r>
              <a:rPr lang="ja-JP" altLang="en-US" sz="1600" dirty="0" smtClean="0">
                <a:solidFill>
                  <a:schemeClr val="tx1"/>
                </a:solidFill>
              </a:rPr>
              <a:t>で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粒子</a:t>
            </a:r>
            <a:r>
              <a:rPr lang="ja-JP" altLang="en-US" sz="1600" dirty="0" smtClean="0">
                <a:solidFill>
                  <a:schemeClr val="tx1"/>
                </a:solidFill>
              </a:rPr>
              <a:t>が生存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しやすい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363" name="テキスト ボックス 362"/>
          <p:cNvSpPr txBox="1"/>
          <p:nvPr/>
        </p:nvSpPr>
        <p:spPr>
          <a:xfrm>
            <a:off x="5421644" y="9071"/>
            <a:ext cx="2313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70C0"/>
                </a:solidFill>
              </a:rPr>
              <a:t>提案</a:t>
            </a:r>
            <a:r>
              <a:rPr lang="ja-JP" altLang="en-US" sz="1600" dirty="0" smtClean="0">
                <a:solidFill>
                  <a:srgbClr val="0070C0"/>
                </a:solidFill>
              </a:rPr>
              <a:t>分布：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FastSLAM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 2.0</a:t>
            </a:r>
          </a:p>
          <a:p>
            <a:r>
              <a:rPr lang="ja-JP" altLang="en-US" sz="1600" dirty="0"/>
              <a:t>重み</a:t>
            </a:r>
            <a:r>
              <a:rPr lang="ja-JP" altLang="en-US" sz="1600" dirty="0" smtClean="0"/>
              <a:t>計算：</a:t>
            </a:r>
            <a:r>
              <a:rPr lang="en-US" altLang="ja-JP" sz="1600" dirty="0" err="1" smtClean="0"/>
              <a:t>FastSLAM</a:t>
            </a:r>
            <a:r>
              <a:rPr lang="en-US" altLang="ja-JP" sz="1600" dirty="0" smtClean="0"/>
              <a:t> 1.0</a:t>
            </a:r>
            <a:endParaRPr kumimoji="1" lang="ja-JP" altLang="en-US" sz="1600" dirty="0"/>
          </a:p>
        </p:txBody>
      </p:sp>
      <p:sp>
        <p:nvSpPr>
          <p:cNvPr id="364" name="テキスト ボックス 363"/>
          <p:cNvSpPr txBox="1"/>
          <p:nvPr/>
        </p:nvSpPr>
        <p:spPr>
          <a:xfrm>
            <a:off x="0" y="3665"/>
            <a:ext cx="2313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提案</a:t>
            </a:r>
            <a:r>
              <a:rPr lang="ja-JP" altLang="en-US" sz="1600" dirty="0" smtClean="0"/>
              <a:t>分布：</a:t>
            </a:r>
            <a:r>
              <a:rPr kumimoji="1" lang="en-US" altLang="ja-JP" sz="1600" dirty="0" err="1" smtClean="0"/>
              <a:t>FastSLAM</a:t>
            </a:r>
            <a:r>
              <a:rPr kumimoji="1" lang="en-US" altLang="ja-JP" sz="1600" dirty="0" smtClean="0"/>
              <a:t> 1.0</a:t>
            </a:r>
          </a:p>
          <a:p>
            <a:r>
              <a:rPr lang="ja-JP" altLang="en-US" sz="1600" dirty="0"/>
              <a:t>重み</a:t>
            </a:r>
            <a:r>
              <a:rPr lang="ja-JP" altLang="en-US" sz="1600" dirty="0" smtClean="0"/>
              <a:t>計算：</a:t>
            </a:r>
            <a:r>
              <a:rPr lang="en-US" altLang="ja-JP" sz="1600" dirty="0" err="1" smtClean="0"/>
              <a:t>FastSLAM</a:t>
            </a:r>
            <a:r>
              <a:rPr lang="en-US" altLang="ja-JP" sz="1600" dirty="0" smtClean="0"/>
              <a:t> 1.0</a:t>
            </a:r>
            <a:endParaRPr kumimoji="1" lang="ja-JP" altLang="en-US" sz="1600" dirty="0"/>
          </a:p>
        </p:txBody>
      </p:sp>
      <p:sp>
        <p:nvSpPr>
          <p:cNvPr id="365" name="テキスト ボックス 364"/>
          <p:cNvSpPr txBox="1"/>
          <p:nvPr/>
        </p:nvSpPr>
        <p:spPr>
          <a:xfrm>
            <a:off x="0" y="1902854"/>
            <a:ext cx="2313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70C0"/>
                </a:solidFill>
              </a:rPr>
              <a:t>提案</a:t>
            </a:r>
            <a:r>
              <a:rPr lang="ja-JP" altLang="en-US" sz="1600" dirty="0" smtClean="0">
                <a:solidFill>
                  <a:srgbClr val="0070C0"/>
                </a:solidFill>
              </a:rPr>
              <a:t>分布：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FastSLAM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 2.0</a:t>
            </a:r>
          </a:p>
          <a:p>
            <a:r>
              <a:rPr lang="ja-JP" altLang="en-US" sz="1600" dirty="0"/>
              <a:t>重み</a:t>
            </a:r>
            <a:r>
              <a:rPr lang="ja-JP" altLang="en-US" sz="1600" dirty="0" smtClean="0"/>
              <a:t>計算：</a:t>
            </a:r>
            <a:r>
              <a:rPr lang="en-US" altLang="ja-JP" sz="1600" dirty="0" err="1" smtClean="0"/>
              <a:t>FastSLAM</a:t>
            </a:r>
            <a:r>
              <a:rPr lang="en-US" altLang="ja-JP" sz="1600" dirty="0" smtClean="0"/>
              <a:t> 1.0</a:t>
            </a:r>
            <a:endParaRPr kumimoji="1" lang="ja-JP" altLang="en-US" sz="1600" dirty="0"/>
          </a:p>
        </p:txBody>
      </p:sp>
      <p:sp>
        <p:nvSpPr>
          <p:cNvPr id="366" name="テキスト ボックス 365"/>
          <p:cNvSpPr txBox="1"/>
          <p:nvPr/>
        </p:nvSpPr>
        <p:spPr>
          <a:xfrm>
            <a:off x="5421644" y="1897893"/>
            <a:ext cx="2313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70C0"/>
                </a:solidFill>
              </a:rPr>
              <a:t>提案分布：</a:t>
            </a:r>
            <a:r>
              <a:rPr lang="en-US" altLang="ja-JP" sz="1600" dirty="0" err="1">
                <a:solidFill>
                  <a:srgbClr val="0070C0"/>
                </a:solidFill>
              </a:rPr>
              <a:t>FastSLAM</a:t>
            </a:r>
            <a:r>
              <a:rPr lang="en-US" altLang="ja-JP" sz="1600" dirty="0">
                <a:solidFill>
                  <a:srgbClr val="0070C0"/>
                </a:solidFill>
              </a:rPr>
              <a:t> 2.0</a:t>
            </a:r>
          </a:p>
          <a:p>
            <a:r>
              <a:rPr lang="ja-JP" altLang="en-US" sz="1600" dirty="0"/>
              <a:t>重み計算：</a:t>
            </a:r>
            <a:r>
              <a:rPr lang="en-US" altLang="ja-JP" sz="1600" dirty="0" err="1"/>
              <a:t>FastSLAM</a:t>
            </a:r>
            <a:r>
              <a:rPr lang="en-US" altLang="ja-JP" sz="1600" dirty="0"/>
              <a:t> 1.0</a:t>
            </a:r>
            <a:endParaRPr lang="ja-JP" altLang="en-US" sz="1600" dirty="0"/>
          </a:p>
        </p:txBody>
      </p:sp>
      <p:sp>
        <p:nvSpPr>
          <p:cNvPr id="367" name="テキスト ボックス 366"/>
          <p:cNvSpPr txBox="1"/>
          <p:nvPr/>
        </p:nvSpPr>
        <p:spPr>
          <a:xfrm>
            <a:off x="0" y="3922467"/>
            <a:ext cx="2313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70C0"/>
                </a:solidFill>
              </a:rPr>
              <a:t>提案分布：</a:t>
            </a:r>
            <a:r>
              <a:rPr lang="en-US" altLang="ja-JP" sz="1600" dirty="0" err="1">
                <a:solidFill>
                  <a:srgbClr val="0070C0"/>
                </a:solidFill>
              </a:rPr>
              <a:t>FastSLAM</a:t>
            </a:r>
            <a:r>
              <a:rPr lang="en-US" altLang="ja-JP" sz="1600" dirty="0">
                <a:solidFill>
                  <a:srgbClr val="0070C0"/>
                </a:solidFill>
              </a:rPr>
              <a:t> 2.0</a:t>
            </a:r>
          </a:p>
          <a:p>
            <a:r>
              <a:rPr lang="ja-JP" altLang="en-US" sz="1600" dirty="0">
                <a:solidFill>
                  <a:schemeClr val="accent2"/>
                </a:solidFill>
              </a:rPr>
              <a:t>重み計算：</a:t>
            </a:r>
            <a:r>
              <a:rPr lang="en-US" altLang="ja-JP" sz="1600" dirty="0" err="1">
                <a:solidFill>
                  <a:schemeClr val="accent2"/>
                </a:solidFill>
              </a:rPr>
              <a:t>FastSLAM</a:t>
            </a:r>
            <a:r>
              <a:rPr lang="en-US" altLang="ja-JP" sz="1600" dirty="0">
                <a:solidFill>
                  <a:schemeClr val="accent2"/>
                </a:solidFill>
              </a:rPr>
              <a:t> </a:t>
            </a:r>
            <a:r>
              <a:rPr lang="en-US" altLang="ja-JP" sz="1600" dirty="0" smtClean="0">
                <a:solidFill>
                  <a:schemeClr val="accent2"/>
                </a:solidFill>
              </a:rPr>
              <a:t>2.0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  <p:sp>
        <p:nvSpPr>
          <p:cNvPr id="368" name="テキスト ボックス 367"/>
          <p:cNvSpPr txBox="1"/>
          <p:nvPr/>
        </p:nvSpPr>
        <p:spPr>
          <a:xfrm>
            <a:off x="5421644" y="3882320"/>
            <a:ext cx="2313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70C0"/>
                </a:solidFill>
              </a:rPr>
              <a:t>提案分布：</a:t>
            </a:r>
            <a:r>
              <a:rPr lang="en-US" altLang="ja-JP" sz="1600" dirty="0" err="1">
                <a:solidFill>
                  <a:srgbClr val="0070C0"/>
                </a:solidFill>
              </a:rPr>
              <a:t>FastSLAM</a:t>
            </a:r>
            <a:r>
              <a:rPr lang="en-US" altLang="ja-JP" sz="1600" dirty="0">
                <a:solidFill>
                  <a:srgbClr val="0070C0"/>
                </a:solidFill>
              </a:rPr>
              <a:t> 2.0</a:t>
            </a:r>
          </a:p>
          <a:p>
            <a:r>
              <a:rPr lang="ja-JP" altLang="en-US" sz="1600" dirty="0">
                <a:solidFill>
                  <a:schemeClr val="accent2"/>
                </a:solidFill>
              </a:rPr>
              <a:t>重み計算：</a:t>
            </a:r>
            <a:r>
              <a:rPr lang="en-US" altLang="ja-JP" sz="1600" dirty="0" err="1">
                <a:solidFill>
                  <a:schemeClr val="accent2"/>
                </a:solidFill>
              </a:rPr>
              <a:t>FastSLAM</a:t>
            </a:r>
            <a:r>
              <a:rPr lang="en-US" altLang="ja-JP" sz="1600" dirty="0">
                <a:solidFill>
                  <a:schemeClr val="accent2"/>
                </a:solidFill>
              </a:rPr>
              <a:t> </a:t>
            </a:r>
            <a:r>
              <a:rPr lang="en-US" altLang="ja-JP" sz="1600" dirty="0" smtClean="0">
                <a:solidFill>
                  <a:schemeClr val="accent2"/>
                </a:solidFill>
              </a:rPr>
              <a:t>2.0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25667"/>
              </p:ext>
            </p:extLst>
          </p:nvPr>
        </p:nvGraphicFramePr>
        <p:xfrm>
          <a:off x="120217" y="465130"/>
          <a:ext cx="10612008" cy="6891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63"/>
                <a:gridCol w="3178629"/>
                <a:gridCol w="6418216"/>
              </a:tblGrid>
              <a:tr h="44037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smtClean="0">
                          <a:solidFill>
                            <a:schemeClr val="tx1"/>
                          </a:solidFill>
                        </a:rPr>
                        <a:t>FastSLAM 1.0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FastSLAM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2.0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11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/>
                        <a:t>提案分布</a:t>
                      </a:r>
                      <a:endParaRPr kumimoji="1" lang="ja-JP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804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/>
                        <a:t>重み</a:t>
                      </a:r>
                      <a:endParaRPr kumimoji="1" lang="ja-JP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782710" y="1405516"/>
                <a:ext cx="3466655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710" y="1405516"/>
                <a:ext cx="3466655" cy="348493"/>
              </a:xfrm>
              <a:prstGeom prst="rect">
                <a:avLst/>
              </a:prstGeom>
              <a:blipFill rotWithShape="0">
                <a:blip r:embed="rId2"/>
                <a:stretch>
                  <a:fillRect l="-176" t="-3509" r="-2289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644505" y="969450"/>
                <a:ext cx="1983172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505" y="969450"/>
                <a:ext cx="1983172" cy="347083"/>
              </a:xfrm>
              <a:prstGeom prst="rect">
                <a:avLst/>
              </a:prstGeom>
              <a:blipFill rotWithShape="0">
                <a:blip r:embed="rId3"/>
                <a:stretch>
                  <a:fillRect l="-1231" t="-3509" r="-4000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2236521" y="967850"/>
            <a:ext cx="14271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444579" y="937916"/>
                <a:ext cx="2851998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579" y="937916"/>
                <a:ext cx="2851998" cy="348493"/>
              </a:xfrm>
              <a:prstGeom prst="rect">
                <a:avLst/>
              </a:prstGeom>
              <a:blipFill rotWithShape="0">
                <a:blip r:embed="rId4"/>
                <a:stretch>
                  <a:fillRect l="-855" t="-3509" r="-2564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6842116" y="1405516"/>
            <a:ext cx="1368000" cy="3832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69005" y="-475575"/>
            <a:ext cx="208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単純マルコフ過程，</a:t>
            </a:r>
            <a:endParaRPr kumimoji="1" lang="en-US" altLang="ja-JP" dirty="0" smtClean="0"/>
          </a:p>
          <a:p>
            <a:r>
              <a:rPr lang="ja-JP" altLang="en-US" dirty="0" smtClean="0"/>
              <a:t>地図と状態は独立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004816" y="1408290"/>
            <a:ext cx="1803296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85564" y="1803492"/>
            <a:ext cx="1225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0070C0"/>
                </a:solidFill>
              </a:rPr>
              <a:t>動作予測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25171" y="1803492"/>
            <a:ext cx="120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FF0000"/>
                </a:solidFill>
              </a:rPr>
              <a:t>観測尤度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322289" y="3935112"/>
                <a:ext cx="2787109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89" y="3935112"/>
                <a:ext cx="2787109" cy="348493"/>
              </a:xfrm>
              <a:prstGeom prst="rect">
                <a:avLst/>
              </a:prstGeom>
              <a:blipFill rotWithShape="0">
                <a:blip r:embed="rId5"/>
                <a:stretch>
                  <a:fillRect l="-875" t="-3509" r="-2845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正方形/長方形 23"/>
          <p:cNvSpPr/>
          <p:nvPr/>
        </p:nvSpPr>
        <p:spPr>
          <a:xfrm>
            <a:off x="2051803" y="3935112"/>
            <a:ext cx="2026661" cy="405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60439" y="4353758"/>
            <a:ext cx="120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FF0000"/>
                </a:solidFill>
              </a:rPr>
              <a:t>観測尤度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128097" y="4347580"/>
                <a:ext cx="419101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097" y="4347580"/>
                <a:ext cx="4191019" cy="7265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664458" y="3938974"/>
                <a:ext cx="3203249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58" y="3938974"/>
                <a:ext cx="3203249" cy="348493"/>
              </a:xfrm>
              <a:prstGeom prst="rect">
                <a:avLst/>
              </a:prstGeom>
              <a:blipFill rotWithShape="0">
                <a:blip r:embed="rId7"/>
                <a:stretch>
                  <a:fillRect l="-570" t="-3509" r="-2281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144307" y="4982130"/>
                <a:ext cx="4246675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07" y="4982130"/>
                <a:ext cx="4246675" cy="8102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7866376" y="5185766"/>
            <a:ext cx="1476000" cy="3832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281416" y="5187153"/>
            <a:ext cx="1548000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36698" y="5573382"/>
            <a:ext cx="120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FF0000"/>
                </a:solidFill>
              </a:rPr>
              <a:t>観測尤度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993462" y="5572774"/>
            <a:ext cx="1225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0070C0"/>
                </a:solidFill>
              </a:rPr>
              <a:t>動作予測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091197" y="6512128"/>
                <a:ext cx="2202141" cy="469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altLang="ja-JP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97" y="6512128"/>
                <a:ext cx="2202141" cy="46935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5092512" y="6077352"/>
                <a:ext cx="525193" cy="348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512" y="6077352"/>
                <a:ext cx="525193" cy="348493"/>
              </a:xfrm>
              <a:prstGeom prst="rect">
                <a:avLst/>
              </a:prstGeom>
              <a:blipFill rotWithShape="0">
                <a:blip r:embed="rId10"/>
                <a:stretch>
                  <a:fillRect t="-3509" r="-3448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881593" y="6608308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93" y="6608308"/>
                <a:ext cx="2888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7660" r="-638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855466" y="6075492"/>
                <a:ext cx="536374" cy="352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466" y="6075492"/>
                <a:ext cx="536374" cy="352212"/>
              </a:xfrm>
              <a:prstGeom prst="rect">
                <a:avLst/>
              </a:prstGeom>
              <a:blipFill rotWithShape="0">
                <a:blip r:embed="rId12"/>
                <a:stretch>
                  <a:fillRect t="-3509" r="-3409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/>
          <p:cNvSpPr/>
          <p:nvPr/>
        </p:nvSpPr>
        <p:spPr>
          <a:xfrm>
            <a:off x="5655805" y="6510047"/>
            <a:ext cx="1584000" cy="50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364834" y="6549653"/>
            <a:ext cx="129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動作予測</a:t>
            </a:r>
            <a:r>
              <a:rPr lang="ja-JP" altLang="en-US" sz="1200" dirty="0"/>
              <a:t>に</a:t>
            </a:r>
            <a:r>
              <a:rPr lang="ja-JP" altLang="en-US" sz="1200" dirty="0" smtClean="0"/>
              <a:t>よる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不確かさの考慮</a:t>
            </a:r>
            <a:endParaRPr kumimoji="1" lang="ja-JP" altLang="en-US" sz="12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219789" y="6066932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219789" y="6562141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分散</a:t>
            </a:r>
            <a:r>
              <a:rPr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17195" y="6066932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417195" y="6562141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分散</a:t>
            </a:r>
            <a:r>
              <a:rPr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1899302" y="6061373"/>
            <a:ext cx="405590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1880252" y="6556582"/>
            <a:ext cx="323879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106855" y="6073134"/>
            <a:ext cx="423737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121087" y="6556582"/>
            <a:ext cx="284526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22323" y="2815266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904354" y="2832858"/>
                <a:ext cx="1798762" cy="34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54" y="2832858"/>
                <a:ext cx="1798762" cy="344903"/>
              </a:xfrm>
              <a:prstGeom prst="rect">
                <a:avLst/>
              </a:prstGeom>
              <a:blipFill rotWithShape="0">
                <a:blip r:embed="rId13"/>
                <a:stretch>
                  <a:fillRect l="-1356" t="-3571" r="-4407" b="-26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1218478" y="3295604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分散：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1919559" y="3341771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59" y="3341771"/>
                <a:ext cx="28418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9149" r="-4255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正方形/長方形 56"/>
          <p:cNvSpPr/>
          <p:nvPr/>
        </p:nvSpPr>
        <p:spPr>
          <a:xfrm>
            <a:off x="1916910" y="2809707"/>
            <a:ext cx="387982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27888" y="2815266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5030922" y="2826391"/>
                <a:ext cx="2636106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22" y="2826391"/>
                <a:ext cx="2636106" cy="347083"/>
              </a:xfrm>
              <a:prstGeom prst="rect">
                <a:avLst/>
              </a:prstGeom>
              <a:blipFill rotWithShape="0">
                <a:blip r:embed="rId15"/>
                <a:stretch>
                  <a:fillRect l="-1617" t="-3509" r="-5081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/>
          <p:cNvSpPr txBox="1"/>
          <p:nvPr/>
        </p:nvSpPr>
        <p:spPr>
          <a:xfrm>
            <a:off x="4324043" y="3295604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分散：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5025124" y="3304869"/>
                <a:ext cx="2416815" cy="350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124" y="3304869"/>
                <a:ext cx="2416815" cy="350802"/>
              </a:xfrm>
              <a:prstGeom prst="rect">
                <a:avLst/>
              </a:prstGeom>
              <a:blipFill rotWithShape="0">
                <a:blip r:embed="rId16"/>
                <a:stretch>
                  <a:fillRect l="-252" t="-3448" b="-224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正方形/長方形 63"/>
          <p:cNvSpPr/>
          <p:nvPr/>
        </p:nvSpPr>
        <p:spPr>
          <a:xfrm>
            <a:off x="7129627" y="3290045"/>
            <a:ext cx="288000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935698" y="3175782"/>
                <a:ext cx="1096647" cy="212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sSubSup>
                      <m:sSubSup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kumimoji="1" lang="en-US" altLang="ja-JP" sz="1100" dirty="0" smtClean="0"/>
                  <a:t>,</a:t>
                </a:r>
                <a:endParaRPr kumimoji="1" lang="ja-JP" altLang="en-US" sz="11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698" y="3175782"/>
                <a:ext cx="1096647" cy="212046"/>
              </a:xfrm>
              <a:prstGeom prst="rect">
                <a:avLst/>
              </a:prstGeom>
              <a:blipFill rotWithShape="0">
                <a:blip r:embed="rId17"/>
                <a:stretch>
                  <a:fillRect l="-4444" t="-8571" r="-6667" b="-3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8935698" y="3446978"/>
                <a:ext cx="1044439" cy="2128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698" y="3446978"/>
                <a:ext cx="1044439" cy="212879"/>
              </a:xfrm>
              <a:prstGeom prst="rect">
                <a:avLst/>
              </a:prstGeom>
              <a:blipFill rotWithShape="0">
                <a:blip r:embed="rId18"/>
                <a:stretch>
                  <a:fillRect l="-585" t="-5714" r="-7018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正方形/長方形 66"/>
          <p:cNvSpPr/>
          <p:nvPr/>
        </p:nvSpPr>
        <p:spPr>
          <a:xfrm>
            <a:off x="6337726" y="2809707"/>
            <a:ext cx="1300493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196674" y="3290045"/>
            <a:ext cx="828000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7756063" y="-316952"/>
                <a:ext cx="3383619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063" y="-316952"/>
                <a:ext cx="3383619" cy="56271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4790394" y="2166427"/>
                <a:ext cx="1801006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394" y="2166427"/>
                <a:ext cx="1801006" cy="347083"/>
              </a:xfrm>
              <a:prstGeom prst="rect">
                <a:avLst/>
              </a:prstGeom>
              <a:blipFill rotWithShape="0">
                <a:blip r:embed="rId20"/>
                <a:stretch>
                  <a:fillRect l="-678" t="-3509" r="-4746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リーフォーム 2"/>
          <p:cNvSpPr/>
          <p:nvPr/>
        </p:nvSpPr>
        <p:spPr>
          <a:xfrm>
            <a:off x="2036445" y="2686050"/>
            <a:ext cx="3800475" cy="133350"/>
          </a:xfrm>
          <a:custGeom>
            <a:avLst/>
            <a:gdLst>
              <a:gd name="connsiteX0" fmla="*/ 0 w 3800475"/>
              <a:gd name="connsiteY0" fmla="*/ 123825 h 133350"/>
              <a:gd name="connsiteX1" fmla="*/ 0 w 3800475"/>
              <a:gd name="connsiteY1" fmla="*/ 0 h 133350"/>
              <a:gd name="connsiteX2" fmla="*/ 3800475 w 3800475"/>
              <a:gd name="connsiteY2" fmla="*/ 0 h 133350"/>
              <a:gd name="connsiteX3" fmla="*/ 3800475 w 3800475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0475" h="133350">
                <a:moveTo>
                  <a:pt x="0" y="123825"/>
                </a:moveTo>
                <a:lnTo>
                  <a:pt x="0" y="0"/>
                </a:lnTo>
                <a:lnTo>
                  <a:pt x="3800475" y="0"/>
                </a:lnTo>
                <a:lnTo>
                  <a:pt x="3800475" y="13335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リーフォーム 70"/>
          <p:cNvSpPr/>
          <p:nvPr/>
        </p:nvSpPr>
        <p:spPr>
          <a:xfrm flipV="1">
            <a:off x="2036444" y="3670770"/>
            <a:ext cx="5256000" cy="133350"/>
          </a:xfrm>
          <a:custGeom>
            <a:avLst/>
            <a:gdLst>
              <a:gd name="connsiteX0" fmla="*/ 0 w 3800475"/>
              <a:gd name="connsiteY0" fmla="*/ 123825 h 133350"/>
              <a:gd name="connsiteX1" fmla="*/ 0 w 3800475"/>
              <a:gd name="connsiteY1" fmla="*/ 0 h 133350"/>
              <a:gd name="connsiteX2" fmla="*/ 3800475 w 3800475"/>
              <a:gd name="connsiteY2" fmla="*/ 0 h 133350"/>
              <a:gd name="connsiteX3" fmla="*/ 3800475 w 3800475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0475" h="133350">
                <a:moveTo>
                  <a:pt x="0" y="123825"/>
                </a:moveTo>
                <a:lnTo>
                  <a:pt x="0" y="0"/>
                </a:lnTo>
                <a:lnTo>
                  <a:pt x="3800475" y="0"/>
                </a:lnTo>
                <a:lnTo>
                  <a:pt x="3800475" y="13335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1917649" y="3290045"/>
            <a:ext cx="288000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552662" y="2784734"/>
            <a:ext cx="126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観測更新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 smtClean="0"/>
              <a:t>による修正項</a:t>
            </a:r>
            <a:endParaRPr kumimoji="1" lang="ja-JP" altLang="en-US" sz="1200" dirty="0"/>
          </a:p>
        </p:txBody>
      </p:sp>
      <p:sp>
        <p:nvSpPr>
          <p:cNvPr id="74" name="正方形/長方形 73"/>
          <p:cNvSpPr/>
          <p:nvPr/>
        </p:nvSpPr>
        <p:spPr>
          <a:xfrm>
            <a:off x="7709994" y="2809707"/>
            <a:ext cx="971626" cy="388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7450839" y="6512128"/>
            <a:ext cx="1106422" cy="469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5265154" y="1846100"/>
                <a:ext cx="1546834" cy="253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altLang="ja-JP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ja-JP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154" y="1846100"/>
                <a:ext cx="1546834" cy="253339"/>
              </a:xfrm>
              <a:prstGeom prst="rect">
                <a:avLst/>
              </a:prstGeom>
              <a:blipFill rotWithShape="0">
                <a:blip r:embed="rId21"/>
                <a:stretch>
                  <a:fillRect l="-395" r="-3162" b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7725849" y="1846100"/>
                <a:ext cx="1476302" cy="253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ja-JP" altLang="en-US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altLang="ja-JP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ja-JP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49" y="1846100"/>
                <a:ext cx="1476302" cy="253339"/>
              </a:xfrm>
              <a:prstGeom prst="rect">
                <a:avLst/>
              </a:prstGeom>
              <a:blipFill rotWithShape="0">
                <a:blip r:embed="rId22"/>
                <a:stretch>
                  <a:fillRect l="-823" r="-2881" b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テキスト ボックス 77"/>
          <p:cNvSpPr txBox="1"/>
          <p:nvPr/>
        </p:nvSpPr>
        <p:spPr>
          <a:xfrm>
            <a:off x="1487120" y="1338114"/>
            <a:ext cx="1225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0070C0"/>
                </a:solidFill>
              </a:rPr>
              <a:t>動作予測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2527405" y="1380722"/>
                <a:ext cx="1476302" cy="253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ja-JP" altLang="en-US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altLang="ja-JP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ja-JP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05" y="1380722"/>
                <a:ext cx="1476302" cy="253339"/>
              </a:xfrm>
              <a:prstGeom prst="rect">
                <a:avLst/>
              </a:prstGeom>
              <a:blipFill rotWithShape="0">
                <a:blip r:embed="rId23"/>
                <a:stretch>
                  <a:fillRect l="-826" r="-3306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/>
          <p:cNvSpPr txBox="1"/>
          <p:nvPr/>
        </p:nvSpPr>
        <p:spPr>
          <a:xfrm>
            <a:off x="7559921" y="3280113"/>
            <a:ext cx="126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/>
              <a:t>FastSLAM</a:t>
            </a:r>
            <a:r>
              <a:rPr lang="en-US" altLang="ja-JP" sz="1200" dirty="0" smtClean="0"/>
              <a:t> 1.0</a:t>
            </a:r>
          </a:p>
          <a:p>
            <a:pPr algn="ctr"/>
            <a:r>
              <a:rPr kumimoji="1" lang="ja-JP" altLang="en-US" sz="1200" dirty="0" smtClean="0"/>
              <a:t>との共通項</a:t>
            </a:r>
            <a:endParaRPr kumimoji="1" lang="ja-JP" altLang="en-US" sz="1200" dirty="0"/>
          </a:p>
        </p:txBody>
      </p:sp>
      <p:sp>
        <p:nvSpPr>
          <p:cNvPr id="81" name="正方形/長方形 80"/>
          <p:cNvSpPr/>
          <p:nvPr/>
        </p:nvSpPr>
        <p:spPr>
          <a:xfrm>
            <a:off x="7717253" y="3305086"/>
            <a:ext cx="971626" cy="3882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296665" y="6043443"/>
            <a:ext cx="126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/>
              <a:t>FastSLAM</a:t>
            </a:r>
            <a:r>
              <a:rPr lang="en-US" altLang="ja-JP" sz="1200" dirty="0" smtClean="0"/>
              <a:t> 1.0</a:t>
            </a:r>
          </a:p>
          <a:p>
            <a:pPr algn="ctr"/>
            <a:r>
              <a:rPr kumimoji="1" lang="ja-JP" altLang="en-US" sz="1200" dirty="0" smtClean="0"/>
              <a:t>との共通項</a:t>
            </a:r>
            <a:endParaRPr kumimoji="1" lang="ja-JP" altLang="en-US" sz="1200" dirty="0"/>
          </a:p>
        </p:txBody>
      </p:sp>
      <p:sp>
        <p:nvSpPr>
          <p:cNvPr id="83" name="正方形/長方形 82"/>
          <p:cNvSpPr/>
          <p:nvPr/>
        </p:nvSpPr>
        <p:spPr>
          <a:xfrm>
            <a:off x="7446377" y="6068416"/>
            <a:ext cx="971626" cy="388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1131025" y="2580185"/>
            <a:ext cx="9601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1131025" y="5980206"/>
            <a:ext cx="9601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5707401" y="2817028"/>
            <a:ext cx="396000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2304892" y="6425845"/>
            <a:ext cx="2801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2202852" y="6908893"/>
            <a:ext cx="291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中かっこ 21"/>
          <p:cNvSpPr/>
          <p:nvPr/>
        </p:nvSpPr>
        <p:spPr>
          <a:xfrm>
            <a:off x="8811433" y="2768538"/>
            <a:ext cx="108000" cy="936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8935698" y="2809573"/>
                <a:ext cx="1787522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ja-JP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ja-JP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ja-JP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ja-JP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698" y="2809573"/>
                <a:ext cx="1787522" cy="345159"/>
              </a:xfrm>
              <a:prstGeom prst="rect">
                <a:avLst/>
              </a:prstGeom>
              <a:blipFill rotWithShape="0">
                <a:blip r:embed="rId24"/>
                <a:stretch>
                  <a:fillRect l="-1706" t="-191228" r="-10922" b="-26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四角形吹き出し 1"/>
          <p:cNvSpPr/>
          <p:nvPr/>
        </p:nvSpPr>
        <p:spPr>
          <a:xfrm>
            <a:off x="7364834" y="2198094"/>
            <a:ext cx="3005947" cy="347083"/>
          </a:xfrm>
          <a:prstGeom prst="wedgeRectCallout">
            <a:avLst>
              <a:gd name="adj1" fmla="val -52225"/>
              <a:gd name="adj2" fmla="val 10274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中心も分散も更新 </a:t>
            </a:r>
            <a:r>
              <a:rPr lang="en-US" altLang="ja-JP" dirty="0" smtClean="0"/>
              <a:t>(EKF </a:t>
            </a:r>
            <a:r>
              <a:rPr lang="ja-JP" altLang="en-US" dirty="0" smtClean="0"/>
              <a:t>相当</a:t>
            </a:r>
            <a:r>
              <a:rPr lang="en-US" altLang="ja-JP" dirty="0" smtClean="0"/>
              <a:t>)</a:t>
            </a:r>
          </a:p>
        </p:txBody>
      </p:sp>
      <p:sp>
        <p:nvSpPr>
          <p:cNvPr id="88" name="四角形吹き出し 87"/>
          <p:cNvSpPr/>
          <p:nvPr/>
        </p:nvSpPr>
        <p:spPr>
          <a:xfrm>
            <a:off x="8883368" y="6035708"/>
            <a:ext cx="1804015" cy="677684"/>
          </a:xfrm>
          <a:prstGeom prst="wedgeRectCallout">
            <a:avLst>
              <a:gd name="adj1" fmla="val -63418"/>
              <a:gd name="adj2" fmla="val 103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中心はそのまま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分散だけ修正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1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0" y="-9525"/>
            <a:ext cx="9649097" cy="578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153335" y="3957968"/>
                <a:ext cx="236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335" y="3957968"/>
                <a:ext cx="236378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31" t="-23913" r="-4897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977166" y="1528376"/>
                <a:ext cx="2590580" cy="340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66" y="1528376"/>
                <a:ext cx="2590580" cy="340927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V="1">
            <a:off x="3910506" y="18203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4897296" y="18203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705043" y="2130302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確率変数に定数倍をかけると，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分散には定数倍の二乗がかかる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37061" y="805712"/>
            <a:ext cx="127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0070C0"/>
                </a:solidFill>
              </a:rPr>
              <a:t>1</a:t>
            </a:r>
            <a:r>
              <a:rPr lang="ja-JP" altLang="en-US" sz="1200" dirty="0" smtClean="0">
                <a:solidFill>
                  <a:srgbClr val="0070C0"/>
                </a:solidFill>
              </a:rPr>
              <a:t>時刻前の推定</a:t>
            </a:r>
            <a:endParaRPr lang="en-US" altLang="ja-JP" sz="1200" dirty="0" smtClean="0">
              <a:solidFill>
                <a:srgbClr val="0070C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0070C0"/>
                </a:solidFill>
              </a:rPr>
              <a:t>の不確かさ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cxnSp>
        <p:nvCxnSpPr>
          <p:cNvPr id="14" name="直線矢印コネクタ 13"/>
          <p:cNvCxnSpPr>
            <a:stCxn id="13" idx="2"/>
            <a:endCxn id="9" idx="0"/>
          </p:cNvCxnSpPr>
          <p:nvPr/>
        </p:nvCxnSpPr>
        <p:spPr>
          <a:xfrm>
            <a:off x="4272456" y="1267377"/>
            <a:ext cx="0" cy="26099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830620" y="805712"/>
            <a:ext cx="181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システム</a:t>
            </a:r>
            <a:r>
              <a:rPr kumimoji="1" lang="ja-JP" altLang="en-US" sz="1200" dirty="0" smtClean="0"/>
              <a:t>モデルへの</a:t>
            </a:r>
            <a:r>
              <a:rPr lang="ja-JP" altLang="en-US" sz="1200" dirty="0" smtClean="0"/>
              <a:t>入力</a:t>
            </a:r>
            <a:endParaRPr lang="en-US" altLang="ja-JP" sz="1200" dirty="0" smtClean="0"/>
          </a:p>
          <a:p>
            <a:pPr algn="ctr"/>
            <a:r>
              <a:rPr lang="ja-JP" altLang="en-US" sz="1200" dirty="0"/>
              <a:t>に対する</a:t>
            </a:r>
            <a:r>
              <a:rPr lang="ja-JP" altLang="en-US" sz="1200" dirty="0" smtClean="0"/>
              <a:t>不確かさ</a:t>
            </a:r>
            <a:endParaRPr kumimoji="1" lang="ja-JP" altLang="en-US" sz="12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250369" y="1267377"/>
            <a:ext cx="0" cy="26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620831" y="2099679"/>
            <a:ext cx="130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不確かさの</a:t>
            </a:r>
            <a:endParaRPr kumimoji="1" lang="en-US" altLang="ja-JP" sz="1200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重ね合わせで，</a:t>
            </a:r>
            <a:endParaRPr kumimoji="1" lang="en-US" altLang="ja-JP" sz="1200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少し広がる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3334900" y="1842302"/>
            <a:ext cx="0" cy="288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745466" y="810245"/>
            <a:ext cx="109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予測の</a:t>
            </a:r>
            <a:endParaRPr kumimoji="1" lang="en-US" altLang="ja-JP" sz="12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200" dirty="0">
                <a:solidFill>
                  <a:srgbClr val="00B050"/>
                </a:solidFill>
              </a:rPr>
              <a:t>不確かさ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317471" y="1267376"/>
            <a:ext cx="0" cy="2609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626038" y="-18783"/>
            <a:ext cx="194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一次元（スカラ）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11123" y="-9526"/>
            <a:ext cx="21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多次元（ベクトル）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7475" y="1445391"/>
            <a:ext cx="82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予測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-45718" y="4137264"/>
            <a:ext cx="16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フィルタリング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894997" y="1611877"/>
                <a:ext cx="2484000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97" y="1611877"/>
                <a:ext cx="2484000" cy="284437"/>
              </a:xfrm>
              <a:prstGeom prst="rect">
                <a:avLst/>
              </a:prstGeom>
              <a:blipFill rotWithShape="0">
                <a:blip r:embed="rId5"/>
                <a:stretch>
                  <a:fillRect l="-1961" t="-17021" r="-735" b="-17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/>
          <p:cNvCxnSpPr/>
          <p:nvPr/>
        </p:nvCxnSpPr>
        <p:spPr>
          <a:xfrm>
            <a:off x="6637567" y="-9525"/>
            <a:ext cx="0" cy="57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6888963" y="4197549"/>
                <a:ext cx="2496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963" y="4197549"/>
                <a:ext cx="249606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20" t="-26667" r="-8537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263791" y="440615"/>
                <a:ext cx="1810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791" y="440615"/>
                <a:ext cx="181081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47" t="-23913" r="-33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197830" y="440615"/>
                <a:ext cx="1878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30" y="440615"/>
                <a:ext cx="187833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247" t="-23913" r="-974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/>
          <p:cNvCxnSpPr/>
          <p:nvPr/>
        </p:nvCxnSpPr>
        <p:spPr>
          <a:xfrm>
            <a:off x="0" y="2768778"/>
            <a:ext cx="96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562843" y="378273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0" y="378271"/>
            <a:ext cx="9648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562843" y="779957"/>
            <a:ext cx="808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556775" y="4821824"/>
            <a:ext cx="808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654358" y="394448"/>
            <a:ext cx="9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推定値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798333" y="1569429"/>
            <a:ext cx="66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分散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798333" y="5149627"/>
            <a:ext cx="66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分散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54358" y="4151383"/>
            <a:ext cx="9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推定値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578274" y="2986360"/>
            <a:ext cx="110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カルマン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ゲイン</a:t>
            </a:r>
            <a:endParaRPr kumimoji="1" lang="ja-JP" altLang="en-US" dirty="0"/>
          </a:p>
        </p:txBody>
      </p:sp>
      <p:cxnSp>
        <p:nvCxnSpPr>
          <p:cNvPr id="44" name="直線コネクタ 43"/>
          <p:cNvCxnSpPr/>
          <p:nvPr/>
        </p:nvCxnSpPr>
        <p:spPr>
          <a:xfrm>
            <a:off x="1569820" y="3850273"/>
            <a:ext cx="808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3416932" y="2777559"/>
                <a:ext cx="1855764" cy="818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932" y="2777559"/>
                <a:ext cx="1855764" cy="81862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6732997" y="3065455"/>
                <a:ext cx="2808000" cy="459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97" y="3065455"/>
                <a:ext cx="2808000" cy="459100"/>
              </a:xfrm>
              <a:prstGeom prst="rect">
                <a:avLst/>
              </a:prstGeom>
              <a:blipFill rotWithShape="0">
                <a:blip r:embed="rId10"/>
                <a:stretch>
                  <a:fillRect r="-23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5234843" y="3546935"/>
            <a:ext cx="127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</a:rPr>
              <a:t>観測の不確かさ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49" name="直線矢印コネクタ 48"/>
          <p:cNvCxnSpPr>
            <a:stCxn id="48" idx="1"/>
          </p:cNvCxnSpPr>
          <p:nvPr/>
        </p:nvCxnSpPr>
        <p:spPr>
          <a:xfrm flipH="1" flipV="1">
            <a:off x="5019569" y="3520596"/>
            <a:ext cx="215274" cy="164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819390" y="3544147"/>
            <a:ext cx="121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予測の不確かさ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51" name="直線矢印コネクタ 50"/>
          <p:cNvCxnSpPr>
            <a:stCxn id="50" idx="3"/>
          </p:cNvCxnSpPr>
          <p:nvPr/>
        </p:nvCxnSpPr>
        <p:spPr>
          <a:xfrm flipV="1">
            <a:off x="4035429" y="3489867"/>
            <a:ext cx="203190" cy="1927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007812" y="4455438"/>
            <a:ext cx="707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7030A0"/>
                </a:solidFill>
              </a:rPr>
              <a:t>写像</a:t>
            </a:r>
            <a:endParaRPr kumimoji="1" lang="ja-JP" altLang="en-US" sz="1400" dirty="0">
              <a:solidFill>
                <a:srgbClr val="7030A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633782" y="4465279"/>
            <a:ext cx="122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イノベーション</a:t>
            </a:r>
            <a:endParaRPr kumimoji="1" lang="ja-JP" altLang="en-US" sz="1400" dirty="0"/>
          </a:p>
        </p:txBody>
      </p:sp>
      <p:cxnSp>
        <p:nvCxnSpPr>
          <p:cNvPr id="61" name="直線矢印コネクタ 60"/>
          <p:cNvCxnSpPr>
            <a:stCxn id="60" idx="0"/>
          </p:cNvCxnSpPr>
          <p:nvPr/>
        </p:nvCxnSpPr>
        <p:spPr>
          <a:xfrm flipH="1" flipV="1">
            <a:off x="4901829" y="4244808"/>
            <a:ext cx="346576" cy="22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59" idx="0"/>
            <a:endCxn id="4" idx="2"/>
          </p:cNvCxnSpPr>
          <p:nvPr/>
        </p:nvCxnSpPr>
        <p:spPr>
          <a:xfrm flipH="1" flipV="1">
            <a:off x="4335230" y="4234967"/>
            <a:ext cx="26166" cy="22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905426" y="4455438"/>
            <a:ext cx="1137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rgbClr val="7030A0"/>
                </a:solidFill>
              </a:rPr>
              <a:t>修正ゲイン</a:t>
            </a:r>
            <a:endParaRPr kumimoji="1" lang="ja-JP" altLang="en-US" sz="1400" dirty="0">
              <a:solidFill>
                <a:srgbClr val="7030A0"/>
              </a:solidFill>
            </a:endParaRPr>
          </a:p>
        </p:txBody>
      </p:sp>
      <p:cxnSp>
        <p:nvCxnSpPr>
          <p:cNvPr id="64" name="直線矢印コネクタ 63"/>
          <p:cNvCxnSpPr>
            <a:stCxn id="63" idx="0"/>
          </p:cNvCxnSpPr>
          <p:nvPr/>
        </p:nvCxnSpPr>
        <p:spPr>
          <a:xfrm flipV="1">
            <a:off x="3474387" y="4251845"/>
            <a:ext cx="746417" cy="203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3048694" y="5271631"/>
                <a:ext cx="2045496" cy="344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4" y="5271631"/>
                <a:ext cx="2045496" cy="344774"/>
              </a:xfrm>
              <a:prstGeom prst="rect">
                <a:avLst/>
              </a:prstGeom>
              <a:blipFill rotWithShape="0">
                <a:blip r:embed="rId11"/>
                <a:stretch>
                  <a:fillRect r="-2083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5329068" y="4869083"/>
                <a:ext cx="9089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 dirty="0" smtClean="0">
                    <a:solidFill>
                      <a:srgbClr val="0070C0"/>
                    </a:solidFill>
                    <a:latin typeface="+mn-ea"/>
                  </a:rPr>
                  <a:t>状態空間での</a:t>
                </a:r>
                <a:endParaRPr lang="en-US" altLang="ja-JP" sz="1200" dirty="0" smtClean="0">
                  <a:solidFill>
                    <a:srgbClr val="0070C0"/>
                  </a:solidFill>
                  <a:latin typeface="+mn-ea"/>
                </a:endParaRPr>
              </a:p>
              <a:p>
                <a:r>
                  <a:rPr lang="ja-JP" altLang="en-US" sz="1200" dirty="0" smtClean="0">
                    <a:solidFill>
                      <a:srgbClr val="0070C0"/>
                    </a:solidFill>
                    <a:latin typeface="+mn-ea"/>
                  </a:rPr>
                  <a:t>修正ゲイン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ja-JP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kumimoji="1" lang="ja-JP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068" y="4869083"/>
                <a:ext cx="90890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0067" t="-11667" r="-100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中かっこ 74"/>
          <p:cNvSpPr/>
          <p:nvPr/>
        </p:nvSpPr>
        <p:spPr>
          <a:xfrm rot="16200000">
            <a:off x="4359026" y="5096639"/>
            <a:ext cx="63500" cy="347054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114249" y="5157238"/>
                <a:ext cx="2045496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249" y="5157238"/>
                <a:ext cx="2045496" cy="284437"/>
              </a:xfrm>
              <a:prstGeom prst="rect">
                <a:avLst/>
              </a:prstGeom>
              <a:blipFill rotWithShape="0">
                <a:blip r:embed="rId13"/>
                <a:stretch>
                  <a:fillRect l="-3274" t="-17021" r="-14286" b="-34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フリーフォーム 78"/>
          <p:cNvSpPr/>
          <p:nvPr/>
        </p:nvSpPr>
        <p:spPr>
          <a:xfrm>
            <a:off x="4399812" y="5009672"/>
            <a:ext cx="876300" cy="152400"/>
          </a:xfrm>
          <a:custGeom>
            <a:avLst/>
            <a:gdLst>
              <a:gd name="connsiteX0" fmla="*/ 876300 w 876300"/>
              <a:gd name="connsiteY0" fmla="*/ 0 h 152400"/>
              <a:gd name="connsiteX1" fmla="*/ 0 w 876300"/>
              <a:gd name="connsiteY1" fmla="*/ 0 h 152400"/>
              <a:gd name="connsiteX2" fmla="*/ 0 w 8763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152400">
                <a:moveTo>
                  <a:pt x="876300" y="0"/>
                </a:moveTo>
                <a:lnTo>
                  <a:pt x="0" y="0"/>
                </a:lnTo>
                <a:lnTo>
                  <a:pt x="0" y="152400"/>
                </a:ln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2703504" y="-9525"/>
            <a:ext cx="0" cy="57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move_base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2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/>
        </p:nvSpPr>
        <p:spPr>
          <a:xfrm rot="1687649">
            <a:off x="7972159" y="838601"/>
            <a:ext cx="386969" cy="541861"/>
          </a:xfrm>
          <a:prstGeom prst="ellips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2746163" y="1201696"/>
            <a:ext cx="0" cy="14613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2269913" y="752116"/>
            <a:ext cx="0" cy="198000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324773" y="1694070"/>
            <a:ext cx="0" cy="972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878822" y="2143581"/>
                <a:ext cx="505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2" y="2143581"/>
                <a:ext cx="50501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6667" r="-12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2675490" y="2105369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90" y="2105369"/>
                <a:ext cx="43191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4272587904"/>
              </p:ext>
            </p:extLst>
          </p:nvPr>
        </p:nvGraphicFramePr>
        <p:xfrm>
          <a:off x="176919" y="0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右矢印 9"/>
          <p:cNvSpPr/>
          <p:nvPr/>
        </p:nvSpPr>
        <p:spPr>
          <a:xfrm>
            <a:off x="1324048" y="2250784"/>
            <a:ext cx="1404000" cy="144000"/>
          </a:xfrm>
          <a:prstGeom prst="rightArrow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1324048" y="2669576"/>
            <a:ext cx="936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1"/>
            <a:endCxn id="11" idx="1"/>
          </p:cNvCxnSpPr>
          <p:nvPr/>
        </p:nvCxnSpPr>
        <p:spPr>
          <a:xfrm>
            <a:off x="1324048" y="2322784"/>
            <a:ext cx="0" cy="41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0" idx="3"/>
            <a:endCxn id="11" idx="3"/>
          </p:cNvCxnSpPr>
          <p:nvPr/>
        </p:nvCxnSpPr>
        <p:spPr>
          <a:xfrm flipH="1">
            <a:off x="2260048" y="2322784"/>
            <a:ext cx="468000" cy="41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698914" y="2394889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914" y="2394889"/>
                <a:ext cx="26731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727" r="-454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2664636" y="0"/>
            <a:ext cx="9341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状態空間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2049099" y="2813576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99" y="2813576"/>
                <a:ext cx="44653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6667" r="-136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102188" y="2175762"/>
            <a:ext cx="2013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イノベーションベクトル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74899" y="2618701"/>
            <a:ext cx="221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カルマンゲインによる修正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 rot="20231062">
            <a:off x="5935474" y="1801545"/>
            <a:ext cx="1130300" cy="4816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9800000">
            <a:off x="6402795" y="1491529"/>
            <a:ext cx="1907028" cy="144000"/>
          </a:xfrm>
          <a:prstGeom prst="rightArrow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 rot="21027410">
            <a:off x="7152862" y="1360397"/>
            <a:ext cx="291309" cy="481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6684778" y="1417071"/>
                <a:ext cx="317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778" y="1417071"/>
                <a:ext cx="317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231" r="-384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7608894" y="1690491"/>
                <a:ext cx="3696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94" y="1690491"/>
                <a:ext cx="36960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7482086" y="667827"/>
                <a:ext cx="3678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086" y="667827"/>
                <a:ext cx="36787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5972189" y="1442904"/>
                <a:ext cx="505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189" y="1442904"/>
                <a:ext cx="505010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6667" r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/>
          <p:cNvCxnSpPr>
            <a:stCxn id="27" idx="2"/>
            <a:endCxn id="23" idx="1"/>
          </p:cNvCxnSpPr>
          <p:nvPr/>
        </p:nvCxnSpPr>
        <p:spPr>
          <a:xfrm>
            <a:off x="6224694" y="1812236"/>
            <a:ext cx="277275" cy="243525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5" idx="1"/>
            <a:endCxn id="23" idx="3"/>
          </p:cNvCxnSpPr>
          <p:nvPr/>
        </p:nvCxnSpPr>
        <p:spPr>
          <a:xfrm flipH="1" flipV="1">
            <a:off x="7312569" y="1587761"/>
            <a:ext cx="296325" cy="287396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6" idx="3"/>
            <a:endCxn id="22" idx="3"/>
          </p:cNvCxnSpPr>
          <p:nvPr/>
        </p:nvCxnSpPr>
        <p:spPr>
          <a:xfrm>
            <a:off x="7849959" y="852493"/>
            <a:ext cx="332117" cy="23427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矢印 39"/>
          <p:cNvSpPr/>
          <p:nvPr/>
        </p:nvSpPr>
        <p:spPr>
          <a:xfrm>
            <a:off x="4588625" y="1070512"/>
            <a:ext cx="945400" cy="3860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60202" y="1532541"/>
            <a:ext cx="131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1</a:t>
            </a:r>
            <a:r>
              <a:rPr kumimoji="1" lang="ja-JP" altLang="en-US" sz="1400" dirty="0" smtClean="0"/>
              <a:t>次元から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2</a:t>
            </a:r>
            <a:r>
              <a:rPr lang="ja-JP" altLang="en-US" sz="1400" dirty="0" smtClean="0"/>
              <a:t>次元に展開</a:t>
            </a:r>
            <a:endParaRPr kumimoji="1" lang="ja-JP" altLang="en-US" sz="1400" dirty="0"/>
          </a:p>
        </p:txBody>
      </p:sp>
      <p:sp>
        <p:nvSpPr>
          <p:cNvPr id="42" name="四角形吹き出し 41"/>
          <p:cNvSpPr/>
          <p:nvPr/>
        </p:nvSpPr>
        <p:spPr>
          <a:xfrm>
            <a:off x="6169577" y="790061"/>
            <a:ext cx="1236037" cy="344006"/>
          </a:xfrm>
          <a:prstGeom prst="wedgeRectCallout">
            <a:avLst>
              <a:gd name="adj1" fmla="val 33109"/>
              <a:gd name="adj2" fmla="val 148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誤差楕円を扱う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線コネクタ 43"/>
          <p:cNvCxnSpPr>
            <a:stCxn id="21" idx="0"/>
            <a:endCxn id="21" idx="4"/>
          </p:cNvCxnSpPr>
          <p:nvPr/>
        </p:nvCxnSpPr>
        <p:spPr>
          <a:xfrm>
            <a:off x="7258587" y="1363730"/>
            <a:ext cx="79860" cy="475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0" idx="0"/>
            <a:endCxn id="20" idx="4"/>
          </p:cNvCxnSpPr>
          <p:nvPr/>
        </p:nvCxnSpPr>
        <p:spPr>
          <a:xfrm flipH="1">
            <a:off x="8037918" y="870598"/>
            <a:ext cx="255452" cy="477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9" idx="6"/>
            <a:endCxn id="19" idx="2"/>
          </p:cNvCxnSpPr>
          <p:nvPr/>
        </p:nvCxnSpPr>
        <p:spPr>
          <a:xfrm flipH="1">
            <a:off x="5979693" y="1823244"/>
            <a:ext cx="1041862" cy="4382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矢印 22"/>
          <p:cNvSpPr/>
          <p:nvPr/>
        </p:nvSpPr>
        <p:spPr>
          <a:xfrm rot="19800000">
            <a:off x="6439269" y="1749761"/>
            <a:ext cx="936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吹き出し 51"/>
          <p:cNvSpPr/>
          <p:nvPr/>
        </p:nvSpPr>
        <p:spPr>
          <a:xfrm>
            <a:off x="6794225" y="2230729"/>
            <a:ext cx="1869072" cy="474813"/>
          </a:xfrm>
          <a:prstGeom prst="wedgeRectCallout">
            <a:avLst>
              <a:gd name="adj1" fmla="val -65167"/>
              <a:gd name="adj2" fmla="val -563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スケーリングのみならず，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動軸</a:t>
            </a:r>
            <a:r>
              <a:rPr lang="ja-JP" altLang="en-US" sz="1200" dirty="0" smtClean="0">
                <a:solidFill>
                  <a:schemeClr val="tx1"/>
                </a:solidFill>
              </a:rPr>
              <a:t>の</a:t>
            </a:r>
            <a:r>
              <a:rPr lang="ja-JP" altLang="en-US" sz="1200" dirty="0">
                <a:solidFill>
                  <a:schemeClr val="tx1"/>
                </a:solidFill>
              </a:rPr>
              <a:t>回転</a:t>
            </a:r>
            <a:r>
              <a:rPr lang="ja-JP" altLang="en-US" sz="1200" dirty="0" smtClean="0">
                <a:solidFill>
                  <a:schemeClr val="tx1"/>
                </a:solidFill>
              </a:rPr>
              <a:t>も考える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四角形吹き出し 52"/>
          <p:cNvSpPr/>
          <p:nvPr/>
        </p:nvSpPr>
        <p:spPr>
          <a:xfrm>
            <a:off x="683314" y="1086772"/>
            <a:ext cx="1181023" cy="438372"/>
          </a:xfrm>
          <a:prstGeom prst="wedgeRectCallout">
            <a:avLst>
              <a:gd name="adj1" fmla="val 18518"/>
              <a:gd name="adj2" fmla="val 1221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単一の分散を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扱う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四角形吹き出し 53"/>
          <p:cNvSpPr/>
          <p:nvPr/>
        </p:nvSpPr>
        <p:spPr>
          <a:xfrm>
            <a:off x="2838773" y="823891"/>
            <a:ext cx="1085885" cy="426535"/>
          </a:xfrm>
          <a:prstGeom prst="wedgeRectCallout">
            <a:avLst>
              <a:gd name="adj1" fmla="val -48501"/>
              <a:gd name="adj2" fmla="val 1244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スケーリング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err="1" smtClean="0">
                <a:solidFill>
                  <a:schemeClr val="tx1"/>
                </a:solidFill>
              </a:rPr>
              <a:t>だけ</a:t>
            </a:r>
            <a:r>
              <a:rPr lang="ja-JP" altLang="en-US" sz="1200" dirty="0" smtClean="0">
                <a:solidFill>
                  <a:schemeClr val="tx1"/>
                </a:solidFill>
              </a:rPr>
              <a:t>考える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525780" y="708660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617220" y="15240"/>
            <a:ext cx="2034540" cy="681846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1738122" y="669675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122" y="669675"/>
                <a:ext cx="44653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6667" r="-136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084714" y="3109504"/>
                <a:ext cx="3735766" cy="612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ja-JP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･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14" y="3109504"/>
                <a:ext cx="3735766" cy="612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/>
          <p:cNvCxnSpPr/>
          <p:nvPr/>
        </p:nvCxnSpPr>
        <p:spPr>
          <a:xfrm>
            <a:off x="5278755" y="1554479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>
          <a:xfrm>
            <a:off x="7469505" y="198119"/>
            <a:ext cx="979170" cy="1356360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正方形/長方形 78"/>
              <p:cNvSpPr/>
              <p:nvPr/>
            </p:nvSpPr>
            <p:spPr>
              <a:xfrm>
                <a:off x="7823835" y="1554479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9" name="正方形/長方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835" y="1554479"/>
                <a:ext cx="43191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/>
          <p:nvPr/>
        </p:nvCxnSpPr>
        <p:spPr>
          <a:xfrm>
            <a:off x="462636" y="2562121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リーフォーム 81"/>
          <p:cNvSpPr/>
          <p:nvPr/>
        </p:nvSpPr>
        <p:spPr>
          <a:xfrm>
            <a:off x="554076" y="1868701"/>
            <a:ext cx="2034540" cy="681846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フリーフォーム 82"/>
          <p:cNvSpPr/>
          <p:nvPr/>
        </p:nvSpPr>
        <p:spPr>
          <a:xfrm>
            <a:off x="1647546" y="1546827"/>
            <a:ext cx="1844040" cy="1015293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/>
              <p:cNvSpPr/>
              <p:nvPr/>
            </p:nvSpPr>
            <p:spPr>
              <a:xfrm>
                <a:off x="1674978" y="2523136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978" y="2523136"/>
                <a:ext cx="44653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6667"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/>
              <p:cNvSpPr/>
              <p:nvPr/>
            </p:nvSpPr>
            <p:spPr>
              <a:xfrm>
                <a:off x="2625954" y="2523136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正方形/長方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954" y="2523136"/>
                <a:ext cx="44653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フリーフォーム 40"/>
          <p:cNvSpPr/>
          <p:nvPr/>
        </p:nvSpPr>
        <p:spPr>
          <a:xfrm>
            <a:off x="5082159" y="854341"/>
            <a:ext cx="2034540" cy="681846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5863910" y="1550511"/>
                <a:ext cx="10569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910" y="1550511"/>
                <a:ext cx="1056955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6557" r="-132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矢印 1"/>
          <p:cNvSpPr/>
          <p:nvPr/>
        </p:nvSpPr>
        <p:spPr>
          <a:xfrm>
            <a:off x="6465380" y="1070191"/>
            <a:ext cx="1548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23668" y="578533"/>
            <a:ext cx="1833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イノベーションベクトル</a:t>
            </a:r>
            <a:endParaRPr kumimoji="1" lang="ja-JP" altLang="en-US" sz="1400" dirty="0"/>
          </a:p>
        </p:txBody>
      </p:sp>
      <p:sp>
        <p:nvSpPr>
          <p:cNvPr id="45" name="右矢印 44"/>
          <p:cNvSpPr/>
          <p:nvPr/>
        </p:nvSpPr>
        <p:spPr>
          <a:xfrm>
            <a:off x="1904932" y="1571300"/>
            <a:ext cx="1517387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348655" y="4431803"/>
                <a:ext cx="17649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655" y="4431803"/>
                <a:ext cx="17649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90" t="-24444" r="-79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フリーフォーム 46"/>
          <p:cNvSpPr/>
          <p:nvPr/>
        </p:nvSpPr>
        <p:spPr>
          <a:xfrm>
            <a:off x="9709263" y="3528449"/>
            <a:ext cx="1392690" cy="1255849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7588998" y="4784300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 48"/>
          <p:cNvSpPr/>
          <p:nvPr/>
        </p:nvSpPr>
        <p:spPr>
          <a:xfrm>
            <a:off x="7680438" y="4090880"/>
            <a:ext cx="2034540" cy="681846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8773908" y="3769006"/>
            <a:ext cx="1844040" cy="1015293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8801340" y="4745315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340" y="4745315"/>
                <a:ext cx="446532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6557"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10405013" y="4784298"/>
                <a:ext cx="635174" cy="408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13" y="4784298"/>
                <a:ext cx="635174" cy="408894"/>
              </a:xfrm>
              <a:prstGeom prst="rect">
                <a:avLst/>
              </a:prstGeom>
              <a:blipFill rotWithShape="0">
                <a:blip r:embed="rId10"/>
                <a:stretch>
                  <a:fillRect l="-36538" t="-140299" r="-100962" b="-210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9752316" y="4745315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316" y="4745315"/>
                <a:ext cx="44653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/>
          <p:nvPr/>
        </p:nvCxnSpPr>
        <p:spPr>
          <a:xfrm>
            <a:off x="7577479" y="6420480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10290199" y="5094600"/>
            <a:ext cx="0" cy="1324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9901579" y="5414640"/>
            <a:ext cx="0" cy="1008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8964319" y="5734680"/>
            <a:ext cx="0" cy="684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8741053" y="6456712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053" y="6456712"/>
                <a:ext cx="446532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6557"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/>
              <p:cNvSpPr/>
              <p:nvPr/>
            </p:nvSpPr>
            <p:spPr>
              <a:xfrm>
                <a:off x="10074242" y="6449106"/>
                <a:ext cx="635174" cy="408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242" y="6449106"/>
                <a:ext cx="635174" cy="408894"/>
              </a:xfrm>
              <a:prstGeom prst="rect">
                <a:avLst/>
              </a:prstGeom>
              <a:blipFill rotWithShape="0">
                <a:blip r:embed="rId13"/>
                <a:stretch>
                  <a:fillRect l="-36538" t="-140299" r="-100962" b="-210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9692029" y="6449092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029" y="6449092"/>
                <a:ext cx="44653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10551859" y="5794525"/>
                <a:ext cx="6331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859" y="5794525"/>
                <a:ext cx="633122" cy="215444"/>
              </a:xfrm>
              <a:prstGeom prst="rect">
                <a:avLst/>
              </a:prstGeom>
              <a:blipFill rotWithShape="0">
                <a:blip r:embed="rId15"/>
                <a:stretch>
                  <a:fillRect l="-6731" t="-157143" r="-44231" b="-24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矢印コネクタ 62"/>
          <p:cNvCxnSpPr/>
          <p:nvPr/>
        </p:nvCxnSpPr>
        <p:spPr>
          <a:xfrm>
            <a:off x="8964319" y="6311319"/>
            <a:ext cx="9372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9901579" y="6316458"/>
            <a:ext cx="39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/>
          <p:cNvSpPr/>
          <p:nvPr/>
        </p:nvSpPr>
        <p:spPr>
          <a:xfrm>
            <a:off x="10122559" y="6053820"/>
            <a:ext cx="617356" cy="259980"/>
          </a:xfrm>
          <a:custGeom>
            <a:avLst/>
            <a:gdLst>
              <a:gd name="connsiteX0" fmla="*/ 617220 w 617356"/>
              <a:gd name="connsiteY0" fmla="*/ 0 h 213360"/>
              <a:gd name="connsiteX1" fmla="*/ 563880 w 617356"/>
              <a:gd name="connsiteY1" fmla="*/ 68580 h 213360"/>
              <a:gd name="connsiteX2" fmla="*/ 289560 w 617356"/>
              <a:gd name="connsiteY2" fmla="*/ 60960 h 213360"/>
              <a:gd name="connsiteX3" fmla="*/ 121920 w 617356"/>
              <a:gd name="connsiteY3" fmla="*/ 45720 h 213360"/>
              <a:gd name="connsiteX4" fmla="*/ 0 w 617356"/>
              <a:gd name="connsiteY4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56" h="213360">
                <a:moveTo>
                  <a:pt x="617220" y="0"/>
                </a:moveTo>
                <a:cubicBezTo>
                  <a:pt x="617855" y="29210"/>
                  <a:pt x="618490" y="58420"/>
                  <a:pt x="563880" y="68580"/>
                </a:cubicBezTo>
                <a:cubicBezTo>
                  <a:pt x="509270" y="78740"/>
                  <a:pt x="363220" y="64770"/>
                  <a:pt x="289560" y="60960"/>
                </a:cubicBezTo>
                <a:cubicBezTo>
                  <a:pt x="215900" y="57150"/>
                  <a:pt x="170180" y="20320"/>
                  <a:pt x="121920" y="45720"/>
                </a:cubicBezTo>
                <a:cubicBezTo>
                  <a:pt x="73660" y="71120"/>
                  <a:pt x="36830" y="142240"/>
                  <a:pt x="0" y="21336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9187002" y="5980971"/>
            <a:ext cx="485842" cy="30997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10381550" y="5738711"/>
            <a:ext cx="906869" cy="32429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9228350" y="5967311"/>
                <a:ext cx="4238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350" y="5967311"/>
                <a:ext cx="423834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/>
          <p:cNvSpPr txBox="1"/>
          <p:nvPr/>
        </p:nvSpPr>
        <p:spPr>
          <a:xfrm>
            <a:off x="3948308" y="954817"/>
            <a:ext cx="191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5"/>
                </a:solidFill>
              </a:rPr>
              <a:t>イノベーションベクトル</a:t>
            </a:r>
            <a:endParaRPr lang="en-US" altLang="ja-JP" sz="1400" dirty="0" smtClean="0">
              <a:solidFill>
                <a:schemeClr val="accent5"/>
              </a:solidFill>
            </a:endParaRPr>
          </a:p>
          <a:p>
            <a:r>
              <a:rPr lang="ja-JP" altLang="en-US" sz="1400" dirty="0">
                <a:solidFill>
                  <a:schemeClr val="accent5"/>
                </a:solidFill>
              </a:rPr>
              <a:t>を</a:t>
            </a:r>
            <a:r>
              <a:rPr lang="ja-JP" altLang="en-US" sz="1400" dirty="0" smtClean="0">
                <a:solidFill>
                  <a:schemeClr val="accent5"/>
                </a:solidFill>
              </a:rPr>
              <a:t>状態空間へ写像</a:t>
            </a:r>
            <a:endParaRPr lang="en-US" altLang="ja-JP" sz="1400" dirty="0" smtClean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190197" y="1685052"/>
                <a:ext cx="168388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accent2"/>
                    </a:solidFill>
                  </a:rPr>
                  <a:t>予測と観測内分点</a:t>
                </a:r>
                <a:r>
                  <a:rPr lang="ja-JP" altLang="en-US" sz="1400" dirty="0" smtClean="0">
                    <a:solidFill>
                      <a:schemeClr val="accent2"/>
                    </a:solidFill>
                  </a:rPr>
                  <a:t>を</a:t>
                </a:r>
                <a:r>
                  <a:rPr lang="ja-JP" altLang="en-US" sz="1400" dirty="0">
                    <a:solidFill>
                      <a:schemeClr val="accent2"/>
                    </a:solidFill>
                  </a:rPr>
                  <a:t>算出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ja-JP" sz="1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sz="1400" dirty="0" smtClean="0">
                    <a:solidFill>
                      <a:schemeClr val="accent2"/>
                    </a:solidFill>
                  </a:rPr>
                  <a:t>倍</a:t>
                </a:r>
                <a:endParaRPr kumimoji="1" lang="ja-JP" alt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97" y="1685052"/>
                <a:ext cx="1683885" cy="738664"/>
              </a:xfrm>
              <a:prstGeom prst="rect">
                <a:avLst/>
              </a:prstGeom>
              <a:blipFill rotWithShape="0">
                <a:blip r:embed="rId17"/>
                <a:stretch>
                  <a:fillRect l="-1083" t="-820" b="-5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右矢印 68"/>
          <p:cNvSpPr/>
          <p:nvPr/>
        </p:nvSpPr>
        <p:spPr>
          <a:xfrm>
            <a:off x="1904932" y="2089794"/>
            <a:ext cx="900000" cy="144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5" idx="1"/>
            <a:endCxn id="69" idx="1"/>
          </p:cNvCxnSpPr>
          <p:nvPr/>
        </p:nvCxnSpPr>
        <p:spPr>
          <a:xfrm>
            <a:off x="1904932" y="1643300"/>
            <a:ext cx="0" cy="5184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5" idx="3"/>
            <a:endCxn id="69" idx="3"/>
          </p:cNvCxnSpPr>
          <p:nvPr/>
        </p:nvCxnSpPr>
        <p:spPr>
          <a:xfrm flipH="1">
            <a:off x="2804932" y="1643300"/>
            <a:ext cx="617387" cy="5184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244282" y="4004400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 70"/>
          <p:cNvSpPr/>
          <p:nvPr/>
        </p:nvSpPr>
        <p:spPr>
          <a:xfrm>
            <a:off x="7435032" y="2648040"/>
            <a:ext cx="979170" cy="1356360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7863259" y="4020416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259" y="4020416"/>
                <a:ext cx="431913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フリーフォーム 72"/>
          <p:cNvSpPr/>
          <p:nvPr/>
        </p:nvSpPr>
        <p:spPr>
          <a:xfrm>
            <a:off x="5047686" y="3304262"/>
            <a:ext cx="2034540" cy="681846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5829437" y="4000432"/>
                <a:ext cx="10569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37" y="4000432"/>
                <a:ext cx="1056955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6557" r="-132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/>
              <p:cNvSpPr/>
              <p:nvPr/>
            </p:nvSpPr>
            <p:spPr>
              <a:xfrm>
                <a:off x="7139530" y="3991960"/>
                <a:ext cx="559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7" name="正方形/長方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30" y="3991960"/>
                <a:ext cx="559640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フリーフォーム 88"/>
          <p:cNvSpPr/>
          <p:nvPr/>
        </p:nvSpPr>
        <p:spPr>
          <a:xfrm>
            <a:off x="6278868" y="2984424"/>
            <a:ext cx="1844040" cy="1015293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右矢印 74"/>
          <p:cNvSpPr/>
          <p:nvPr/>
        </p:nvSpPr>
        <p:spPr>
          <a:xfrm>
            <a:off x="6430907" y="3520112"/>
            <a:ext cx="1548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右矢印 89"/>
          <p:cNvSpPr/>
          <p:nvPr/>
        </p:nvSpPr>
        <p:spPr>
          <a:xfrm>
            <a:off x="7330907" y="3751473"/>
            <a:ext cx="648000" cy="144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3396996" y="886310"/>
            <a:ext cx="2988564" cy="639841"/>
          </a:xfrm>
          <a:custGeom>
            <a:avLst/>
            <a:gdLst>
              <a:gd name="connsiteX0" fmla="*/ 2872740 w 2872740"/>
              <a:gd name="connsiteY0" fmla="*/ 200660 h 558800"/>
              <a:gd name="connsiteX1" fmla="*/ 2316480 w 2872740"/>
              <a:gd name="connsiteY1" fmla="*/ 40640 h 558800"/>
              <a:gd name="connsiteX2" fmla="*/ 1051560 w 2872740"/>
              <a:gd name="connsiteY2" fmla="*/ 17780 h 558800"/>
              <a:gd name="connsiteX3" fmla="*/ 335280 w 2872740"/>
              <a:gd name="connsiteY3" fmla="*/ 269240 h 558800"/>
              <a:gd name="connsiteX4" fmla="*/ 0 w 2872740"/>
              <a:gd name="connsiteY4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2740" h="558800">
                <a:moveTo>
                  <a:pt x="2872740" y="200660"/>
                </a:moveTo>
                <a:cubicBezTo>
                  <a:pt x="2746375" y="135890"/>
                  <a:pt x="2620010" y="71120"/>
                  <a:pt x="2316480" y="40640"/>
                </a:cubicBezTo>
                <a:cubicBezTo>
                  <a:pt x="2012950" y="10160"/>
                  <a:pt x="1381760" y="-20320"/>
                  <a:pt x="1051560" y="17780"/>
                </a:cubicBezTo>
                <a:cubicBezTo>
                  <a:pt x="721360" y="55880"/>
                  <a:pt x="510540" y="179070"/>
                  <a:pt x="335280" y="269240"/>
                </a:cubicBezTo>
                <a:cubicBezTo>
                  <a:pt x="160020" y="359410"/>
                  <a:pt x="80010" y="459105"/>
                  <a:pt x="0" y="558800"/>
                </a:cubicBezTo>
              </a:path>
            </a:pathLst>
          </a:custGeom>
          <a:noFill/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4540792" y="1399239"/>
                <a:ext cx="6571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ja-JP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kumimoji="1" lang="ja-JP" altLang="en-US" sz="1400" dirty="0" smtClean="0">
                    <a:solidFill>
                      <a:schemeClr val="accent5"/>
                    </a:solidFill>
                  </a:rPr>
                  <a:t>倍</a:t>
                </a:r>
                <a:endParaRPr kumimoji="1" lang="ja-JP" alt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92" y="1399239"/>
                <a:ext cx="657140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25000" t="-96000" r="-20370" b="-15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リーフォーム 14"/>
          <p:cNvSpPr/>
          <p:nvPr/>
        </p:nvSpPr>
        <p:spPr>
          <a:xfrm>
            <a:off x="3748972" y="1766047"/>
            <a:ext cx="1071508" cy="488587"/>
          </a:xfrm>
          <a:custGeom>
            <a:avLst/>
            <a:gdLst>
              <a:gd name="connsiteX0" fmla="*/ 0 w 1021080"/>
              <a:gd name="connsiteY0" fmla="*/ 243840 h 243840"/>
              <a:gd name="connsiteX1" fmla="*/ 1021080 w 1021080"/>
              <a:gd name="connsiteY1" fmla="*/ 243840 h 243840"/>
              <a:gd name="connsiteX2" fmla="*/ 1021080 w 1021080"/>
              <a:gd name="connsiteY2" fmla="*/ 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080" h="243840">
                <a:moveTo>
                  <a:pt x="0" y="243840"/>
                </a:moveTo>
                <a:lnTo>
                  <a:pt x="1021080" y="243840"/>
                </a:lnTo>
                <a:lnTo>
                  <a:pt x="1021080" y="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898284" y="2347572"/>
                <a:ext cx="1548360" cy="73866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こ</a:t>
                </a:r>
                <a:r>
                  <a:rPr lang="ja-JP" altLang="en-US" sz="1400" dirty="0" smtClean="0"/>
                  <a:t>れら</a:t>
                </a:r>
                <a:r>
                  <a:rPr lang="ja-JP" altLang="en-US" sz="1400" dirty="0"/>
                  <a:t>の</a:t>
                </a:r>
                <a:r>
                  <a:rPr kumimoji="1" lang="ja-JP" altLang="en-US" sz="1400" dirty="0" smtClean="0"/>
                  <a:t>操作を</a:t>
                </a:r>
                <a:endParaRPr kumimoji="1" lang="en-US" altLang="ja-JP" sz="1400" dirty="0" smtClean="0"/>
              </a:p>
              <a:p>
                <a:r>
                  <a:rPr kumimoji="1" lang="ja-JP" altLang="en-US" sz="1400" dirty="0" smtClean="0"/>
                  <a:t>まとめて行うのが</a:t>
                </a:r>
                <a:endParaRPr kumimoji="1" lang="en-US" altLang="ja-JP" sz="1400" dirty="0" smtClean="0"/>
              </a:p>
              <a:p>
                <a:r>
                  <a:rPr lang="ja-JP" altLang="en-US" sz="1400" dirty="0" smtClean="0"/>
                  <a:t>カルマンゲイン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284" y="2347572"/>
                <a:ext cx="1548360" cy="738664"/>
              </a:xfrm>
              <a:prstGeom prst="rect">
                <a:avLst/>
              </a:prstGeom>
              <a:blipFill rotWithShape="0">
                <a:blip r:embed="rId22"/>
                <a:stretch>
                  <a:fillRect l="-781" t="-2439" b="-569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/>
          <p:nvPr/>
        </p:nvCxnSpPr>
        <p:spPr>
          <a:xfrm>
            <a:off x="4822674" y="2250700"/>
            <a:ext cx="96080" cy="10087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1338263" y="3794289"/>
                <a:ext cx="236365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𝑐𝑘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･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63" y="3794289"/>
                <a:ext cx="2363659" cy="52046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8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96167"/>
              </p:ext>
            </p:extLst>
          </p:nvPr>
        </p:nvGraphicFramePr>
        <p:xfrm>
          <a:off x="82116" y="465130"/>
          <a:ext cx="12109883" cy="801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84"/>
                <a:gridCol w="2469383"/>
                <a:gridCol w="2791229"/>
                <a:gridCol w="5635987"/>
              </a:tblGrid>
              <a:tr h="44037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EKF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FastSLAM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1.0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FastSLAM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2.0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3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/>
                        <a:t>事前推定</a:t>
                      </a:r>
                      <a:endParaRPr lang="en-US" altLang="ja-JP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/>
                        <a:t>(</a:t>
                      </a:r>
                      <a:r>
                        <a:rPr lang="ja-JP" altLang="en-US" sz="1600" dirty="0" smtClean="0"/>
                        <a:t>提案分布</a:t>
                      </a:r>
                      <a:r>
                        <a:rPr lang="en-US" altLang="ja-JP" sz="1600" dirty="0" smtClean="0"/>
                        <a:t>)</a:t>
                      </a:r>
                      <a:endParaRPr kumimoji="1" lang="ja-JP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41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/>
                        <a:t>観測更新</a:t>
                      </a:r>
                      <a:endParaRPr lang="en-US" altLang="ja-JP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/>
                        <a:t>(</a:t>
                      </a:r>
                      <a:r>
                        <a:rPr lang="ja-JP" altLang="en-US" sz="1600" dirty="0" smtClean="0"/>
                        <a:t>重み</a:t>
                      </a:r>
                      <a:r>
                        <a:rPr lang="en-US" altLang="ja-JP" sz="1600" dirty="0" smtClean="0"/>
                        <a:t>)</a:t>
                      </a:r>
                      <a:endParaRPr kumimoji="1" lang="ja-JP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7278260" y="1472191"/>
                <a:ext cx="3466655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60" y="1472191"/>
                <a:ext cx="3466655" cy="348493"/>
              </a:xfrm>
              <a:prstGeom prst="rect">
                <a:avLst/>
              </a:prstGeom>
              <a:blipFill rotWithShape="0">
                <a:blip r:embed="rId2"/>
                <a:stretch>
                  <a:fillRect l="-176" t="-3509" r="-2109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4140055" y="1036125"/>
                <a:ext cx="1983172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055" y="1036125"/>
                <a:ext cx="1983172" cy="347083"/>
              </a:xfrm>
              <a:prstGeom prst="rect">
                <a:avLst/>
              </a:prstGeom>
              <a:blipFill rotWithShape="0">
                <a:blip r:embed="rId3"/>
                <a:stretch>
                  <a:fillRect l="-1231" t="-3509" r="-4000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4732071" y="1025000"/>
            <a:ext cx="14271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940129" y="1004591"/>
                <a:ext cx="2851998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129" y="1004591"/>
                <a:ext cx="2851998" cy="348493"/>
              </a:xfrm>
              <a:prstGeom prst="rect">
                <a:avLst/>
              </a:prstGeom>
              <a:blipFill rotWithShape="0">
                <a:blip r:embed="rId4"/>
                <a:stretch>
                  <a:fillRect l="-855" t="-3509" r="-2564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9337666" y="1472191"/>
            <a:ext cx="1368000" cy="3832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026155" y="1149025"/>
            <a:ext cx="208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単純マルコフ過程，</a:t>
            </a:r>
            <a:endParaRPr kumimoji="1" lang="en-US" altLang="ja-JP" dirty="0" smtClean="0"/>
          </a:p>
          <a:p>
            <a:r>
              <a:rPr lang="ja-JP" altLang="en-US" dirty="0" smtClean="0"/>
              <a:t>地図と状態は独立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7500366" y="1474965"/>
            <a:ext cx="1803296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08996" y="1860525"/>
            <a:ext cx="122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0070C0"/>
                </a:solidFill>
              </a:rPr>
              <a:t>動作予測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14530" y="1859995"/>
            <a:ext cx="120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観測尤度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766893" y="4232042"/>
                <a:ext cx="2746201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93" y="4232042"/>
                <a:ext cx="2746201" cy="348493"/>
              </a:xfrm>
              <a:prstGeom prst="rect">
                <a:avLst/>
              </a:prstGeom>
              <a:blipFill rotWithShape="0">
                <a:blip r:embed="rId5"/>
                <a:stretch>
                  <a:fillRect t="-3509" r="-1778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正方形/長方形 23"/>
          <p:cNvSpPr/>
          <p:nvPr/>
        </p:nvSpPr>
        <p:spPr>
          <a:xfrm>
            <a:off x="4496407" y="4232042"/>
            <a:ext cx="2026661" cy="405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87390" y="1422419"/>
            <a:ext cx="114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0070C0"/>
                </a:solidFill>
              </a:rPr>
              <a:t>動作予測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905043" y="4669738"/>
            <a:ext cx="120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観測尤度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572701" y="4644510"/>
                <a:ext cx="419101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01" y="4644510"/>
                <a:ext cx="4191019" cy="7265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7109062" y="4235904"/>
                <a:ext cx="3203249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62" y="4235904"/>
                <a:ext cx="3203249" cy="348493"/>
              </a:xfrm>
              <a:prstGeom prst="rect">
                <a:avLst/>
              </a:prstGeom>
              <a:blipFill rotWithShape="0">
                <a:blip r:embed="rId7"/>
                <a:stretch>
                  <a:fillRect l="-570" t="-3509" r="-2281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7588911" y="5279060"/>
                <a:ext cx="4246675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911" y="5279060"/>
                <a:ext cx="4246675" cy="8102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10310980" y="5482696"/>
            <a:ext cx="1476000" cy="3832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8726020" y="5484083"/>
            <a:ext cx="1548000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881302" y="5860787"/>
            <a:ext cx="120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観測尤度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438066" y="5860179"/>
            <a:ext cx="122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0070C0"/>
                </a:solidFill>
              </a:rPr>
              <a:t>動作予測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7535801" y="6805005"/>
                <a:ext cx="2202141" cy="469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altLang="ja-JP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801" y="6805005"/>
                <a:ext cx="2202141" cy="46935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7537116" y="6374282"/>
                <a:ext cx="2006058" cy="348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116" y="6374282"/>
                <a:ext cx="2006058" cy="348493"/>
              </a:xfrm>
              <a:prstGeom prst="rect">
                <a:avLst/>
              </a:prstGeom>
              <a:blipFill rotWithShape="0">
                <a:blip r:embed="rId10"/>
                <a:stretch>
                  <a:fillRect l="-2128" t="-3509" r="-3343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326197" y="6901185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97" y="6901185"/>
                <a:ext cx="2888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7660" r="-6383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300070" y="6372422"/>
                <a:ext cx="2075496" cy="352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70" y="6372422"/>
                <a:ext cx="2075496" cy="352212"/>
              </a:xfrm>
              <a:prstGeom prst="rect">
                <a:avLst/>
              </a:prstGeom>
              <a:blipFill rotWithShape="0">
                <a:blip r:embed="rId12"/>
                <a:stretch>
                  <a:fillRect l="-587" t="-3448" r="-1466" b="-224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/>
          <p:cNvSpPr/>
          <p:nvPr/>
        </p:nvSpPr>
        <p:spPr>
          <a:xfrm>
            <a:off x="8062309" y="6787684"/>
            <a:ext cx="1656000" cy="50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698563" y="6855018"/>
            <a:ext cx="26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動作予測</a:t>
            </a:r>
            <a:r>
              <a:rPr lang="ja-JP" altLang="en-US" dirty="0">
                <a:solidFill>
                  <a:srgbClr val="0070C0"/>
                </a:solidFill>
              </a:rPr>
              <a:t>に</a:t>
            </a:r>
            <a:r>
              <a:rPr lang="ja-JP" altLang="en-US" dirty="0" smtClean="0">
                <a:solidFill>
                  <a:srgbClr val="0070C0"/>
                </a:solidFill>
              </a:rPr>
              <a:t>よる不確かさ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64393" y="6363862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664393" y="6855018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分散</a:t>
            </a:r>
            <a:r>
              <a:rPr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861799" y="6363862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61799" y="6855018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分散</a:t>
            </a:r>
            <a:r>
              <a:rPr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5925574" y="6358303"/>
            <a:ext cx="405590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324856" y="6849459"/>
            <a:ext cx="323879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9119437" y="6358303"/>
            <a:ext cx="423737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7537116" y="6849459"/>
            <a:ext cx="284526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19183" y="2369424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4420264" y="2415591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264" y="2415591"/>
                <a:ext cx="261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3953" r="-465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3715338" y="2826213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分散：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329396" y="2876400"/>
                <a:ext cx="1510504" cy="278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96" y="2876400"/>
                <a:ext cx="1510504" cy="278923"/>
              </a:xfrm>
              <a:prstGeom prst="rect">
                <a:avLst/>
              </a:prstGeom>
              <a:blipFill rotWithShape="0">
                <a:blip r:embed="rId14"/>
                <a:stretch>
                  <a:fillRect l="-2823" t="-2174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正方形/長方形 56"/>
          <p:cNvSpPr/>
          <p:nvPr/>
        </p:nvSpPr>
        <p:spPr>
          <a:xfrm>
            <a:off x="4375670" y="2396731"/>
            <a:ext cx="347226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4398434" y="2797208"/>
            <a:ext cx="486928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005357" y="2373581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706438" y="2419748"/>
                <a:ext cx="162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438" y="2419748"/>
                <a:ext cx="162557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873" t="-26667" r="-8614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/>
          <p:cNvSpPr txBox="1"/>
          <p:nvPr/>
        </p:nvSpPr>
        <p:spPr>
          <a:xfrm>
            <a:off x="7001512" y="2830370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分散：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7702593" y="2840790"/>
                <a:ext cx="1692451" cy="33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593" y="2840790"/>
                <a:ext cx="1692451" cy="337465"/>
              </a:xfrm>
              <a:prstGeom prst="rect">
                <a:avLst/>
              </a:prstGeom>
              <a:blipFill rotWithShape="0">
                <a:blip r:embed="rId16"/>
                <a:stretch>
                  <a:fillRect l="-6498" t="-3636" r="-2527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7696680" y="2392179"/>
            <a:ext cx="267635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908116" y="2845369"/>
            <a:ext cx="486928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9638507" y="2371286"/>
                <a:ext cx="1826462" cy="33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507" y="2371286"/>
                <a:ext cx="1826462" cy="337465"/>
              </a:xfrm>
              <a:prstGeom prst="rect">
                <a:avLst/>
              </a:prstGeom>
              <a:blipFill rotWithShape="0">
                <a:blip r:embed="rId17"/>
                <a:stretch>
                  <a:fillRect l="-4333" t="-5455" r="-6667" b="-4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1351394" y="2371286"/>
                <a:ext cx="2006058" cy="348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394" y="2371286"/>
                <a:ext cx="2006058" cy="348493"/>
              </a:xfrm>
              <a:prstGeom prst="rect">
                <a:avLst/>
              </a:prstGeom>
              <a:blipFill rotWithShape="0">
                <a:blip r:embed="rId18"/>
                <a:stretch>
                  <a:fillRect t="-3509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正方形/長方形 66"/>
          <p:cNvSpPr/>
          <p:nvPr/>
        </p:nvSpPr>
        <p:spPr>
          <a:xfrm>
            <a:off x="8213128" y="2393052"/>
            <a:ext cx="1128641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8145384" y="2841133"/>
            <a:ext cx="648000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894678" y="1102859"/>
                <a:ext cx="1642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678" y="1102859"/>
                <a:ext cx="1642052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974" t="-26667" r="-5204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正方形/長方形 70"/>
          <p:cNvSpPr/>
          <p:nvPr/>
        </p:nvSpPr>
        <p:spPr>
          <a:xfrm>
            <a:off x="2414180" y="1093200"/>
            <a:ext cx="121775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450046" y="1472191"/>
            <a:ext cx="114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0070C0"/>
                </a:solidFill>
              </a:rPr>
              <a:t>動作予測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606337" y="-300082"/>
                <a:ext cx="1893531" cy="600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　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7" y="-300082"/>
                <a:ext cx="1893531" cy="600164"/>
              </a:xfrm>
              <a:prstGeom prst="rect">
                <a:avLst/>
              </a:prstGeom>
              <a:blipFill rotWithShape="0">
                <a:blip r:embed="rId20"/>
                <a:stretch>
                  <a:fillRect t="-12245" r="-4180" b="-163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テキスト ボックス 73"/>
          <p:cNvSpPr txBox="1"/>
          <p:nvPr/>
        </p:nvSpPr>
        <p:spPr>
          <a:xfrm>
            <a:off x="1253147" y="1093200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253146" y="1791751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分散：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1925062" y="1858903"/>
                <a:ext cx="2015424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62" y="1858903"/>
                <a:ext cx="2015424" cy="284437"/>
              </a:xfrm>
              <a:prstGeom prst="rect">
                <a:avLst/>
              </a:prstGeom>
              <a:blipFill rotWithShape="0">
                <a:blip r:embed="rId21"/>
                <a:stretch>
                  <a:fillRect l="-2424" t="-19149" r="-303" b="-17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6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684796" y="1143630"/>
                <a:ext cx="1931875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796" y="1143630"/>
                <a:ext cx="1931875" cy="347083"/>
              </a:xfrm>
              <a:prstGeom prst="rect">
                <a:avLst/>
              </a:prstGeom>
              <a:blipFill rotWithShape="0">
                <a:blip r:embed="rId2"/>
                <a:stretch>
                  <a:fillRect l="-1262" t="-3509" r="-4101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893087" y="462185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FastSLAM</a:t>
            </a:r>
            <a:r>
              <a:rPr kumimoji="1" lang="en-US" altLang="ja-JP" dirty="0" smtClean="0"/>
              <a:t> 1.0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06059" y="578340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FastSLAM</a:t>
            </a:r>
            <a:r>
              <a:rPr kumimoji="1" lang="en-US" altLang="ja-JP" dirty="0" smtClean="0"/>
              <a:t> 2.0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143630"/>
            <a:ext cx="12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提案分布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5468" y="5201195"/>
                <a:ext cx="416537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8" y="5201195"/>
                <a:ext cx="4165371" cy="7265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852414" y="4624253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EKF SLAM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110693" y="1165879"/>
                <a:ext cx="3487237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693" y="1165879"/>
                <a:ext cx="3487237" cy="347083"/>
              </a:xfrm>
              <a:prstGeom prst="rect">
                <a:avLst/>
              </a:prstGeom>
              <a:blipFill rotWithShape="0">
                <a:blip r:embed="rId4"/>
                <a:stretch>
                  <a:fillRect l="-524" t="-3509" r="-2098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564385" y="5564468"/>
                <a:ext cx="2899319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385" y="5564468"/>
                <a:ext cx="2899319" cy="347083"/>
              </a:xfrm>
              <a:prstGeom prst="rect">
                <a:avLst/>
              </a:prstGeom>
              <a:blipFill rotWithShape="0">
                <a:blip r:embed="rId5"/>
                <a:stretch>
                  <a:fillRect l="-632" t="-3509" r="-2737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463012" y="1580906"/>
                <a:ext cx="6644127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12" y="1580906"/>
                <a:ext cx="6644127" cy="7265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1610059" y="1152339"/>
            <a:ext cx="200661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688745" y="1715968"/>
            <a:ext cx="141839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308522" y="3053822"/>
                <a:ext cx="2851998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22" y="3053822"/>
                <a:ext cx="2851998" cy="348493"/>
              </a:xfrm>
              <a:prstGeom prst="rect">
                <a:avLst/>
              </a:prstGeom>
              <a:blipFill rotWithShape="0">
                <a:blip r:embed="rId7"/>
                <a:stretch>
                  <a:fillRect l="-855" t="-3509" r="-2564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646653" y="3521422"/>
                <a:ext cx="362919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53" y="3521422"/>
                <a:ext cx="3629199" cy="414537"/>
              </a:xfrm>
              <a:prstGeom prst="rect">
                <a:avLst/>
              </a:prstGeom>
              <a:blipFill rotWithShape="0">
                <a:blip r:embed="rId8"/>
                <a:stretch>
                  <a:fillRect r="-1846" b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7872626" y="3535315"/>
            <a:ext cx="13680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94548" y="3198256"/>
            <a:ext cx="208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単純マルコフ過程，</a:t>
            </a:r>
            <a:endParaRPr kumimoji="1" lang="en-US" altLang="ja-JP" dirty="0" smtClean="0"/>
          </a:p>
          <a:p>
            <a:r>
              <a:rPr lang="ja-JP" altLang="en-US" dirty="0" smtClean="0"/>
              <a:t>地図と状態は独立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295346" y="3524196"/>
            <a:ext cx="1507609" cy="420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96011" y="3966587"/>
            <a:ext cx="122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動作予測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96671" y="3966587"/>
            <a:ext cx="120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観測尤度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52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1173"/>
            <a:ext cx="7977051" cy="326308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052354" y="1271452"/>
            <a:ext cx="3126378" cy="2238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4961239" y="789833"/>
            <a:ext cx="873504" cy="361479"/>
          </a:xfrm>
          <a:prstGeom prst="wedgeRectCallout">
            <a:avLst>
              <a:gd name="adj1" fmla="val -42835"/>
              <a:gd name="adj2" fmla="val 11195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ココ！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90700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navigation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4789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ナビゲーション関連一式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2606" y="210316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自己</a:t>
            </a:r>
            <a:r>
              <a:rPr lang="ja-JP" altLang="en-US" dirty="0" smtClean="0"/>
              <a:t>位置推定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2606" y="14601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ナビゲーション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2606" y="274613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8483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地図生成</a:t>
            </a:r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3539485" y="2422211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679632" y="1803360"/>
            <a:ext cx="128588" cy="936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3544242" y="1790364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50439" y="2408711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な位置推定のために地図を使う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72815" y="2121141"/>
            <a:ext cx="866775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amcl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72815" y="1492210"/>
            <a:ext cx="1304925" cy="3048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move_base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8710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ap_serever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50439" y="1793112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な推定値を使う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69883" y="2110689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 smtClean="0">
                <a:solidFill>
                  <a:srgbClr val="C00000"/>
                </a:solidFill>
              </a:rPr>
              <a:t>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692385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slam_gmapping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48248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42100" y="2565204"/>
            <a:ext cx="838200" cy="657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地図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データ</a:t>
            </a:r>
          </a:p>
        </p:txBody>
      </p:sp>
      <p:cxnSp>
        <p:nvCxnSpPr>
          <p:cNvPr id="25" name="直線矢印コネクタ 24"/>
          <p:cNvCxnSpPr>
            <a:stCxn id="21" idx="1"/>
            <a:endCxn id="23" idx="3"/>
          </p:cNvCxnSpPr>
          <p:nvPr/>
        </p:nvCxnSpPr>
        <p:spPr>
          <a:xfrm flipH="1">
            <a:off x="7180300" y="2893757"/>
            <a:ext cx="1302182" cy="0"/>
          </a:xfrm>
          <a:prstGeom prst="straightConnector1">
            <a:avLst/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矢印コネクタ 26"/>
          <p:cNvCxnSpPr>
            <a:stCxn id="23" idx="1"/>
            <a:endCxn id="11" idx="3"/>
          </p:cNvCxnSpPr>
          <p:nvPr/>
        </p:nvCxnSpPr>
        <p:spPr>
          <a:xfrm flipH="1">
            <a:off x="4939665" y="2893757"/>
            <a:ext cx="140243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663861" y="2678313"/>
            <a:ext cx="869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地図を保存する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81093" y="2678313"/>
            <a:ext cx="941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地図を読み込む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37946" y="2709091"/>
            <a:ext cx="13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の生成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5808" y="1460186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親分</a:t>
            </a:r>
            <a:endParaRPr kumimoji="1" lang="ja-JP" altLang="en-US" dirty="0"/>
          </a:p>
        </p:txBody>
      </p:sp>
      <p:sp>
        <p:nvSpPr>
          <p:cNvPr id="32" name="左中かっこ 31"/>
          <p:cNvSpPr/>
          <p:nvPr/>
        </p:nvSpPr>
        <p:spPr>
          <a:xfrm>
            <a:off x="1506500" y="2042160"/>
            <a:ext cx="162280" cy="1036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44377" y="2393322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子分</a:t>
            </a:r>
            <a:endParaRPr kumimoji="1" lang="ja-JP" altLang="en-US" dirty="0"/>
          </a:p>
        </p:txBody>
      </p:sp>
      <p:sp>
        <p:nvSpPr>
          <p:cNvPr id="34" name="左中かっこ 33"/>
          <p:cNvSpPr/>
          <p:nvPr/>
        </p:nvSpPr>
        <p:spPr>
          <a:xfrm>
            <a:off x="1499355" y="1477358"/>
            <a:ext cx="162280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90700" y="3495219"/>
            <a:ext cx="1135380" cy="286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メタパッケージ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90700" y="3843561"/>
            <a:ext cx="1135380" cy="286879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パッケージ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5144119" y="530562"/>
            <a:ext cx="873504" cy="361479"/>
          </a:xfrm>
          <a:prstGeom prst="wedgeRectCallout">
            <a:avLst>
              <a:gd name="adj1" fmla="val -97668"/>
              <a:gd name="adj2" fmla="val 23482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ココ！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90700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navigation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4789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ナビゲーション関連一式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2606" y="210316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自己</a:t>
            </a:r>
            <a:r>
              <a:rPr lang="ja-JP" altLang="en-US" dirty="0" smtClean="0"/>
              <a:t>位置推定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2606" y="14601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ナビゲーション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2606" y="274613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8483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地図生成</a:t>
            </a:r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3539485" y="2422211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679632" y="1803360"/>
            <a:ext cx="128588" cy="936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3544242" y="1790364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50439" y="2408711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ja-JP" altLang="en-US" dirty="0"/>
              <a:t>正確な位置推定のために地図を使う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3472815" y="2121141"/>
            <a:ext cx="86677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amcl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72815" y="1492210"/>
            <a:ext cx="1304925" cy="3048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move_base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87102" y="2741357"/>
            <a:ext cx="14525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map_serever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50439" y="1793112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ja-JP" altLang="en-US" dirty="0"/>
              <a:t>正確なナビのために</a:t>
            </a:r>
            <a:endParaRPr lang="en-US" altLang="ja-JP" dirty="0"/>
          </a:p>
          <a:p>
            <a:r>
              <a:rPr lang="ja-JP" altLang="en-US" dirty="0"/>
              <a:t>正確な推定値を使う</a:t>
            </a:r>
            <a:endParaRPr lang="en-US" altLang="ja-JP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69883" y="2110689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ja-JP" altLang="en-US" dirty="0"/>
              <a:t>正確なナビのために</a:t>
            </a:r>
            <a:endParaRPr lang="en-US" altLang="ja-JP" dirty="0"/>
          </a:p>
          <a:p>
            <a:r>
              <a:rPr lang="ja-JP" altLang="en-US" dirty="0"/>
              <a:t>地図を使う</a:t>
            </a:r>
            <a:endParaRPr lang="en-US" altLang="ja-JP" dirty="0"/>
          </a:p>
        </p:txBody>
      </p:sp>
      <p:sp>
        <p:nvSpPr>
          <p:cNvPr id="20" name="正方形/長方形 19"/>
          <p:cNvSpPr/>
          <p:nvPr/>
        </p:nvSpPr>
        <p:spPr>
          <a:xfrm>
            <a:off x="7692385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slam_gmapping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482482" y="2741357"/>
            <a:ext cx="14525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gmapping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42100" y="2565204"/>
            <a:ext cx="838200" cy="657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地図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データ</a:t>
            </a:r>
          </a:p>
        </p:txBody>
      </p:sp>
      <p:cxnSp>
        <p:nvCxnSpPr>
          <p:cNvPr id="25" name="直線矢印コネクタ 24"/>
          <p:cNvCxnSpPr>
            <a:stCxn id="21" idx="1"/>
            <a:endCxn id="23" idx="3"/>
          </p:cNvCxnSpPr>
          <p:nvPr/>
        </p:nvCxnSpPr>
        <p:spPr>
          <a:xfrm flipH="1">
            <a:off x="7180300" y="2893757"/>
            <a:ext cx="1302182" cy="0"/>
          </a:xfrm>
          <a:prstGeom prst="straightConnector1">
            <a:avLst/>
          </a:pr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矢印コネクタ 26"/>
          <p:cNvCxnSpPr>
            <a:stCxn id="23" idx="1"/>
            <a:endCxn id="11" idx="3"/>
          </p:cNvCxnSpPr>
          <p:nvPr/>
        </p:nvCxnSpPr>
        <p:spPr>
          <a:xfrm flipH="1">
            <a:off x="4939665" y="2893757"/>
            <a:ext cx="1402435" cy="0"/>
          </a:xfrm>
          <a:prstGeom prst="straightConnector1">
            <a:avLst/>
          </a:pr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663861" y="2678313"/>
            <a:ext cx="869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ja-JP" altLang="en-US" dirty="0"/>
              <a:t>地図を保存する</a:t>
            </a:r>
            <a:endParaRPr lang="en-US" altLang="ja-JP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81093" y="2678313"/>
            <a:ext cx="941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ja-JP" altLang="en-US" dirty="0"/>
              <a:t>地図を読み込む</a:t>
            </a:r>
            <a:endParaRPr lang="en-US" altLang="ja-JP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37946" y="2709091"/>
            <a:ext cx="13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の生成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5808" y="1460186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親分</a:t>
            </a:r>
            <a:endParaRPr kumimoji="1" lang="ja-JP" altLang="en-US" dirty="0"/>
          </a:p>
        </p:txBody>
      </p:sp>
      <p:sp>
        <p:nvSpPr>
          <p:cNvPr id="32" name="左中かっこ 31"/>
          <p:cNvSpPr/>
          <p:nvPr/>
        </p:nvSpPr>
        <p:spPr>
          <a:xfrm>
            <a:off x="1506500" y="2042160"/>
            <a:ext cx="162280" cy="1036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44377" y="2393322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子分</a:t>
            </a:r>
            <a:endParaRPr kumimoji="1" lang="ja-JP" altLang="en-US" dirty="0"/>
          </a:p>
        </p:txBody>
      </p:sp>
      <p:sp>
        <p:nvSpPr>
          <p:cNvPr id="34" name="左中かっこ 33"/>
          <p:cNvSpPr/>
          <p:nvPr/>
        </p:nvSpPr>
        <p:spPr>
          <a:xfrm>
            <a:off x="1499355" y="1477358"/>
            <a:ext cx="162280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90700" y="3495219"/>
            <a:ext cx="1135380" cy="286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メタパッケージ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90700" y="3843561"/>
            <a:ext cx="1135380" cy="286879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パッケージ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5144119" y="530562"/>
            <a:ext cx="873504" cy="361479"/>
          </a:xfrm>
          <a:prstGeom prst="wedgeRectCallout">
            <a:avLst>
              <a:gd name="adj1" fmla="val -97668"/>
              <a:gd name="adj2" fmla="val 23482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ココ！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11310</TotalTime>
  <Words>2882</Words>
  <Application>Microsoft Office PowerPoint</Application>
  <PresentationFormat>ワイド画面</PresentationFormat>
  <Paragraphs>1099</Paragraphs>
  <Slides>64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64</vt:i4>
      </vt:variant>
    </vt:vector>
  </HeadingPairs>
  <TitlesOfParts>
    <vt:vector size="72" baseType="lpstr">
      <vt:lpstr>ＭＳ Ｐゴシック</vt:lpstr>
      <vt:lpstr>Arial</vt:lpstr>
      <vt:lpstr>Calibri</vt:lpstr>
      <vt:lpstr>Calibri Light</vt:lpstr>
      <vt:lpstr>Cambria Math</vt:lpstr>
      <vt:lpstr>Times New Roman</vt:lpstr>
      <vt:lpstr>Verdana</vt:lpstr>
      <vt:lpstr>Office テーマ</vt:lpstr>
      <vt:lpstr>SLAM記事</vt:lpstr>
      <vt:lpstr>構成</vt:lpstr>
      <vt:lpstr>PowerPoint プレゼンテーション</vt:lpstr>
      <vt:lpstr>PowerPoint プレゼンテーション</vt:lpstr>
      <vt:lpstr>PowerPoint プレゼンテーション</vt:lpstr>
      <vt:lpstr>move_base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amcl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gmapping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SLAM記事</dc:title>
  <dc:creator>森田 賢</dc:creator>
  <cp:lastModifiedBy>morita</cp:lastModifiedBy>
  <cp:revision>1505</cp:revision>
  <dcterms:created xsi:type="dcterms:W3CDTF">2016-04-01T02:53:23Z</dcterms:created>
  <dcterms:modified xsi:type="dcterms:W3CDTF">2016-07-14T12:01:16Z</dcterms:modified>
</cp:coreProperties>
</file>