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34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27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46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5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16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60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38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24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23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35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EFC3-5177-4821-B882-6AA902D5C278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95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edalbadge.net/data/wp-content/uploads/2015/09/049_gol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24457" r="12426" b="23886"/>
          <a:stretch/>
        </p:blipFill>
        <p:spPr bwMode="auto">
          <a:xfrm>
            <a:off x="3884186" y="4541518"/>
            <a:ext cx="2175715" cy="154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04985" y="580966"/>
                <a:ext cx="3007042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5" y="580966"/>
                <a:ext cx="3007042" cy="6382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1767273" y="191383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尤度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30847" y="178513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事前分布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5182" y="1263880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正規化</a:t>
            </a:r>
            <a:endParaRPr kumimoji="1" lang="ja-JP" altLang="en-US" sz="1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5692" y="328328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</a:rPr>
              <a:t>事</a:t>
            </a:r>
            <a:r>
              <a:rPr lang="ja-JP" altLang="en-US" sz="1600" b="1" dirty="0">
                <a:solidFill>
                  <a:srgbClr val="0070C0"/>
                </a:solidFill>
              </a:rPr>
              <a:t>後</a:t>
            </a:r>
            <a:r>
              <a:rPr kumimoji="1" lang="ja-JP" altLang="en-US" sz="1600" b="1" dirty="0" smtClean="0">
                <a:solidFill>
                  <a:srgbClr val="0070C0"/>
                </a:solidFill>
              </a:rPr>
              <a:t>分布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059901" y="4149633"/>
            <a:ext cx="2010286" cy="2481944"/>
            <a:chOff x="5169229" y="3735976"/>
            <a:chExt cx="2010286" cy="2481944"/>
          </a:xfrm>
        </p:grpSpPr>
        <p:sp>
          <p:nvSpPr>
            <p:cNvPr id="11" name="二等辺三角形 10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イカサマ師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4475379" y="420215"/>
            <a:ext cx="2010286" cy="2481944"/>
            <a:chOff x="5169229" y="3735976"/>
            <a:chExt cx="2010286" cy="2481944"/>
          </a:xfrm>
          <a:solidFill>
            <a:srgbClr val="C00000"/>
          </a:solidFill>
        </p:grpSpPr>
        <p:sp>
          <p:nvSpPr>
            <p:cNvPr id="15" name="二等辺三角形 14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頻度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7679293" y="420215"/>
            <a:ext cx="2010286" cy="2481944"/>
            <a:chOff x="5169229" y="3735976"/>
            <a:chExt cx="2010286" cy="2481944"/>
          </a:xfrm>
          <a:solidFill>
            <a:srgbClr val="00B050"/>
          </a:solidFill>
        </p:grpSpPr>
        <p:sp>
          <p:nvSpPr>
            <p:cNvPr id="18" name="二等辺三角形 17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ベイズ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3595726" y="6064142"/>
            <a:ext cx="249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このコインは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イカサマコインか？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 rot="3003374">
            <a:off x="5757838" y="3184398"/>
            <a:ext cx="1094938" cy="60960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78365" y="3305339"/>
            <a:ext cx="118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頻度論的</a:t>
            </a:r>
            <a:endParaRPr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判定</a:t>
            </a:r>
            <a:endParaRPr kumimoji="1" lang="ja-JP" altLang="en-US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雲形吹き出し 22"/>
          <p:cNvSpPr/>
          <p:nvPr/>
        </p:nvSpPr>
        <p:spPr>
          <a:xfrm>
            <a:off x="8235616" y="5495625"/>
            <a:ext cx="3520955" cy="1162596"/>
          </a:xfrm>
          <a:prstGeom prst="cloudCallout">
            <a:avLst>
              <a:gd name="adj1" fmla="val -59120"/>
              <a:gd name="adj2" fmla="val -3637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本当は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イカサマなんだが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ちょろまかしてやる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8235616" y="3901955"/>
            <a:ext cx="2299063" cy="870857"/>
          </a:xfrm>
          <a:prstGeom prst="wedgeRoundRectCallout">
            <a:avLst>
              <a:gd name="adj1" fmla="val -63257"/>
              <a:gd name="adj2" fmla="val 31527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イカサマじゃ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ないっすよ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ー♪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44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edalbadge.net/data/wp-content/uploads/2015/09/049_gol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24457" r="12426" b="23886"/>
          <a:stretch/>
        </p:blipFill>
        <p:spPr bwMode="auto">
          <a:xfrm>
            <a:off x="3884186" y="4541518"/>
            <a:ext cx="2175715" cy="154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04985" y="580966"/>
                <a:ext cx="3007042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5" y="580966"/>
                <a:ext cx="3007042" cy="6382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1767273" y="191383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尤度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30847" y="178513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事前分布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5182" y="1263880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正規化</a:t>
            </a:r>
            <a:endParaRPr kumimoji="1" lang="ja-JP" altLang="en-US" sz="1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5692" y="328328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</a:rPr>
              <a:t>事</a:t>
            </a:r>
            <a:r>
              <a:rPr lang="ja-JP" altLang="en-US" sz="1600" b="1" dirty="0">
                <a:solidFill>
                  <a:srgbClr val="0070C0"/>
                </a:solidFill>
              </a:rPr>
              <a:t>後</a:t>
            </a:r>
            <a:r>
              <a:rPr kumimoji="1" lang="ja-JP" altLang="en-US" sz="1600" b="1" dirty="0" smtClean="0">
                <a:solidFill>
                  <a:srgbClr val="0070C0"/>
                </a:solidFill>
              </a:rPr>
              <a:t>分布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059901" y="4149633"/>
            <a:ext cx="2010286" cy="2481944"/>
            <a:chOff x="5169229" y="3735976"/>
            <a:chExt cx="2010286" cy="2481944"/>
          </a:xfrm>
        </p:grpSpPr>
        <p:sp>
          <p:nvSpPr>
            <p:cNvPr id="11" name="二等辺三角形 10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イカサマ師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4475379" y="420215"/>
            <a:ext cx="2010286" cy="2481944"/>
            <a:chOff x="5169229" y="3735976"/>
            <a:chExt cx="2010286" cy="2481944"/>
          </a:xfrm>
          <a:solidFill>
            <a:srgbClr val="C00000"/>
          </a:solidFill>
        </p:grpSpPr>
        <p:sp>
          <p:nvSpPr>
            <p:cNvPr id="15" name="二等辺三角形 14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頻度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7679293" y="420215"/>
            <a:ext cx="2010286" cy="2481944"/>
            <a:chOff x="5169229" y="3735976"/>
            <a:chExt cx="2010286" cy="2481944"/>
          </a:xfrm>
          <a:solidFill>
            <a:srgbClr val="00B050"/>
          </a:solidFill>
        </p:grpSpPr>
        <p:sp>
          <p:nvSpPr>
            <p:cNvPr id="18" name="二等辺三角形 17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ベイズ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3595726" y="6064142"/>
            <a:ext cx="249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このコインは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イカサマコインか？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 rot="18596626" flipH="1">
            <a:off x="7131824" y="3229410"/>
            <a:ext cx="1094938" cy="609600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78034" y="3078891"/>
            <a:ext cx="148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ベイズ論的</a:t>
            </a:r>
            <a:endParaRPr lang="en-US" altLang="ja-JP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判定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雲形吹き出し 22"/>
          <p:cNvSpPr/>
          <p:nvPr/>
        </p:nvSpPr>
        <p:spPr>
          <a:xfrm>
            <a:off x="8235616" y="5495625"/>
            <a:ext cx="3520955" cy="1162596"/>
          </a:xfrm>
          <a:prstGeom prst="cloudCallout">
            <a:avLst>
              <a:gd name="adj1" fmla="val -59120"/>
              <a:gd name="adj2" fmla="val -3637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本当は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イカサマなんだが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ちょろまかしてやる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8235616" y="3901955"/>
            <a:ext cx="2299063" cy="870857"/>
          </a:xfrm>
          <a:prstGeom prst="wedgeRoundRectCallout">
            <a:avLst>
              <a:gd name="adj1" fmla="val -63257"/>
              <a:gd name="adj2" fmla="val 31527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イカサマじゃ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ないっすよ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ー♪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95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475379" y="420215"/>
            <a:ext cx="2010286" cy="2481944"/>
            <a:chOff x="5169229" y="3735976"/>
            <a:chExt cx="2010286" cy="2481944"/>
          </a:xfrm>
          <a:solidFill>
            <a:srgbClr val="C00000"/>
          </a:solidFill>
        </p:grpSpPr>
        <p:sp>
          <p:nvSpPr>
            <p:cNvPr id="5" name="二等辺三角形 4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頻度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7679293" y="420215"/>
            <a:ext cx="2010286" cy="2481944"/>
            <a:chOff x="5169229" y="3735976"/>
            <a:chExt cx="2010286" cy="2481944"/>
          </a:xfrm>
          <a:solidFill>
            <a:srgbClr val="00B050"/>
          </a:solidFill>
        </p:grpSpPr>
        <p:sp>
          <p:nvSpPr>
            <p:cNvPr id="8" name="二等辺三角形 7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ベイズ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0" name="右矢印 9"/>
          <p:cNvSpPr/>
          <p:nvPr/>
        </p:nvSpPr>
        <p:spPr>
          <a:xfrm>
            <a:off x="6639482" y="1471749"/>
            <a:ext cx="914234" cy="45284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50239" y="1102417"/>
            <a:ext cx="100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反論</a:t>
            </a:r>
            <a:endParaRPr kumimoji="1" lang="ja-JP" altLang="en-US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4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717833" y="1581238"/>
            <a:ext cx="2010286" cy="2481944"/>
            <a:chOff x="5169229" y="3735976"/>
            <a:chExt cx="2010286" cy="2481944"/>
          </a:xfrm>
          <a:solidFill>
            <a:srgbClr val="C00000"/>
          </a:solidFill>
        </p:grpSpPr>
        <p:sp>
          <p:nvSpPr>
            <p:cNvPr id="5" name="二等辺三角形 4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頻度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8202299" y="1581238"/>
            <a:ext cx="2010286" cy="2481944"/>
            <a:chOff x="5169229" y="3735976"/>
            <a:chExt cx="2010286" cy="2481944"/>
          </a:xfrm>
          <a:solidFill>
            <a:srgbClr val="00B050"/>
          </a:solidFill>
        </p:grpSpPr>
        <p:sp>
          <p:nvSpPr>
            <p:cNvPr id="8" name="二等辺三角形 7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ベイズ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1" name="直線矢印コネクタ 10"/>
          <p:cNvCxnSpPr/>
          <p:nvPr/>
        </p:nvCxnSpPr>
        <p:spPr>
          <a:xfrm>
            <a:off x="235131" y="5743301"/>
            <a:ext cx="342246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680202" y="4450078"/>
            <a:ext cx="162820" cy="12932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05205" y="5316037"/>
            <a:ext cx="162820" cy="427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355199" y="5063625"/>
            <a:ext cx="162820" cy="6796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330208" y="5157677"/>
            <a:ext cx="162820" cy="5856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030196" y="5273176"/>
            <a:ext cx="162820" cy="4701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05193" y="5597024"/>
            <a:ext cx="162820" cy="1462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55213" y="5225550"/>
            <a:ext cx="162820" cy="517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9396" y="840999"/>
            <a:ext cx="2227161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/>
              <a:t>たくさんの観測を</a:t>
            </a:r>
            <a:endParaRPr lang="en-US" altLang="ja-JP" dirty="0"/>
          </a:p>
          <a:p>
            <a:r>
              <a:rPr lang="ja-JP" altLang="en-US" dirty="0"/>
              <a:t>偏りなく得るぞ！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7466134" y="5743301"/>
            <a:ext cx="342246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8911205" y="5597024"/>
            <a:ext cx="162820" cy="1462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9236208" y="5697581"/>
            <a:ext cx="16282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8586202" y="5658937"/>
            <a:ext cx="162820" cy="843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61085" y="847039"/>
            <a:ext cx="3232566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観測は少なくても仕方ない．</a:t>
            </a:r>
            <a:endParaRPr lang="en-US" altLang="ja-JP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足りない分</a:t>
            </a:r>
            <a:r>
              <a:rPr kumimoji="1"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は知識で補うぞ！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フローチャート: 磁気ディスク 28"/>
          <p:cNvSpPr/>
          <p:nvPr/>
        </p:nvSpPr>
        <p:spPr>
          <a:xfrm>
            <a:off x="6029220" y="3759748"/>
            <a:ext cx="1436914" cy="1621284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過去のデータ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演繹的理論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8508" y="5840012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何らかのヒストグラム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データいっぱい</a:t>
            </a:r>
            <a:endParaRPr kumimoji="1" lang="ja-JP" altLang="en-US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18423" y="5840012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何らかのヒストグラム</a:t>
            </a:r>
            <a:endParaRPr kumimoji="1" lang="en-US" altLang="ja-JP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はちょっと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537694" y="2311611"/>
            <a:ext cx="254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頻度論者的には，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こいつが気持ち悪い</a:t>
            </a:r>
            <a:r>
              <a:rPr lang="en-US" altLang="ja-JP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フリーフォーム 32"/>
          <p:cNvSpPr/>
          <p:nvPr/>
        </p:nvSpPr>
        <p:spPr>
          <a:xfrm>
            <a:off x="2856411" y="1935494"/>
            <a:ext cx="3204755" cy="1835317"/>
          </a:xfrm>
          <a:custGeom>
            <a:avLst/>
            <a:gdLst>
              <a:gd name="connsiteX0" fmla="*/ 0 w 3204755"/>
              <a:gd name="connsiteY0" fmla="*/ 250357 h 1835317"/>
              <a:gd name="connsiteX1" fmla="*/ 644435 w 3204755"/>
              <a:gd name="connsiteY1" fmla="*/ 6517 h 1835317"/>
              <a:gd name="connsiteX2" fmla="*/ 1506583 w 3204755"/>
              <a:gd name="connsiteY2" fmla="*/ 137146 h 1835317"/>
              <a:gd name="connsiteX3" fmla="*/ 2403566 w 3204755"/>
              <a:gd name="connsiteY3" fmla="*/ 807706 h 1835317"/>
              <a:gd name="connsiteX4" fmla="*/ 3204755 w 3204755"/>
              <a:gd name="connsiteY4" fmla="*/ 1835317 h 183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4755" h="1835317">
                <a:moveTo>
                  <a:pt x="0" y="250357"/>
                </a:moveTo>
                <a:cubicBezTo>
                  <a:pt x="196669" y="137871"/>
                  <a:pt x="393338" y="25385"/>
                  <a:pt x="644435" y="6517"/>
                </a:cubicBezTo>
                <a:cubicBezTo>
                  <a:pt x="895532" y="-12351"/>
                  <a:pt x="1213395" y="3615"/>
                  <a:pt x="1506583" y="137146"/>
                </a:cubicBezTo>
                <a:cubicBezTo>
                  <a:pt x="1799771" y="270677"/>
                  <a:pt x="2120537" y="524678"/>
                  <a:pt x="2403566" y="807706"/>
                </a:cubicBezTo>
                <a:cubicBezTo>
                  <a:pt x="2686595" y="1090734"/>
                  <a:pt x="2945675" y="1463025"/>
                  <a:pt x="3204755" y="1835317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2934789" y="2115075"/>
            <a:ext cx="4955177" cy="2901061"/>
          </a:xfrm>
          <a:custGeom>
            <a:avLst/>
            <a:gdLst>
              <a:gd name="connsiteX0" fmla="*/ 4955177 w 4955177"/>
              <a:gd name="connsiteY0" fmla="*/ 153986 h 2731723"/>
              <a:gd name="connsiteX1" fmla="*/ 4110445 w 4955177"/>
              <a:gd name="connsiteY1" fmla="*/ 49483 h 2731723"/>
              <a:gd name="connsiteX2" fmla="*/ 2508068 w 4955177"/>
              <a:gd name="connsiteY2" fmla="*/ 850672 h 2731723"/>
              <a:gd name="connsiteX3" fmla="*/ 0 w 4955177"/>
              <a:gd name="connsiteY3" fmla="*/ 2731723 h 2731723"/>
              <a:gd name="connsiteX0" fmla="*/ 4955177 w 4955177"/>
              <a:gd name="connsiteY0" fmla="*/ 139281 h 2717018"/>
              <a:gd name="connsiteX1" fmla="*/ 4110445 w 4955177"/>
              <a:gd name="connsiteY1" fmla="*/ 34778 h 2717018"/>
              <a:gd name="connsiteX2" fmla="*/ 2586445 w 4955177"/>
              <a:gd name="connsiteY2" fmla="*/ 635670 h 2717018"/>
              <a:gd name="connsiteX3" fmla="*/ 0 w 4955177"/>
              <a:gd name="connsiteY3" fmla="*/ 2717018 h 2717018"/>
              <a:gd name="connsiteX0" fmla="*/ 4955177 w 4955177"/>
              <a:gd name="connsiteY0" fmla="*/ 120290 h 2698027"/>
              <a:gd name="connsiteX1" fmla="*/ 4110445 w 4955177"/>
              <a:gd name="connsiteY1" fmla="*/ 15787 h 2698027"/>
              <a:gd name="connsiteX2" fmla="*/ 2769325 w 4955177"/>
              <a:gd name="connsiteY2" fmla="*/ 355422 h 2698027"/>
              <a:gd name="connsiteX3" fmla="*/ 0 w 4955177"/>
              <a:gd name="connsiteY3" fmla="*/ 2698027 h 2698027"/>
              <a:gd name="connsiteX0" fmla="*/ 4955177 w 4955177"/>
              <a:gd name="connsiteY0" fmla="*/ 161561 h 2739298"/>
              <a:gd name="connsiteX1" fmla="*/ 4110445 w 4955177"/>
              <a:gd name="connsiteY1" fmla="*/ 57058 h 2739298"/>
              <a:gd name="connsiteX2" fmla="*/ 2856411 w 4955177"/>
              <a:gd name="connsiteY2" fmla="*/ 266064 h 2739298"/>
              <a:gd name="connsiteX3" fmla="*/ 0 w 4955177"/>
              <a:gd name="connsiteY3" fmla="*/ 2739298 h 2739298"/>
              <a:gd name="connsiteX0" fmla="*/ 4955177 w 4955177"/>
              <a:gd name="connsiteY0" fmla="*/ 237292 h 2815029"/>
              <a:gd name="connsiteX1" fmla="*/ 4171405 w 4955177"/>
              <a:gd name="connsiteY1" fmla="*/ 10869 h 2815029"/>
              <a:gd name="connsiteX2" fmla="*/ 2856411 w 4955177"/>
              <a:gd name="connsiteY2" fmla="*/ 341795 h 2815029"/>
              <a:gd name="connsiteX3" fmla="*/ 0 w 4955177"/>
              <a:gd name="connsiteY3" fmla="*/ 2815029 h 2815029"/>
              <a:gd name="connsiteX0" fmla="*/ 4955177 w 4955177"/>
              <a:gd name="connsiteY0" fmla="*/ 268047 h 2845784"/>
              <a:gd name="connsiteX1" fmla="*/ 4171405 w 4955177"/>
              <a:gd name="connsiteY1" fmla="*/ 41624 h 2845784"/>
              <a:gd name="connsiteX2" fmla="*/ 2856411 w 4955177"/>
              <a:gd name="connsiteY2" fmla="*/ 372550 h 2845784"/>
              <a:gd name="connsiteX3" fmla="*/ 0 w 4955177"/>
              <a:gd name="connsiteY3" fmla="*/ 2845784 h 2845784"/>
              <a:gd name="connsiteX0" fmla="*/ 4955177 w 4955177"/>
              <a:gd name="connsiteY0" fmla="*/ 323324 h 2901061"/>
              <a:gd name="connsiteX1" fmla="*/ 4197531 w 4955177"/>
              <a:gd name="connsiteY1" fmla="*/ 27232 h 2901061"/>
              <a:gd name="connsiteX2" fmla="*/ 2856411 w 4955177"/>
              <a:gd name="connsiteY2" fmla="*/ 427827 h 2901061"/>
              <a:gd name="connsiteX3" fmla="*/ 0 w 4955177"/>
              <a:gd name="connsiteY3" fmla="*/ 2901061 h 290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5177" h="2901061">
                <a:moveTo>
                  <a:pt x="4955177" y="323324"/>
                </a:moveTo>
                <a:cubicBezTo>
                  <a:pt x="4736737" y="213015"/>
                  <a:pt x="4582159" y="79484"/>
                  <a:pt x="4197531" y="27232"/>
                </a:cubicBezTo>
                <a:cubicBezTo>
                  <a:pt x="3812903" y="-25020"/>
                  <a:pt x="3556000" y="-51145"/>
                  <a:pt x="2856411" y="427827"/>
                </a:cubicBezTo>
                <a:cubicBezTo>
                  <a:pt x="2156823" y="906799"/>
                  <a:pt x="911497" y="2184055"/>
                  <a:pt x="0" y="29010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5380" y="2549891"/>
            <a:ext cx="254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</a:t>
            </a:r>
            <a:r>
              <a:rPr kumimoji="1"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論者的には，</a:t>
            </a:r>
            <a:endParaRPr kumimoji="1" lang="en-US" altLang="ja-JP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こいつが非現実的</a:t>
            </a:r>
            <a:r>
              <a:rPr lang="en-US" altLang="ja-JP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曲折矢印 35"/>
          <p:cNvSpPr/>
          <p:nvPr/>
        </p:nvSpPr>
        <p:spPr>
          <a:xfrm rot="5400000">
            <a:off x="7815595" y="4284109"/>
            <a:ext cx="908331" cy="1282888"/>
          </a:xfrm>
          <a:prstGeom prst="ben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894029" y="4627455"/>
            <a:ext cx="189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事前知識で補充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60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7127" t="21925" r="61681" b="66853"/>
          <a:stretch/>
        </p:blipFill>
        <p:spPr>
          <a:xfrm>
            <a:off x="5446199" y="3043462"/>
            <a:ext cx="3719300" cy="127625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2"/>
          <a:srcRect l="17127" t="52912" r="56489" b="35963"/>
          <a:stretch/>
        </p:blipFill>
        <p:spPr>
          <a:xfrm>
            <a:off x="5443350" y="4445600"/>
            <a:ext cx="4332283" cy="1183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780284" y="636036"/>
                <a:ext cx="2567882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284" y="636036"/>
                <a:ext cx="2567882" cy="6382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2681673" y="1149325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尤度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5247" y="1136455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事前分布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89582" y="2221822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正規化</a:t>
            </a:r>
            <a:endParaRPr kumimoji="1" lang="ja-JP" altLang="en-US" sz="1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0092" y="1286270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</a:rPr>
              <a:t>事</a:t>
            </a:r>
            <a:r>
              <a:rPr lang="ja-JP" altLang="en-US" sz="1600" b="1" dirty="0">
                <a:solidFill>
                  <a:srgbClr val="0070C0"/>
                </a:solidFill>
              </a:rPr>
              <a:t>後</a:t>
            </a:r>
            <a:r>
              <a:rPr kumimoji="1" lang="ja-JP" altLang="en-US" sz="1600" b="1" dirty="0" smtClean="0">
                <a:solidFill>
                  <a:srgbClr val="0070C0"/>
                </a:solidFill>
              </a:rPr>
              <a:t>分布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316916" y="3659446"/>
                <a:ext cx="2543838" cy="594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16" y="3659446"/>
                <a:ext cx="2543838" cy="59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215635" y="3437281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</a:t>
            </a:r>
            <a:r>
              <a:rPr lang="ja-JP" altLang="en-US" sz="16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後確率</a:t>
            </a:r>
            <a:endParaRPr kumimoji="1" lang="ja-JP" altLang="en-US" sz="16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9658" y="3256343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尤度</a:t>
            </a:r>
            <a:endParaRPr kumimoji="1"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51008" y="3256343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事前</a:t>
            </a:r>
            <a:r>
              <a:rPr lang="ja-JP" altLang="en-US" sz="16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確率</a:t>
            </a:r>
            <a:endParaRPr kumimoji="1" lang="ja-JP" altLang="en-US" sz="16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88835" y="4368782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正規化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10851" y="3151615"/>
            <a:ext cx="1512000" cy="1074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832006" y="3157817"/>
            <a:ext cx="1257488" cy="107416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4667250" y="3086100"/>
            <a:ext cx="3314700" cy="695325"/>
          </a:xfrm>
          <a:custGeom>
            <a:avLst/>
            <a:gdLst>
              <a:gd name="connsiteX0" fmla="*/ 3314700 w 3314700"/>
              <a:gd name="connsiteY0" fmla="*/ 66675 h 695325"/>
              <a:gd name="connsiteX1" fmla="*/ 3314700 w 3314700"/>
              <a:gd name="connsiteY1" fmla="*/ 0 h 695325"/>
              <a:gd name="connsiteX2" fmla="*/ 352425 w 3314700"/>
              <a:gd name="connsiteY2" fmla="*/ 0 h 695325"/>
              <a:gd name="connsiteX3" fmla="*/ 352425 w 3314700"/>
              <a:gd name="connsiteY3" fmla="*/ 695325 h 695325"/>
              <a:gd name="connsiteX4" fmla="*/ 0 w 3314700"/>
              <a:gd name="connsiteY4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695325">
                <a:moveTo>
                  <a:pt x="3314700" y="66675"/>
                </a:moveTo>
                <a:lnTo>
                  <a:pt x="3314700" y="0"/>
                </a:lnTo>
                <a:lnTo>
                  <a:pt x="352425" y="0"/>
                </a:lnTo>
                <a:lnTo>
                  <a:pt x="352425" y="695325"/>
                </a:lnTo>
                <a:lnTo>
                  <a:pt x="0" y="695325"/>
                </a:ln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306239" y="4834217"/>
            <a:ext cx="342586" cy="6712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2647951" y="4200525"/>
            <a:ext cx="6857999" cy="1524000"/>
          </a:xfrm>
          <a:custGeom>
            <a:avLst/>
            <a:gdLst>
              <a:gd name="connsiteX0" fmla="*/ 7134225 w 7134225"/>
              <a:gd name="connsiteY0" fmla="*/ 1304925 h 1524000"/>
              <a:gd name="connsiteX1" fmla="*/ 7134225 w 7134225"/>
              <a:gd name="connsiteY1" fmla="*/ 1524000 h 1524000"/>
              <a:gd name="connsiteX2" fmla="*/ 0 w 7134225"/>
              <a:gd name="connsiteY2" fmla="*/ 1524000 h 1524000"/>
              <a:gd name="connsiteX3" fmla="*/ 0 w 7134225"/>
              <a:gd name="connsiteY3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4225" h="1524000">
                <a:moveTo>
                  <a:pt x="7134225" y="1304925"/>
                </a:moveTo>
                <a:lnTo>
                  <a:pt x="7134225" y="1524000"/>
                </a:lnTo>
                <a:lnTo>
                  <a:pt x="0" y="152400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8302792" y="4834217"/>
            <a:ext cx="864000" cy="6712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4133850" y="4648200"/>
            <a:ext cx="4410075" cy="981075"/>
          </a:xfrm>
          <a:custGeom>
            <a:avLst/>
            <a:gdLst>
              <a:gd name="connsiteX0" fmla="*/ 4410075 w 4410075"/>
              <a:gd name="connsiteY0" fmla="*/ 847725 h 981075"/>
              <a:gd name="connsiteX1" fmla="*/ 4410075 w 4410075"/>
              <a:gd name="connsiteY1" fmla="*/ 981075 h 981075"/>
              <a:gd name="connsiteX2" fmla="*/ 0 w 4410075"/>
              <a:gd name="connsiteY2" fmla="*/ 981075 h 981075"/>
              <a:gd name="connsiteX3" fmla="*/ 0 w 4410075"/>
              <a:gd name="connsiteY3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75" h="981075">
                <a:moveTo>
                  <a:pt x="4410075" y="847725"/>
                </a:moveTo>
                <a:lnTo>
                  <a:pt x="4410075" y="981075"/>
                </a:lnTo>
                <a:lnTo>
                  <a:pt x="0" y="981075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3431883" y="3568682"/>
            <a:ext cx="1363956" cy="38419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196011" y="4478255"/>
            <a:ext cx="1547813" cy="102719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800600" y="3874315"/>
            <a:ext cx="1381125" cy="945335"/>
          </a:xfrm>
          <a:custGeom>
            <a:avLst/>
            <a:gdLst>
              <a:gd name="connsiteX0" fmla="*/ 1381125 w 1381125"/>
              <a:gd name="connsiteY0" fmla="*/ 876300 h 876300"/>
              <a:gd name="connsiteX1" fmla="*/ 228600 w 1381125"/>
              <a:gd name="connsiteY1" fmla="*/ 876300 h 876300"/>
              <a:gd name="connsiteX2" fmla="*/ 228600 w 1381125"/>
              <a:gd name="connsiteY2" fmla="*/ 0 h 876300"/>
              <a:gd name="connsiteX3" fmla="*/ 0 w 1381125"/>
              <a:gd name="connsiteY3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25" h="876300">
                <a:moveTo>
                  <a:pt x="1381125" y="876300"/>
                </a:moveTo>
                <a:lnTo>
                  <a:pt x="228600" y="876300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58160" y="2512488"/>
            <a:ext cx="197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ベイズ論者が使う</a:t>
            </a:r>
            <a:endParaRPr kumimoji="1" lang="en-US" altLang="ja-JP" sz="1600" b="1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事前知識</a:t>
            </a:r>
            <a:endParaRPr kumimoji="1" lang="ja-JP" altLang="en-US" sz="16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25511" y="2512488"/>
            <a:ext cx="197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少ないサンプル</a:t>
            </a:r>
            <a:endParaRPr kumimoji="1" lang="en-US" altLang="ja-JP" sz="16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で得た最尤推定</a:t>
            </a:r>
            <a:endParaRPr kumimoji="1"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679134" y="5815300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ベイズ論的な</a:t>
            </a:r>
            <a:endParaRPr kumimoji="1" lang="en-US" altLang="ja-JP" sz="1600" b="1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推定値</a:t>
            </a:r>
            <a:endParaRPr kumimoji="1" lang="en-US" altLang="ja-JP" sz="1600" b="1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フリーフォーム 30"/>
          <p:cNvSpPr/>
          <p:nvPr/>
        </p:nvSpPr>
        <p:spPr>
          <a:xfrm>
            <a:off x="3915212" y="2990850"/>
            <a:ext cx="2323664" cy="676275"/>
          </a:xfrm>
          <a:custGeom>
            <a:avLst/>
            <a:gdLst>
              <a:gd name="connsiteX0" fmla="*/ 2276475 w 2276475"/>
              <a:gd name="connsiteY0" fmla="*/ 161925 h 676275"/>
              <a:gd name="connsiteX1" fmla="*/ 2276475 w 2276475"/>
              <a:gd name="connsiteY1" fmla="*/ 0 h 676275"/>
              <a:gd name="connsiteX2" fmla="*/ 0 w 2276475"/>
              <a:gd name="connsiteY2" fmla="*/ 0 h 676275"/>
              <a:gd name="connsiteX3" fmla="*/ 0 w 2276475"/>
              <a:gd name="connsiteY3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676275">
                <a:moveTo>
                  <a:pt x="2276475" y="161925"/>
                </a:moveTo>
                <a:lnTo>
                  <a:pt x="2276475" y="0"/>
                </a:lnTo>
                <a:lnTo>
                  <a:pt x="0" y="0"/>
                </a:lnTo>
                <a:lnTo>
                  <a:pt x="0" y="676275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349128" y="657709"/>
                <a:ext cx="2543838" cy="594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128" y="657709"/>
                <a:ext cx="2543838" cy="5949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右矢印 42"/>
          <p:cNvSpPr/>
          <p:nvPr/>
        </p:nvSpPr>
        <p:spPr>
          <a:xfrm>
            <a:off x="8096250" y="769545"/>
            <a:ext cx="547047" cy="371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50539" y="207878"/>
            <a:ext cx="11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離散系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277668" y="207878"/>
            <a:ext cx="11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系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808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175</Words>
  <Application>Microsoft Office PowerPoint</Application>
  <PresentationFormat>ワイド画面</PresentationFormat>
  <Paragraphs>81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森田賢</dc:creator>
  <cp:lastModifiedBy>森田賢</cp:lastModifiedBy>
  <cp:revision>114</cp:revision>
  <dcterms:created xsi:type="dcterms:W3CDTF">2016-12-06T10:38:16Z</dcterms:created>
  <dcterms:modified xsi:type="dcterms:W3CDTF">2016-12-08T06:18:12Z</dcterms:modified>
</cp:coreProperties>
</file>