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94CB-9A99-4553-8D90-92C6D16D01D8}" type="datetimeFigureOut">
              <a:rPr kumimoji="1" lang="ja-JP" altLang="en-US" smtClean="0"/>
              <a:t>2016/12/4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F140-E75E-44EB-9FC4-51325A685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1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94CB-9A99-4553-8D90-92C6D16D01D8}" type="datetimeFigureOut">
              <a:rPr kumimoji="1" lang="ja-JP" altLang="en-US" smtClean="0"/>
              <a:t>2016/12/4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F140-E75E-44EB-9FC4-51325A685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15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94CB-9A99-4553-8D90-92C6D16D01D8}" type="datetimeFigureOut">
              <a:rPr kumimoji="1" lang="ja-JP" altLang="en-US" smtClean="0"/>
              <a:t>2016/12/4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F140-E75E-44EB-9FC4-51325A685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72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94CB-9A99-4553-8D90-92C6D16D01D8}" type="datetimeFigureOut">
              <a:rPr kumimoji="1" lang="ja-JP" altLang="en-US" smtClean="0"/>
              <a:t>2016/12/4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F140-E75E-44EB-9FC4-51325A685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14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94CB-9A99-4553-8D90-92C6D16D01D8}" type="datetimeFigureOut">
              <a:rPr kumimoji="1" lang="ja-JP" altLang="en-US" smtClean="0"/>
              <a:t>2016/12/4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F140-E75E-44EB-9FC4-51325A685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657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94CB-9A99-4553-8D90-92C6D16D01D8}" type="datetimeFigureOut">
              <a:rPr kumimoji="1" lang="ja-JP" altLang="en-US" smtClean="0"/>
              <a:t>2016/12/4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F140-E75E-44EB-9FC4-51325A685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00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94CB-9A99-4553-8D90-92C6D16D01D8}" type="datetimeFigureOut">
              <a:rPr kumimoji="1" lang="ja-JP" altLang="en-US" smtClean="0"/>
              <a:t>2016/12/4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F140-E75E-44EB-9FC4-51325A685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90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94CB-9A99-4553-8D90-92C6D16D01D8}" type="datetimeFigureOut">
              <a:rPr kumimoji="1" lang="ja-JP" altLang="en-US" smtClean="0"/>
              <a:t>2016/12/4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F140-E75E-44EB-9FC4-51325A685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94CB-9A99-4553-8D90-92C6D16D01D8}" type="datetimeFigureOut">
              <a:rPr kumimoji="1" lang="ja-JP" altLang="en-US" smtClean="0"/>
              <a:t>2016/12/4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F140-E75E-44EB-9FC4-51325A685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91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94CB-9A99-4553-8D90-92C6D16D01D8}" type="datetimeFigureOut">
              <a:rPr kumimoji="1" lang="ja-JP" altLang="en-US" smtClean="0"/>
              <a:t>2016/12/4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F140-E75E-44EB-9FC4-51325A685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70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94CB-9A99-4553-8D90-92C6D16D01D8}" type="datetimeFigureOut">
              <a:rPr kumimoji="1" lang="ja-JP" altLang="en-US" smtClean="0"/>
              <a:t>2016/12/4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F140-E75E-44EB-9FC4-51325A685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17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F94CB-9A99-4553-8D90-92C6D16D01D8}" type="datetimeFigureOut">
              <a:rPr kumimoji="1" lang="ja-JP" altLang="en-US" smtClean="0"/>
              <a:t>2016/12/4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CF140-E75E-44EB-9FC4-51325A685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70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DeepLearningWithPython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39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2829758" y="514904"/>
            <a:ext cx="914400" cy="9144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967667" y="1421166"/>
            <a:ext cx="914400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967667" y="3233690"/>
            <a:ext cx="914400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829758" y="2327428"/>
            <a:ext cx="914400" cy="9144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2829758" y="4139953"/>
            <a:ext cx="914400" cy="9144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4691849" y="1421166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4691849" y="3233690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>
            <a:stCxn id="5" idx="6"/>
            <a:endCxn id="4" idx="2"/>
          </p:cNvCxnSpPr>
          <p:nvPr/>
        </p:nvCxnSpPr>
        <p:spPr>
          <a:xfrm flipV="1">
            <a:off x="1882067" y="972104"/>
            <a:ext cx="947691" cy="906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5" idx="6"/>
            <a:endCxn id="7" idx="2"/>
          </p:cNvCxnSpPr>
          <p:nvPr/>
        </p:nvCxnSpPr>
        <p:spPr>
          <a:xfrm>
            <a:off x="1882067" y="1878366"/>
            <a:ext cx="947691" cy="906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endCxn id="7" idx="2"/>
          </p:cNvCxnSpPr>
          <p:nvPr/>
        </p:nvCxnSpPr>
        <p:spPr>
          <a:xfrm flipV="1">
            <a:off x="1882067" y="2784628"/>
            <a:ext cx="947691" cy="898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6" idx="6"/>
            <a:endCxn id="8" idx="2"/>
          </p:cNvCxnSpPr>
          <p:nvPr/>
        </p:nvCxnSpPr>
        <p:spPr>
          <a:xfrm>
            <a:off x="1882067" y="3690890"/>
            <a:ext cx="947691" cy="906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5" idx="6"/>
            <a:endCxn id="8" idx="2"/>
          </p:cNvCxnSpPr>
          <p:nvPr/>
        </p:nvCxnSpPr>
        <p:spPr>
          <a:xfrm>
            <a:off x="1882067" y="1878366"/>
            <a:ext cx="947691" cy="2718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6" idx="6"/>
            <a:endCxn id="4" idx="2"/>
          </p:cNvCxnSpPr>
          <p:nvPr/>
        </p:nvCxnSpPr>
        <p:spPr>
          <a:xfrm flipV="1">
            <a:off x="1882067" y="972104"/>
            <a:ext cx="947691" cy="2718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1185334" y="5633156"/>
            <a:ext cx="327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778957" y="5633156"/>
            <a:ext cx="965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+0.393</a:t>
            </a:r>
          </a:p>
          <a:p>
            <a:r>
              <a:rPr kumimoji="1" lang="en-US" altLang="ja-JP" dirty="0" smtClean="0"/>
              <a:t>-0.754</a:t>
            </a:r>
            <a:endParaRPr kumimoji="1" lang="en-US" altLang="ja-JP" dirty="0"/>
          </a:p>
          <a:p>
            <a:r>
              <a:rPr lang="en-US" altLang="ja-JP" dirty="0" smtClean="0"/>
              <a:t>-0.898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691849" y="5771655"/>
            <a:ext cx="80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0.003</a:t>
            </a:r>
          </a:p>
          <a:p>
            <a:r>
              <a:rPr kumimoji="1" lang="en-US" altLang="ja-JP" dirty="0" smtClean="0"/>
              <a:t>0.996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5023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角丸四角形 272"/>
          <p:cNvSpPr/>
          <p:nvPr/>
        </p:nvSpPr>
        <p:spPr>
          <a:xfrm>
            <a:off x="10822113" y="225050"/>
            <a:ext cx="4398838" cy="4034781"/>
          </a:xfrm>
          <a:prstGeom prst="roundRect">
            <a:avLst>
              <a:gd name="adj" fmla="val 7696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プレトレーニング</a:t>
            </a:r>
            <a:endParaRPr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7" name="角丸四角形 276"/>
          <p:cNvSpPr/>
          <p:nvPr/>
        </p:nvSpPr>
        <p:spPr>
          <a:xfrm>
            <a:off x="13181225" y="1901614"/>
            <a:ext cx="1752991" cy="892244"/>
          </a:xfrm>
          <a:prstGeom prst="roundRect">
            <a:avLst>
              <a:gd name="adj" fmla="val 7696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8" name="角丸四角形 277"/>
          <p:cNvSpPr/>
          <p:nvPr/>
        </p:nvSpPr>
        <p:spPr>
          <a:xfrm>
            <a:off x="13181225" y="3062873"/>
            <a:ext cx="1752991" cy="892244"/>
          </a:xfrm>
          <a:prstGeom prst="roundRect">
            <a:avLst>
              <a:gd name="adj" fmla="val 7696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4403130" y="2682547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4952019" y="282200"/>
            <a:ext cx="360000" cy="36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2248447" y="3898056"/>
            <a:ext cx="360000" cy="36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2933437" y="3898056"/>
            <a:ext cx="360000" cy="36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4370927" y="3898056"/>
            <a:ext cx="360000" cy="36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5086958" y="3898056"/>
            <a:ext cx="360000" cy="36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5763481" y="3898056"/>
            <a:ext cx="360000" cy="36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7184038" y="3898056"/>
            <a:ext cx="360000" cy="36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7976269" y="3898056"/>
            <a:ext cx="360000" cy="36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8665493" y="3898056"/>
            <a:ext cx="360000" cy="36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10088591" y="3898056"/>
            <a:ext cx="360000" cy="36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618427" y="3857187"/>
            <a:ext cx="42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</a:t>
            </a:r>
            <a:endParaRPr kumimoji="1" lang="ja-JP" altLang="en-US" sz="2800" b="1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440004" y="3857187"/>
            <a:ext cx="427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</a:t>
            </a:r>
            <a:endParaRPr kumimoji="1" lang="ja-JP" altLang="en-US" sz="2800" b="1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354717" y="3857187"/>
            <a:ext cx="427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</a:t>
            </a:r>
            <a:endParaRPr kumimoji="1" lang="ja-JP" altLang="en-US" sz="2800" b="1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" name="右中かっこ 23"/>
          <p:cNvSpPr/>
          <p:nvPr/>
        </p:nvSpPr>
        <p:spPr>
          <a:xfrm rot="5400000">
            <a:off x="3451152" y="3418709"/>
            <a:ext cx="116595" cy="270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" name="右中かっこ 24"/>
          <p:cNvSpPr/>
          <p:nvPr/>
        </p:nvSpPr>
        <p:spPr>
          <a:xfrm rot="5400000">
            <a:off x="6289587" y="3418709"/>
            <a:ext cx="116595" cy="270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右中かっこ 26"/>
          <p:cNvSpPr/>
          <p:nvPr/>
        </p:nvSpPr>
        <p:spPr>
          <a:xfrm rot="5400000">
            <a:off x="9128022" y="3418710"/>
            <a:ext cx="116595" cy="270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221397" y="4952011"/>
            <a:ext cx="26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 </a:t>
            </a:r>
            <a:r>
              <a:rPr lang="ja-JP" altLang="en-US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 </a:t>
            </a:r>
            <a:r>
              <a:rPr kumimoji="1" lang="en-US" altLang="ja-JP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en-US" altLang="ja-JP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 ...</a:t>
            </a:r>
            <a:r>
              <a:rPr kumimoji="1" lang="en-US" altLang="ja-JP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</a:t>
            </a:r>
            <a:r>
              <a:rPr kumimoji="1" lang="en-US" altLang="ja-JP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endParaRPr kumimoji="1" lang="ja-JP" altLang="en-US" b="1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077199" y="4952011"/>
            <a:ext cx="26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 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0       ...      0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976269" y="4952011"/>
            <a:ext cx="26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 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0       ...      0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221397" y="5366044"/>
            <a:ext cx="26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 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...      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077199" y="5366044"/>
            <a:ext cx="26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 </a:t>
            </a:r>
            <a:r>
              <a:rPr lang="ja-JP" altLang="en-US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  </a:t>
            </a:r>
            <a:r>
              <a:rPr lang="en-US" altLang="ja-JP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1       ...      1</a:t>
            </a:r>
            <a:endParaRPr lang="ja-JP" altLang="en-US" b="1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976269" y="5366044"/>
            <a:ext cx="26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 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0       ...      0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221397" y="5758503"/>
            <a:ext cx="26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 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...      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077199" y="5758503"/>
            <a:ext cx="26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 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0       ...      0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976269" y="5758503"/>
            <a:ext cx="26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 </a:t>
            </a:r>
            <a:r>
              <a:rPr lang="ja-JP" altLang="en-US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  </a:t>
            </a:r>
            <a:r>
              <a:rPr lang="en-US" altLang="ja-JP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1       ...      1</a:t>
            </a:r>
            <a:endParaRPr lang="ja-JP" altLang="en-US" b="1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780713" y="4976336"/>
            <a:ext cx="9172540" cy="30424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780713" y="5379799"/>
            <a:ext cx="9172540" cy="30424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1780713" y="5775641"/>
            <a:ext cx="9172540" cy="30424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109463" y="4355280"/>
            <a:ext cx="80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 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003959" y="4351484"/>
            <a:ext cx="80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 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782178" y="4349654"/>
            <a:ext cx="80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 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09792" y="3916871"/>
            <a:ext cx="1926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入力層</a:t>
            </a:r>
            <a:r>
              <a:rPr lang="en-US" altLang="ja-JP" sz="2000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</a:t>
            </a:r>
            <a:r>
              <a:rPr lang="ja-JP" altLang="en-US" sz="2000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</a:t>
            </a:r>
            <a:r>
              <a:rPr kumimoji="1" lang="en-US" altLang="ja-JP" sz="2000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</a:t>
            </a:r>
            <a:r>
              <a:rPr kumimoji="1" lang="ja-JP" altLang="en-US" sz="2000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endParaRPr kumimoji="1" lang="en-US" altLang="ja-JP" sz="2000" b="1" dirty="0" smtClean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円/楕円 43"/>
          <p:cNvSpPr/>
          <p:nvPr/>
        </p:nvSpPr>
        <p:spPr>
          <a:xfrm>
            <a:off x="5409469" y="2684175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円/楕円 44"/>
          <p:cNvSpPr/>
          <p:nvPr/>
        </p:nvSpPr>
        <p:spPr>
          <a:xfrm>
            <a:off x="7489658" y="2682547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392948" y="2650564"/>
            <a:ext cx="427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</a:t>
            </a:r>
            <a:endParaRPr kumimoji="1" lang="ja-JP" altLang="en-US" sz="2800" b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8446" y="2685499"/>
            <a:ext cx="2049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隠れ層 </a:t>
            </a:r>
            <a:r>
              <a:rPr lang="en-US" altLang="ja-JP" sz="2000" b="1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1: 2</a:t>
            </a:r>
            <a:r>
              <a:rPr kumimoji="1" lang="en-US" altLang="ja-JP" sz="2000" b="1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</a:t>
            </a:r>
            <a:r>
              <a:rPr lang="ja-JP" altLang="en-US" sz="2000" b="1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endParaRPr lang="en-US" altLang="ja-JP" sz="2000" b="1" dirty="0" smtClean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49" name="直線コネクタ 48"/>
          <p:cNvCxnSpPr>
            <a:stCxn id="5" idx="7"/>
            <a:endCxn id="4" idx="4"/>
          </p:cNvCxnSpPr>
          <p:nvPr/>
        </p:nvCxnSpPr>
        <p:spPr>
          <a:xfrm flipV="1">
            <a:off x="2555726" y="3042547"/>
            <a:ext cx="2027404" cy="90823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8" idx="7"/>
            <a:endCxn id="4" idx="4"/>
          </p:cNvCxnSpPr>
          <p:nvPr/>
        </p:nvCxnSpPr>
        <p:spPr>
          <a:xfrm flipV="1">
            <a:off x="3240716" y="3042547"/>
            <a:ext cx="1342414" cy="90823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9" idx="0"/>
            <a:endCxn id="4" idx="4"/>
          </p:cNvCxnSpPr>
          <p:nvPr/>
        </p:nvCxnSpPr>
        <p:spPr>
          <a:xfrm flipV="1">
            <a:off x="4550927" y="3042547"/>
            <a:ext cx="32203" cy="855509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0" idx="0"/>
            <a:endCxn id="4" idx="4"/>
          </p:cNvCxnSpPr>
          <p:nvPr/>
        </p:nvCxnSpPr>
        <p:spPr>
          <a:xfrm flipH="1" flipV="1">
            <a:off x="4583130" y="3042547"/>
            <a:ext cx="683828" cy="855509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10" idx="0"/>
            <a:endCxn id="44" idx="4"/>
          </p:cNvCxnSpPr>
          <p:nvPr/>
        </p:nvCxnSpPr>
        <p:spPr>
          <a:xfrm flipV="1">
            <a:off x="5266958" y="3044175"/>
            <a:ext cx="322511" cy="853881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10" idx="0"/>
            <a:endCxn id="45" idx="4"/>
          </p:cNvCxnSpPr>
          <p:nvPr/>
        </p:nvCxnSpPr>
        <p:spPr>
          <a:xfrm flipV="1">
            <a:off x="5266958" y="3042547"/>
            <a:ext cx="2402700" cy="855509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stCxn id="5" idx="7"/>
            <a:endCxn id="44" idx="4"/>
          </p:cNvCxnSpPr>
          <p:nvPr/>
        </p:nvCxnSpPr>
        <p:spPr>
          <a:xfrm flipV="1">
            <a:off x="2555726" y="3044175"/>
            <a:ext cx="3033743" cy="906602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>
            <a:stCxn id="5" idx="7"/>
            <a:endCxn id="45" idx="4"/>
          </p:cNvCxnSpPr>
          <p:nvPr/>
        </p:nvCxnSpPr>
        <p:spPr>
          <a:xfrm flipV="1">
            <a:off x="2555726" y="3042547"/>
            <a:ext cx="5113932" cy="90823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11" idx="0"/>
            <a:endCxn id="4" idx="4"/>
          </p:cNvCxnSpPr>
          <p:nvPr/>
        </p:nvCxnSpPr>
        <p:spPr>
          <a:xfrm flipH="1" flipV="1">
            <a:off x="4583130" y="3042547"/>
            <a:ext cx="1360351" cy="855509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>
            <a:stCxn id="11" idx="0"/>
            <a:endCxn id="44" idx="4"/>
          </p:cNvCxnSpPr>
          <p:nvPr/>
        </p:nvCxnSpPr>
        <p:spPr>
          <a:xfrm flipH="1" flipV="1">
            <a:off x="5589469" y="3044175"/>
            <a:ext cx="354012" cy="853881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11" idx="0"/>
            <a:endCxn id="45" idx="4"/>
          </p:cNvCxnSpPr>
          <p:nvPr/>
        </p:nvCxnSpPr>
        <p:spPr>
          <a:xfrm flipV="1">
            <a:off x="5943481" y="3042547"/>
            <a:ext cx="1726177" cy="855509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12" idx="0"/>
            <a:endCxn id="45" idx="4"/>
          </p:cNvCxnSpPr>
          <p:nvPr/>
        </p:nvCxnSpPr>
        <p:spPr>
          <a:xfrm flipV="1">
            <a:off x="7364038" y="3042547"/>
            <a:ext cx="305620" cy="855509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12" idx="0"/>
            <a:endCxn id="44" idx="4"/>
          </p:cNvCxnSpPr>
          <p:nvPr/>
        </p:nvCxnSpPr>
        <p:spPr>
          <a:xfrm flipH="1" flipV="1">
            <a:off x="5589469" y="3044175"/>
            <a:ext cx="1774569" cy="853881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stCxn id="12" idx="0"/>
            <a:endCxn id="4" idx="4"/>
          </p:cNvCxnSpPr>
          <p:nvPr/>
        </p:nvCxnSpPr>
        <p:spPr>
          <a:xfrm flipH="1" flipV="1">
            <a:off x="4583130" y="3042547"/>
            <a:ext cx="2780908" cy="855509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9" idx="0"/>
            <a:endCxn id="44" idx="4"/>
          </p:cNvCxnSpPr>
          <p:nvPr/>
        </p:nvCxnSpPr>
        <p:spPr>
          <a:xfrm flipV="1">
            <a:off x="4550927" y="3044175"/>
            <a:ext cx="1038542" cy="853881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>
            <a:stCxn id="9" idx="0"/>
            <a:endCxn id="45" idx="4"/>
          </p:cNvCxnSpPr>
          <p:nvPr/>
        </p:nvCxnSpPr>
        <p:spPr>
          <a:xfrm flipV="1">
            <a:off x="4550927" y="3042547"/>
            <a:ext cx="3118731" cy="855509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4" idx="4"/>
            <a:endCxn id="13" idx="1"/>
          </p:cNvCxnSpPr>
          <p:nvPr/>
        </p:nvCxnSpPr>
        <p:spPr>
          <a:xfrm>
            <a:off x="4583130" y="3042547"/>
            <a:ext cx="3445860" cy="90823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44" idx="4"/>
            <a:endCxn id="13" idx="1"/>
          </p:cNvCxnSpPr>
          <p:nvPr/>
        </p:nvCxnSpPr>
        <p:spPr>
          <a:xfrm>
            <a:off x="5589469" y="3044175"/>
            <a:ext cx="2439521" cy="906602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stCxn id="45" idx="4"/>
            <a:endCxn id="13" idx="1"/>
          </p:cNvCxnSpPr>
          <p:nvPr/>
        </p:nvCxnSpPr>
        <p:spPr>
          <a:xfrm>
            <a:off x="7669658" y="3042547"/>
            <a:ext cx="359332" cy="90823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>
            <a:stCxn id="4" idx="4"/>
            <a:endCxn id="14" idx="1"/>
          </p:cNvCxnSpPr>
          <p:nvPr/>
        </p:nvCxnSpPr>
        <p:spPr>
          <a:xfrm>
            <a:off x="4583130" y="3042547"/>
            <a:ext cx="4135084" cy="90823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stCxn id="4" idx="4"/>
            <a:endCxn id="15" idx="1"/>
          </p:cNvCxnSpPr>
          <p:nvPr/>
        </p:nvCxnSpPr>
        <p:spPr>
          <a:xfrm>
            <a:off x="4583130" y="3042547"/>
            <a:ext cx="5558182" cy="90823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>
            <a:stCxn id="44" idx="4"/>
            <a:endCxn id="14" idx="1"/>
          </p:cNvCxnSpPr>
          <p:nvPr/>
        </p:nvCxnSpPr>
        <p:spPr>
          <a:xfrm>
            <a:off x="5589469" y="3044175"/>
            <a:ext cx="3128745" cy="906602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44" idx="4"/>
            <a:endCxn id="15" idx="1"/>
          </p:cNvCxnSpPr>
          <p:nvPr/>
        </p:nvCxnSpPr>
        <p:spPr>
          <a:xfrm>
            <a:off x="5589469" y="3044175"/>
            <a:ext cx="4551843" cy="906602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stCxn id="45" idx="4"/>
            <a:endCxn id="14" idx="1"/>
          </p:cNvCxnSpPr>
          <p:nvPr/>
        </p:nvCxnSpPr>
        <p:spPr>
          <a:xfrm>
            <a:off x="7669658" y="3042547"/>
            <a:ext cx="1048556" cy="90823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45" idx="4"/>
            <a:endCxn id="15" idx="1"/>
          </p:cNvCxnSpPr>
          <p:nvPr/>
        </p:nvCxnSpPr>
        <p:spPr>
          <a:xfrm>
            <a:off x="7669658" y="3042547"/>
            <a:ext cx="2471654" cy="90823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/>
          <p:cNvSpPr txBox="1"/>
          <p:nvPr/>
        </p:nvSpPr>
        <p:spPr>
          <a:xfrm>
            <a:off x="553943" y="4952011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class 1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546101" y="5347554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class 2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546101" y="5743097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class 3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5" name="直線コネクタ 104"/>
          <p:cNvCxnSpPr>
            <a:stCxn id="8" idx="7"/>
            <a:endCxn id="44" idx="4"/>
          </p:cNvCxnSpPr>
          <p:nvPr/>
        </p:nvCxnSpPr>
        <p:spPr>
          <a:xfrm flipV="1">
            <a:off x="3240716" y="3044175"/>
            <a:ext cx="2348753" cy="906602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>
            <a:stCxn id="8" idx="7"/>
            <a:endCxn id="45" idx="4"/>
          </p:cNvCxnSpPr>
          <p:nvPr/>
        </p:nvCxnSpPr>
        <p:spPr>
          <a:xfrm flipV="1">
            <a:off x="3240716" y="3042547"/>
            <a:ext cx="4428942" cy="90823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円/楕円 173"/>
          <p:cNvSpPr/>
          <p:nvPr/>
        </p:nvSpPr>
        <p:spPr>
          <a:xfrm>
            <a:off x="4403130" y="1497927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5" name="円/楕円 174"/>
          <p:cNvSpPr/>
          <p:nvPr/>
        </p:nvSpPr>
        <p:spPr>
          <a:xfrm>
            <a:off x="5409469" y="1499555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6" name="円/楕円 175"/>
          <p:cNvSpPr/>
          <p:nvPr/>
        </p:nvSpPr>
        <p:spPr>
          <a:xfrm>
            <a:off x="7489658" y="1497927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6392948" y="1473372"/>
            <a:ext cx="427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</a:t>
            </a:r>
            <a:endParaRPr kumimoji="1" lang="ja-JP" altLang="en-US" sz="2800" b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48446" y="1477872"/>
            <a:ext cx="2049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隠れ層 </a:t>
            </a:r>
            <a:r>
              <a:rPr lang="en-US" altLang="ja-JP" sz="20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lang="en-US" altLang="ja-JP" sz="2000" b="1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 2</a:t>
            </a:r>
            <a:r>
              <a:rPr kumimoji="1" lang="en-US" altLang="ja-JP" sz="2000" b="1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</a:t>
            </a:r>
            <a:r>
              <a:rPr lang="ja-JP" altLang="en-US" sz="2000" b="1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endParaRPr lang="en-US" altLang="ja-JP" sz="2000" b="1" dirty="0" smtClean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83" name="直線コネクタ 182"/>
          <p:cNvCxnSpPr>
            <a:stCxn id="4" idx="0"/>
            <a:endCxn id="174" idx="4"/>
          </p:cNvCxnSpPr>
          <p:nvPr/>
        </p:nvCxnSpPr>
        <p:spPr>
          <a:xfrm flipV="1">
            <a:off x="4583130" y="1857927"/>
            <a:ext cx="0" cy="82462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/>
          <p:cNvCxnSpPr>
            <a:stCxn id="44" idx="0"/>
            <a:endCxn id="174" idx="4"/>
          </p:cNvCxnSpPr>
          <p:nvPr/>
        </p:nvCxnSpPr>
        <p:spPr>
          <a:xfrm flipH="1" flipV="1">
            <a:off x="4583130" y="1857927"/>
            <a:ext cx="1006339" cy="826248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>
            <a:stCxn id="45" idx="0"/>
            <a:endCxn id="174" idx="4"/>
          </p:cNvCxnSpPr>
          <p:nvPr/>
        </p:nvCxnSpPr>
        <p:spPr>
          <a:xfrm flipH="1" flipV="1">
            <a:off x="4583130" y="1857927"/>
            <a:ext cx="3086528" cy="82462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4" idx="0"/>
            <a:endCxn id="175" idx="4"/>
          </p:cNvCxnSpPr>
          <p:nvPr/>
        </p:nvCxnSpPr>
        <p:spPr>
          <a:xfrm flipV="1">
            <a:off x="4583130" y="1859555"/>
            <a:ext cx="1006339" cy="822992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/>
          <p:cNvCxnSpPr>
            <a:stCxn id="4" idx="0"/>
            <a:endCxn id="176" idx="4"/>
          </p:cNvCxnSpPr>
          <p:nvPr/>
        </p:nvCxnSpPr>
        <p:spPr>
          <a:xfrm flipV="1">
            <a:off x="4583130" y="1857927"/>
            <a:ext cx="3086528" cy="82462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>
            <a:stCxn id="44" idx="0"/>
            <a:endCxn id="176" idx="4"/>
          </p:cNvCxnSpPr>
          <p:nvPr/>
        </p:nvCxnSpPr>
        <p:spPr>
          <a:xfrm flipV="1">
            <a:off x="5589469" y="1857927"/>
            <a:ext cx="2080189" cy="826248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>
            <a:stCxn id="44" idx="0"/>
            <a:endCxn id="175" idx="4"/>
          </p:cNvCxnSpPr>
          <p:nvPr/>
        </p:nvCxnSpPr>
        <p:spPr>
          <a:xfrm flipV="1">
            <a:off x="5589469" y="1859555"/>
            <a:ext cx="0" cy="82462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45" idx="0"/>
            <a:endCxn id="175" idx="4"/>
          </p:cNvCxnSpPr>
          <p:nvPr/>
        </p:nvCxnSpPr>
        <p:spPr>
          <a:xfrm flipH="1" flipV="1">
            <a:off x="5589469" y="1859555"/>
            <a:ext cx="2080189" cy="822992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45" idx="0"/>
            <a:endCxn id="176" idx="4"/>
          </p:cNvCxnSpPr>
          <p:nvPr/>
        </p:nvCxnSpPr>
        <p:spPr>
          <a:xfrm flipV="1">
            <a:off x="7669658" y="1857927"/>
            <a:ext cx="0" cy="82462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円/楕円 210"/>
          <p:cNvSpPr/>
          <p:nvPr/>
        </p:nvSpPr>
        <p:spPr>
          <a:xfrm>
            <a:off x="5943153" y="282200"/>
            <a:ext cx="360000" cy="36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2" name="円/楕円 211"/>
          <p:cNvSpPr/>
          <p:nvPr/>
        </p:nvSpPr>
        <p:spPr>
          <a:xfrm>
            <a:off x="6934287" y="282200"/>
            <a:ext cx="360000" cy="36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13" name="直線コネクタ 212"/>
          <p:cNvCxnSpPr>
            <a:stCxn id="174" idx="0"/>
            <a:endCxn id="6" idx="4"/>
          </p:cNvCxnSpPr>
          <p:nvPr/>
        </p:nvCxnSpPr>
        <p:spPr>
          <a:xfrm flipV="1">
            <a:off x="4583130" y="642200"/>
            <a:ext cx="548889" cy="85572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>
            <a:stCxn id="175" idx="0"/>
            <a:endCxn id="6" idx="4"/>
          </p:cNvCxnSpPr>
          <p:nvPr/>
        </p:nvCxnSpPr>
        <p:spPr>
          <a:xfrm flipH="1" flipV="1">
            <a:off x="5132019" y="642200"/>
            <a:ext cx="457450" cy="857355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コネクタ 218"/>
          <p:cNvCxnSpPr>
            <a:stCxn id="174" idx="0"/>
            <a:endCxn id="211" idx="4"/>
          </p:cNvCxnSpPr>
          <p:nvPr/>
        </p:nvCxnSpPr>
        <p:spPr>
          <a:xfrm flipV="1">
            <a:off x="4583130" y="642200"/>
            <a:ext cx="1540023" cy="85572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コネクタ 221"/>
          <p:cNvCxnSpPr>
            <a:stCxn id="175" idx="0"/>
            <a:endCxn id="212" idx="4"/>
          </p:cNvCxnSpPr>
          <p:nvPr/>
        </p:nvCxnSpPr>
        <p:spPr>
          <a:xfrm flipV="1">
            <a:off x="5589469" y="642200"/>
            <a:ext cx="1524818" cy="857355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コネクタ 224"/>
          <p:cNvCxnSpPr>
            <a:stCxn id="175" idx="0"/>
            <a:endCxn id="211" idx="4"/>
          </p:cNvCxnSpPr>
          <p:nvPr/>
        </p:nvCxnSpPr>
        <p:spPr>
          <a:xfrm flipV="1">
            <a:off x="5589469" y="642200"/>
            <a:ext cx="533684" cy="857355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>
            <a:stCxn id="176" idx="0"/>
            <a:endCxn id="211" idx="4"/>
          </p:cNvCxnSpPr>
          <p:nvPr/>
        </p:nvCxnSpPr>
        <p:spPr>
          <a:xfrm flipH="1" flipV="1">
            <a:off x="6123153" y="642200"/>
            <a:ext cx="1546505" cy="85572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176" idx="0"/>
            <a:endCxn id="212" idx="4"/>
          </p:cNvCxnSpPr>
          <p:nvPr/>
        </p:nvCxnSpPr>
        <p:spPr>
          <a:xfrm flipH="1" flipV="1">
            <a:off x="7114287" y="642200"/>
            <a:ext cx="555371" cy="85572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74" idx="0"/>
            <a:endCxn id="212" idx="4"/>
          </p:cNvCxnSpPr>
          <p:nvPr/>
        </p:nvCxnSpPr>
        <p:spPr>
          <a:xfrm flipV="1">
            <a:off x="4583130" y="642200"/>
            <a:ext cx="2531157" cy="85572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76" idx="0"/>
            <a:endCxn id="6" idx="4"/>
          </p:cNvCxnSpPr>
          <p:nvPr/>
        </p:nvCxnSpPr>
        <p:spPr>
          <a:xfrm flipH="1" flipV="1">
            <a:off x="5132019" y="642200"/>
            <a:ext cx="2537639" cy="85572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テキスト ボックス 239"/>
          <p:cNvSpPr txBox="1"/>
          <p:nvPr/>
        </p:nvSpPr>
        <p:spPr>
          <a:xfrm>
            <a:off x="104436" y="286343"/>
            <a:ext cx="1926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出力層</a:t>
            </a:r>
            <a:r>
              <a:rPr lang="en-US" altLang="ja-JP" sz="2000" b="1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</a:t>
            </a:r>
            <a:r>
              <a:rPr lang="ja-JP" altLang="en-US" sz="2000" b="1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kumimoji="1" lang="ja-JP" altLang="en-US" sz="2000" b="1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endParaRPr kumimoji="1" lang="en-US" altLang="ja-JP" sz="2000" b="1" dirty="0" smtClean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1" name="右中かっこ 240"/>
          <p:cNvSpPr/>
          <p:nvPr/>
        </p:nvSpPr>
        <p:spPr>
          <a:xfrm>
            <a:off x="10575672" y="2941526"/>
            <a:ext cx="98508" cy="1119429"/>
          </a:xfrm>
          <a:prstGeom prst="righ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3" name="右中かっこ 242"/>
          <p:cNvSpPr/>
          <p:nvPr/>
        </p:nvSpPr>
        <p:spPr>
          <a:xfrm>
            <a:off x="10575672" y="1753949"/>
            <a:ext cx="98508" cy="1119429"/>
          </a:xfrm>
          <a:prstGeom prst="righ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8" name="右中かっこ 247"/>
          <p:cNvSpPr/>
          <p:nvPr/>
        </p:nvSpPr>
        <p:spPr>
          <a:xfrm>
            <a:off x="11071860" y="4952011"/>
            <a:ext cx="182880" cy="11278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0" name="テキスト ボックス 249"/>
          <p:cNvSpPr txBox="1"/>
          <p:nvPr/>
        </p:nvSpPr>
        <p:spPr>
          <a:xfrm>
            <a:off x="11388030" y="4929151"/>
            <a:ext cx="400110" cy="11758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ノイズ付与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3" name="テキスト ボックス 252"/>
          <p:cNvSpPr txBox="1"/>
          <p:nvPr/>
        </p:nvSpPr>
        <p:spPr>
          <a:xfrm>
            <a:off x="4691432" y="6267450"/>
            <a:ext cx="3440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教師データセット　その</a:t>
            </a:r>
            <a:r>
              <a:rPr lang="en-US" altLang="ja-JP" sz="2000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</a:p>
        </p:txBody>
      </p:sp>
      <p:sp>
        <p:nvSpPr>
          <p:cNvPr id="268" name="テキスト ボックス 267"/>
          <p:cNvSpPr txBox="1"/>
          <p:nvPr/>
        </p:nvSpPr>
        <p:spPr>
          <a:xfrm>
            <a:off x="13244510" y="2056252"/>
            <a:ext cx="1629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デノイジング・</a:t>
            </a:r>
            <a:endParaRPr lang="en-US" altLang="ja-JP" sz="14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オートエンコーダ</a:t>
            </a:r>
            <a:endParaRPr kumimoji="1" lang="en-US" altLang="ja-JP" sz="14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0" name="テキスト ボックス 269"/>
          <p:cNvSpPr txBox="1"/>
          <p:nvPr/>
        </p:nvSpPr>
        <p:spPr>
          <a:xfrm>
            <a:off x="13244510" y="3248358"/>
            <a:ext cx="1629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デノイジング・</a:t>
            </a:r>
            <a:endParaRPr lang="en-US" altLang="ja-JP" sz="14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オートエンコーダ</a:t>
            </a:r>
            <a:endParaRPr kumimoji="1" lang="en-US" altLang="ja-JP" sz="14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2" name="テキスト ボックス 271"/>
          <p:cNvSpPr txBox="1"/>
          <p:nvPr/>
        </p:nvSpPr>
        <p:spPr>
          <a:xfrm>
            <a:off x="12964469" y="1045940"/>
            <a:ext cx="2189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積層</a:t>
            </a:r>
            <a:r>
              <a:rPr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デノイジング・</a:t>
            </a:r>
            <a:endParaRPr lang="en-US" altLang="ja-JP" sz="14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オートエンコーダの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場合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4" name="角丸四角形 273"/>
          <p:cNvSpPr/>
          <p:nvPr/>
        </p:nvSpPr>
        <p:spPr>
          <a:xfrm>
            <a:off x="10935003" y="1901614"/>
            <a:ext cx="1752991" cy="892244"/>
          </a:xfrm>
          <a:prstGeom prst="roundRect">
            <a:avLst>
              <a:gd name="adj" fmla="val 7696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テキスト ボックス 243"/>
          <p:cNvSpPr txBox="1"/>
          <p:nvPr/>
        </p:nvSpPr>
        <p:spPr>
          <a:xfrm>
            <a:off x="10961731" y="2056252"/>
            <a:ext cx="1689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制約</a:t>
            </a:r>
            <a:endParaRPr lang="en-US" altLang="ja-JP" sz="14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ボルツマンマシン</a:t>
            </a:r>
            <a:endParaRPr kumimoji="1" lang="en-US" altLang="ja-JP" sz="14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1" name="テキスト ボックス 270"/>
          <p:cNvSpPr txBox="1"/>
          <p:nvPr/>
        </p:nvSpPr>
        <p:spPr>
          <a:xfrm>
            <a:off x="10944017" y="1045940"/>
            <a:ext cx="1724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ディープビリーフ</a:t>
            </a:r>
            <a:endParaRPr kumimoji="1" lang="en-US" altLang="ja-JP" sz="14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ネットの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場合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6" name="角丸四角形 275"/>
          <p:cNvSpPr/>
          <p:nvPr/>
        </p:nvSpPr>
        <p:spPr>
          <a:xfrm>
            <a:off x="10935003" y="3062873"/>
            <a:ext cx="1752991" cy="892244"/>
          </a:xfrm>
          <a:prstGeom prst="roundRect">
            <a:avLst>
              <a:gd name="adj" fmla="val 7696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テキスト ボックス 244"/>
          <p:cNvSpPr txBox="1"/>
          <p:nvPr/>
        </p:nvSpPr>
        <p:spPr>
          <a:xfrm>
            <a:off x="10961731" y="3248358"/>
            <a:ext cx="1689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制約</a:t>
            </a:r>
            <a:endParaRPr lang="en-US" altLang="ja-JP" sz="14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ボルツマンマシン</a:t>
            </a:r>
            <a:endParaRPr kumimoji="1" lang="en-US" altLang="ja-JP" sz="14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80" name="直線コネクタ 279"/>
          <p:cNvCxnSpPr/>
          <p:nvPr/>
        </p:nvCxnSpPr>
        <p:spPr>
          <a:xfrm>
            <a:off x="12926369" y="900698"/>
            <a:ext cx="0" cy="31953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テキスト ボックス 280"/>
          <p:cNvSpPr txBox="1"/>
          <p:nvPr/>
        </p:nvSpPr>
        <p:spPr>
          <a:xfrm>
            <a:off x="7988025" y="2094352"/>
            <a:ext cx="2627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各層で入出力</a:t>
            </a:r>
            <a:r>
              <a:rPr lang="ja-JP" altLang="en-US" sz="1600" b="1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誤差を計算</a:t>
            </a:r>
            <a:endParaRPr lang="en-US" altLang="ja-JP" sz="1600" b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1600" b="1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⇒各層内のみの重みを更新</a:t>
            </a:r>
            <a:endParaRPr kumimoji="1" lang="ja-JP" altLang="en-US" sz="1600" b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84" name="フリーフォーム 283"/>
          <p:cNvSpPr/>
          <p:nvPr/>
        </p:nvSpPr>
        <p:spPr>
          <a:xfrm>
            <a:off x="7829550" y="1753553"/>
            <a:ext cx="990600" cy="275272"/>
          </a:xfrm>
          <a:custGeom>
            <a:avLst/>
            <a:gdLst>
              <a:gd name="connsiteX0" fmla="*/ 0 w 990600"/>
              <a:gd name="connsiteY0" fmla="*/ 275272 h 275272"/>
              <a:gd name="connsiteX1" fmla="*/ 371475 w 990600"/>
              <a:gd name="connsiteY1" fmla="*/ 46672 h 275272"/>
              <a:gd name="connsiteX2" fmla="*/ 666750 w 990600"/>
              <a:gd name="connsiteY2" fmla="*/ 8572 h 275272"/>
              <a:gd name="connsiteX3" fmla="*/ 990600 w 990600"/>
              <a:gd name="connsiteY3" fmla="*/ 160972 h 275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" h="275272">
                <a:moveTo>
                  <a:pt x="0" y="275272"/>
                </a:moveTo>
                <a:cubicBezTo>
                  <a:pt x="130175" y="183197"/>
                  <a:pt x="260350" y="91122"/>
                  <a:pt x="371475" y="46672"/>
                </a:cubicBezTo>
                <a:cubicBezTo>
                  <a:pt x="482600" y="2222"/>
                  <a:pt x="563563" y="-10478"/>
                  <a:pt x="666750" y="8572"/>
                </a:cubicBezTo>
                <a:cubicBezTo>
                  <a:pt x="769938" y="27622"/>
                  <a:pt x="880269" y="94297"/>
                  <a:pt x="990600" y="160972"/>
                </a:cubicBezTo>
              </a:path>
            </a:pathLst>
          </a:custGeom>
          <a:noFill/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5" name="フリーフォーム 284"/>
          <p:cNvSpPr/>
          <p:nvPr/>
        </p:nvSpPr>
        <p:spPr>
          <a:xfrm>
            <a:off x="8963025" y="2733675"/>
            <a:ext cx="438150" cy="619125"/>
          </a:xfrm>
          <a:custGeom>
            <a:avLst/>
            <a:gdLst>
              <a:gd name="connsiteX0" fmla="*/ 0 w 438150"/>
              <a:gd name="connsiteY0" fmla="*/ 619125 h 619125"/>
              <a:gd name="connsiteX1" fmla="*/ 361950 w 438150"/>
              <a:gd name="connsiteY1" fmla="*/ 485775 h 619125"/>
              <a:gd name="connsiteX2" fmla="*/ 438150 w 438150"/>
              <a:gd name="connsiteY2" fmla="*/ 0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150" h="619125">
                <a:moveTo>
                  <a:pt x="0" y="619125"/>
                </a:moveTo>
                <a:cubicBezTo>
                  <a:pt x="144462" y="604043"/>
                  <a:pt x="288925" y="588962"/>
                  <a:pt x="361950" y="485775"/>
                </a:cubicBezTo>
                <a:cubicBezTo>
                  <a:pt x="434975" y="382588"/>
                  <a:pt x="436562" y="191294"/>
                  <a:pt x="438150" y="0"/>
                </a:cubicBezTo>
              </a:path>
            </a:pathLst>
          </a:custGeom>
          <a:noFill/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825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角丸四角形 122"/>
          <p:cNvSpPr/>
          <p:nvPr/>
        </p:nvSpPr>
        <p:spPr>
          <a:xfrm>
            <a:off x="10888788" y="-85724"/>
            <a:ext cx="2679887" cy="3983780"/>
          </a:xfrm>
          <a:prstGeom prst="roundRect">
            <a:avLst>
              <a:gd name="adj" fmla="val 7696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ファインチューニング</a:t>
            </a:r>
            <a:endParaRPr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4" name="角丸四角形 123"/>
          <p:cNvSpPr/>
          <p:nvPr/>
        </p:nvSpPr>
        <p:spPr>
          <a:xfrm>
            <a:off x="11316003" y="2325448"/>
            <a:ext cx="1752991" cy="1187577"/>
          </a:xfrm>
          <a:prstGeom prst="roundRect">
            <a:avLst>
              <a:gd name="adj" fmla="val 7696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多層</a:t>
            </a:r>
            <a:endParaRPr lang="en-US" altLang="ja-JP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ニューラルネット</a:t>
            </a:r>
            <a:endParaRPr lang="en-US" altLang="ja-JP" sz="14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（誤差逆伝播法）</a:t>
            </a:r>
            <a:endParaRPr lang="en-US" altLang="ja-JP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4403130" y="2682547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4952019" y="282200"/>
            <a:ext cx="360000" cy="36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2248447" y="3898056"/>
            <a:ext cx="360000" cy="36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2933437" y="3898056"/>
            <a:ext cx="360000" cy="36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4370927" y="3898056"/>
            <a:ext cx="360000" cy="36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5086958" y="3898056"/>
            <a:ext cx="360000" cy="36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5763481" y="3898056"/>
            <a:ext cx="360000" cy="36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7184038" y="3898056"/>
            <a:ext cx="360000" cy="36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7976269" y="3898056"/>
            <a:ext cx="360000" cy="36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8665493" y="3898056"/>
            <a:ext cx="360000" cy="36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10088591" y="3898056"/>
            <a:ext cx="360000" cy="36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618427" y="3857187"/>
            <a:ext cx="42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</a:t>
            </a:r>
            <a:endParaRPr kumimoji="1" lang="ja-JP" altLang="en-US" sz="2800" b="1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440004" y="3857187"/>
            <a:ext cx="427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</a:t>
            </a:r>
            <a:endParaRPr kumimoji="1" lang="ja-JP" altLang="en-US" sz="2800" b="1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354717" y="3857187"/>
            <a:ext cx="427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</a:t>
            </a:r>
            <a:endParaRPr kumimoji="1" lang="ja-JP" altLang="en-US" sz="2800" b="1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" name="右中かっこ 23"/>
          <p:cNvSpPr/>
          <p:nvPr/>
        </p:nvSpPr>
        <p:spPr>
          <a:xfrm rot="5400000">
            <a:off x="3451152" y="3418709"/>
            <a:ext cx="116595" cy="270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" name="右中かっこ 24"/>
          <p:cNvSpPr/>
          <p:nvPr/>
        </p:nvSpPr>
        <p:spPr>
          <a:xfrm rot="5400000">
            <a:off x="6289587" y="3418709"/>
            <a:ext cx="116595" cy="270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右中かっこ 26"/>
          <p:cNvSpPr/>
          <p:nvPr/>
        </p:nvSpPr>
        <p:spPr>
          <a:xfrm rot="5400000">
            <a:off x="9128022" y="3418710"/>
            <a:ext cx="116595" cy="270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221397" y="4952011"/>
            <a:ext cx="26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 </a:t>
            </a:r>
            <a:r>
              <a:rPr lang="ja-JP" altLang="en-US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 </a:t>
            </a:r>
            <a:r>
              <a:rPr kumimoji="1" lang="en-US" altLang="ja-JP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en-US" altLang="ja-JP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 ...</a:t>
            </a:r>
            <a:r>
              <a:rPr kumimoji="1" lang="en-US" altLang="ja-JP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</a:t>
            </a:r>
            <a:r>
              <a:rPr kumimoji="1" lang="en-US" altLang="ja-JP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endParaRPr kumimoji="1" lang="ja-JP" altLang="en-US" b="1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077199" y="4952011"/>
            <a:ext cx="26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 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0       ...      0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976269" y="4952011"/>
            <a:ext cx="26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 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0       ...      0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221397" y="5366044"/>
            <a:ext cx="26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 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...      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077199" y="5366044"/>
            <a:ext cx="26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 </a:t>
            </a:r>
            <a:r>
              <a:rPr lang="ja-JP" altLang="en-US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  </a:t>
            </a:r>
            <a:r>
              <a:rPr lang="en-US" altLang="ja-JP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1       ...      1</a:t>
            </a:r>
            <a:endParaRPr lang="ja-JP" altLang="en-US" b="1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976269" y="5366044"/>
            <a:ext cx="26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 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0       ...      0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221397" y="5758503"/>
            <a:ext cx="26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 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...      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077199" y="5758503"/>
            <a:ext cx="26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 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0       ...      0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976269" y="5758503"/>
            <a:ext cx="26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 </a:t>
            </a:r>
            <a:r>
              <a:rPr lang="ja-JP" altLang="en-US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  </a:t>
            </a:r>
            <a:r>
              <a:rPr lang="en-US" altLang="ja-JP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1       ...      1</a:t>
            </a:r>
            <a:endParaRPr lang="ja-JP" altLang="en-US" b="1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780713" y="4976336"/>
            <a:ext cx="9172540" cy="30424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780713" y="5379799"/>
            <a:ext cx="9172540" cy="30424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1780713" y="5775641"/>
            <a:ext cx="9172540" cy="30424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109463" y="4355280"/>
            <a:ext cx="80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 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003959" y="4351484"/>
            <a:ext cx="80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 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782178" y="4349654"/>
            <a:ext cx="80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 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09792" y="3916871"/>
            <a:ext cx="1926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入力層</a:t>
            </a:r>
            <a:r>
              <a:rPr lang="en-US" altLang="ja-JP" sz="2000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</a:t>
            </a:r>
            <a:r>
              <a:rPr lang="ja-JP" altLang="en-US" sz="2000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</a:t>
            </a:r>
            <a:r>
              <a:rPr kumimoji="1" lang="en-US" altLang="ja-JP" sz="2000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</a:t>
            </a:r>
            <a:r>
              <a:rPr kumimoji="1" lang="ja-JP" altLang="en-US" sz="2000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endParaRPr kumimoji="1" lang="en-US" altLang="ja-JP" sz="2000" b="1" dirty="0" smtClean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円/楕円 43"/>
          <p:cNvSpPr/>
          <p:nvPr/>
        </p:nvSpPr>
        <p:spPr>
          <a:xfrm>
            <a:off x="5409469" y="2684175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円/楕円 44"/>
          <p:cNvSpPr/>
          <p:nvPr/>
        </p:nvSpPr>
        <p:spPr>
          <a:xfrm>
            <a:off x="7489658" y="2682547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392948" y="2650564"/>
            <a:ext cx="427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</a:t>
            </a:r>
            <a:endParaRPr kumimoji="1" lang="ja-JP" altLang="en-US" sz="2800" b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8446" y="2685499"/>
            <a:ext cx="2049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隠れ層 </a:t>
            </a:r>
            <a:r>
              <a:rPr lang="en-US" altLang="ja-JP" sz="2000" b="1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1: 2</a:t>
            </a:r>
            <a:r>
              <a:rPr kumimoji="1" lang="en-US" altLang="ja-JP" sz="2000" b="1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</a:t>
            </a:r>
            <a:r>
              <a:rPr lang="ja-JP" altLang="en-US" sz="2000" b="1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endParaRPr lang="en-US" altLang="ja-JP" sz="2000" b="1" dirty="0" smtClean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49" name="直線コネクタ 48"/>
          <p:cNvCxnSpPr>
            <a:stCxn id="5" idx="7"/>
            <a:endCxn id="4" idx="4"/>
          </p:cNvCxnSpPr>
          <p:nvPr/>
        </p:nvCxnSpPr>
        <p:spPr>
          <a:xfrm flipV="1">
            <a:off x="2555726" y="3042547"/>
            <a:ext cx="2027404" cy="90823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8" idx="7"/>
            <a:endCxn id="4" idx="4"/>
          </p:cNvCxnSpPr>
          <p:nvPr/>
        </p:nvCxnSpPr>
        <p:spPr>
          <a:xfrm flipV="1">
            <a:off x="3240716" y="3042547"/>
            <a:ext cx="1342414" cy="90823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9" idx="0"/>
            <a:endCxn id="4" idx="4"/>
          </p:cNvCxnSpPr>
          <p:nvPr/>
        </p:nvCxnSpPr>
        <p:spPr>
          <a:xfrm flipV="1">
            <a:off x="4550927" y="3042547"/>
            <a:ext cx="32203" cy="855509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0" idx="0"/>
            <a:endCxn id="4" idx="4"/>
          </p:cNvCxnSpPr>
          <p:nvPr/>
        </p:nvCxnSpPr>
        <p:spPr>
          <a:xfrm flipH="1" flipV="1">
            <a:off x="4583130" y="3042547"/>
            <a:ext cx="683828" cy="855509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10" idx="0"/>
            <a:endCxn id="44" idx="4"/>
          </p:cNvCxnSpPr>
          <p:nvPr/>
        </p:nvCxnSpPr>
        <p:spPr>
          <a:xfrm flipV="1">
            <a:off x="5266958" y="3044175"/>
            <a:ext cx="322511" cy="853881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10" idx="0"/>
            <a:endCxn id="45" idx="4"/>
          </p:cNvCxnSpPr>
          <p:nvPr/>
        </p:nvCxnSpPr>
        <p:spPr>
          <a:xfrm flipV="1">
            <a:off x="5266958" y="3042547"/>
            <a:ext cx="2402700" cy="855509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stCxn id="5" idx="7"/>
            <a:endCxn id="44" idx="4"/>
          </p:cNvCxnSpPr>
          <p:nvPr/>
        </p:nvCxnSpPr>
        <p:spPr>
          <a:xfrm flipV="1">
            <a:off x="2555726" y="3044175"/>
            <a:ext cx="3033743" cy="906602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>
            <a:stCxn id="5" idx="7"/>
            <a:endCxn id="45" idx="4"/>
          </p:cNvCxnSpPr>
          <p:nvPr/>
        </p:nvCxnSpPr>
        <p:spPr>
          <a:xfrm flipV="1">
            <a:off x="2555726" y="3042547"/>
            <a:ext cx="5113932" cy="90823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11" idx="0"/>
            <a:endCxn id="4" idx="4"/>
          </p:cNvCxnSpPr>
          <p:nvPr/>
        </p:nvCxnSpPr>
        <p:spPr>
          <a:xfrm flipH="1" flipV="1">
            <a:off x="4583130" y="3042547"/>
            <a:ext cx="1360351" cy="855509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>
            <a:stCxn id="11" idx="0"/>
            <a:endCxn id="44" idx="4"/>
          </p:cNvCxnSpPr>
          <p:nvPr/>
        </p:nvCxnSpPr>
        <p:spPr>
          <a:xfrm flipH="1" flipV="1">
            <a:off x="5589469" y="3044175"/>
            <a:ext cx="354012" cy="853881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11" idx="0"/>
            <a:endCxn id="45" idx="4"/>
          </p:cNvCxnSpPr>
          <p:nvPr/>
        </p:nvCxnSpPr>
        <p:spPr>
          <a:xfrm flipV="1">
            <a:off x="5943481" y="3042547"/>
            <a:ext cx="1726177" cy="855509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12" idx="0"/>
            <a:endCxn id="45" idx="4"/>
          </p:cNvCxnSpPr>
          <p:nvPr/>
        </p:nvCxnSpPr>
        <p:spPr>
          <a:xfrm flipV="1">
            <a:off x="7364038" y="3042547"/>
            <a:ext cx="305620" cy="855509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12" idx="0"/>
            <a:endCxn id="44" idx="4"/>
          </p:cNvCxnSpPr>
          <p:nvPr/>
        </p:nvCxnSpPr>
        <p:spPr>
          <a:xfrm flipH="1" flipV="1">
            <a:off x="5589469" y="3044175"/>
            <a:ext cx="1774569" cy="853881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stCxn id="12" idx="0"/>
            <a:endCxn id="4" idx="4"/>
          </p:cNvCxnSpPr>
          <p:nvPr/>
        </p:nvCxnSpPr>
        <p:spPr>
          <a:xfrm flipH="1" flipV="1">
            <a:off x="4583130" y="3042547"/>
            <a:ext cx="2780908" cy="855509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9" idx="0"/>
            <a:endCxn id="44" idx="4"/>
          </p:cNvCxnSpPr>
          <p:nvPr/>
        </p:nvCxnSpPr>
        <p:spPr>
          <a:xfrm flipV="1">
            <a:off x="4550927" y="3044175"/>
            <a:ext cx="1038542" cy="853881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>
            <a:stCxn id="9" idx="0"/>
            <a:endCxn id="45" idx="4"/>
          </p:cNvCxnSpPr>
          <p:nvPr/>
        </p:nvCxnSpPr>
        <p:spPr>
          <a:xfrm flipV="1">
            <a:off x="4550927" y="3042547"/>
            <a:ext cx="3118731" cy="855509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4" idx="4"/>
            <a:endCxn id="13" idx="1"/>
          </p:cNvCxnSpPr>
          <p:nvPr/>
        </p:nvCxnSpPr>
        <p:spPr>
          <a:xfrm>
            <a:off x="4583130" y="3042547"/>
            <a:ext cx="3445860" cy="90823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44" idx="4"/>
            <a:endCxn id="13" idx="1"/>
          </p:cNvCxnSpPr>
          <p:nvPr/>
        </p:nvCxnSpPr>
        <p:spPr>
          <a:xfrm>
            <a:off x="5589469" y="3044175"/>
            <a:ext cx="2439521" cy="906602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stCxn id="45" idx="4"/>
            <a:endCxn id="13" idx="1"/>
          </p:cNvCxnSpPr>
          <p:nvPr/>
        </p:nvCxnSpPr>
        <p:spPr>
          <a:xfrm>
            <a:off x="7669658" y="3042547"/>
            <a:ext cx="359332" cy="90823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>
            <a:stCxn id="4" idx="4"/>
            <a:endCxn id="14" idx="1"/>
          </p:cNvCxnSpPr>
          <p:nvPr/>
        </p:nvCxnSpPr>
        <p:spPr>
          <a:xfrm>
            <a:off x="4583130" y="3042547"/>
            <a:ext cx="4135084" cy="90823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stCxn id="4" idx="4"/>
            <a:endCxn id="15" idx="1"/>
          </p:cNvCxnSpPr>
          <p:nvPr/>
        </p:nvCxnSpPr>
        <p:spPr>
          <a:xfrm>
            <a:off x="4583130" y="3042547"/>
            <a:ext cx="5558182" cy="90823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>
            <a:stCxn id="44" idx="4"/>
            <a:endCxn id="14" idx="1"/>
          </p:cNvCxnSpPr>
          <p:nvPr/>
        </p:nvCxnSpPr>
        <p:spPr>
          <a:xfrm>
            <a:off x="5589469" y="3044175"/>
            <a:ext cx="3128745" cy="906602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44" idx="4"/>
            <a:endCxn id="15" idx="1"/>
          </p:cNvCxnSpPr>
          <p:nvPr/>
        </p:nvCxnSpPr>
        <p:spPr>
          <a:xfrm>
            <a:off x="5589469" y="3044175"/>
            <a:ext cx="4551843" cy="906602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stCxn id="45" idx="4"/>
            <a:endCxn id="14" idx="1"/>
          </p:cNvCxnSpPr>
          <p:nvPr/>
        </p:nvCxnSpPr>
        <p:spPr>
          <a:xfrm>
            <a:off x="7669658" y="3042547"/>
            <a:ext cx="1048556" cy="90823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45" idx="4"/>
            <a:endCxn id="15" idx="1"/>
          </p:cNvCxnSpPr>
          <p:nvPr/>
        </p:nvCxnSpPr>
        <p:spPr>
          <a:xfrm>
            <a:off x="7669658" y="3042547"/>
            <a:ext cx="2471654" cy="90823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/>
          <p:cNvSpPr txBox="1"/>
          <p:nvPr/>
        </p:nvSpPr>
        <p:spPr>
          <a:xfrm>
            <a:off x="611093" y="4952011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class 1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603251" y="5347554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class 2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603251" y="5743097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class 3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5" name="直線コネクタ 104"/>
          <p:cNvCxnSpPr>
            <a:stCxn id="8" idx="7"/>
            <a:endCxn id="44" idx="4"/>
          </p:cNvCxnSpPr>
          <p:nvPr/>
        </p:nvCxnSpPr>
        <p:spPr>
          <a:xfrm flipV="1">
            <a:off x="3240716" y="3044175"/>
            <a:ext cx="2348753" cy="906602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>
            <a:stCxn id="8" idx="7"/>
            <a:endCxn id="45" idx="4"/>
          </p:cNvCxnSpPr>
          <p:nvPr/>
        </p:nvCxnSpPr>
        <p:spPr>
          <a:xfrm flipV="1">
            <a:off x="3240716" y="3042547"/>
            <a:ext cx="4428942" cy="90823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円/楕円 173"/>
          <p:cNvSpPr/>
          <p:nvPr/>
        </p:nvSpPr>
        <p:spPr>
          <a:xfrm>
            <a:off x="4403130" y="1497927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5" name="円/楕円 174"/>
          <p:cNvSpPr/>
          <p:nvPr/>
        </p:nvSpPr>
        <p:spPr>
          <a:xfrm>
            <a:off x="5409469" y="1499555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6" name="円/楕円 175"/>
          <p:cNvSpPr/>
          <p:nvPr/>
        </p:nvSpPr>
        <p:spPr>
          <a:xfrm>
            <a:off x="7489658" y="1497927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6392948" y="1473372"/>
            <a:ext cx="427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</a:t>
            </a:r>
            <a:endParaRPr kumimoji="1" lang="ja-JP" altLang="en-US" sz="2800" b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48446" y="1477872"/>
            <a:ext cx="2049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隠れ層 </a:t>
            </a:r>
            <a:r>
              <a:rPr lang="en-US" altLang="ja-JP" sz="20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lang="en-US" altLang="ja-JP" sz="2000" b="1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 2</a:t>
            </a:r>
            <a:r>
              <a:rPr kumimoji="1" lang="en-US" altLang="ja-JP" sz="2000" b="1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</a:t>
            </a:r>
            <a:r>
              <a:rPr lang="ja-JP" altLang="en-US" sz="2000" b="1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endParaRPr lang="en-US" altLang="ja-JP" sz="2000" b="1" dirty="0" smtClean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83" name="直線コネクタ 182"/>
          <p:cNvCxnSpPr>
            <a:stCxn id="4" idx="0"/>
            <a:endCxn id="174" idx="4"/>
          </p:cNvCxnSpPr>
          <p:nvPr/>
        </p:nvCxnSpPr>
        <p:spPr>
          <a:xfrm flipV="1">
            <a:off x="4583130" y="1857927"/>
            <a:ext cx="0" cy="82462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/>
          <p:cNvCxnSpPr>
            <a:stCxn id="44" idx="0"/>
            <a:endCxn id="174" idx="4"/>
          </p:cNvCxnSpPr>
          <p:nvPr/>
        </p:nvCxnSpPr>
        <p:spPr>
          <a:xfrm flipH="1" flipV="1">
            <a:off x="4583130" y="1857927"/>
            <a:ext cx="1006339" cy="826248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>
            <a:stCxn id="45" idx="0"/>
            <a:endCxn id="174" idx="4"/>
          </p:cNvCxnSpPr>
          <p:nvPr/>
        </p:nvCxnSpPr>
        <p:spPr>
          <a:xfrm flipH="1" flipV="1">
            <a:off x="4583130" y="1857927"/>
            <a:ext cx="3086528" cy="82462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4" idx="0"/>
            <a:endCxn id="175" idx="4"/>
          </p:cNvCxnSpPr>
          <p:nvPr/>
        </p:nvCxnSpPr>
        <p:spPr>
          <a:xfrm flipV="1">
            <a:off x="4583130" y="1859555"/>
            <a:ext cx="1006339" cy="822992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/>
          <p:cNvCxnSpPr>
            <a:stCxn id="4" idx="0"/>
            <a:endCxn id="176" idx="4"/>
          </p:cNvCxnSpPr>
          <p:nvPr/>
        </p:nvCxnSpPr>
        <p:spPr>
          <a:xfrm flipV="1">
            <a:off x="4583130" y="1857927"/>
            <a:ext cx="3086528" cy="82462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>
            <a:stCxn id="44" idx="0"/>
            <a:endCxn id="176" idx="4"/>
          </p:cNvCxnSpPr>
          <p:nvPr/>
        </p:nvCxnSpPr>
        <p:spPr>
          <a:xfrm flipV="1">
            <a:off x="5589469" y="1857927"/>
            <a:ext cx="2080189" cy="826248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>
            <a:stCxn id="44" idx="0"/>
            <a:endCxn id="175" idx="4"/>
          </p:cNvCxnSpPr>
          <p:nvPr/>
        </p:nvCxnSpPr>
        <p:spPr>
          <a:xfrm flipV="1">
            <a:off x="5589469" y="1859555"/>
            <a:ext cx="0" cy="82462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45" idx="0"/>
            <a:endCxn id="175" idx="4"/>
          </p:cNvCxnSpPr>
          <p:nvPr/>
        </p:nvCxnSpPr>
        <p:spPr>
          <a:xfrm flipH="1" flipV="1">
            <a:off x="5589469" y="1859555"/>
            <a:ext cx="2080189" cy="822992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45" idx="0"/>
            <a:endCxn id="176" idx="4"/>
          </p:cNvCxnSpPr>
          <p:nvPr/>
        </p:nvCxnSpPr>
        <p:spPr>
          <a:xfrm flipV="1">
            <a:off x="7669658" y="1857927"/>
            <a:ext cx="0" cy="82462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円/楕円 210"/>
          <p:cNvSpPr/>
          <p:nvPr/>
        </p:nvSpPr>
        <p:spPr>
          <a:xfrm>
            <a:off x="5943153" y="282200"/>
            <a:ext cx="360000" cy="36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2" name="円/楕円 211"/>
          <p:cNvSpPr/>
          <p:nvPr/>
        </p:nvSpPr>
        <p:spPr>
          <a:xfrm>
            <a:off x="6934287" y="282200"/>
            <a:ext cx="360000" cy="36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13" name="直線コネクタ 212"/>
          <p:cNvCxnSpPr>
            <a:stCxn id="174" idx="0"/>
            <a:endCxn id="6" idx="4"/>
          </p:cNvCxnSpPr>
          <p:nvPr/>
        </p:nvCxnSpPr>
        <p:spPr>
          <a:xfrm flipV="1">
            <a:off x="4583130" y="642200"/>
            <a:ext cx="548889" cy="855727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>
            <a:stCxn id="175" idx="0"/>
            <a:endCxn id="6" idx="4"/>
          </p:cNvCxnSpPr>
          <p:nvPr/>
        </p:nvCxnSpPr>
        <p:spPr>
          <a:xfrm flipH="1" flipV="1">
            <a:off x="5132019" y="642200"/>
            <a:ext cx="457450" cy="857355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コネクタ 218"/>
          <p:cNvCxnSpPr>
            <a:stCxn id="174" idx="0"/>
            <a:endCxn id="211" idx="4"/>
          </p:cNvCxnSpPr>
          <p:nvPr/>
        </p:nvCxnSpPr>
        <p:spPr>
          <a:xfrm flipV="1">
            <a:off x="4583130" y="642200"/>
            <a:ext cx="1540023" cy="855727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コネクタ 221"/>
          <p:cNvCxnSpPr>
            <a:stCxn id="175" idx="0"/>
            <a:endCxn id="212" idx="4"/>
          </p:cNvCxnSpPr>
          <p:nvPr/>
        </p:nvCxnSpPr>
        <p:spPr>
          <a:xfrm flipV="1">
            <a:off x="5589469" y="642200"/>
            <a:ext cx="1524818" cy="857355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コネクタ 224"/>
          <p:cNvCxnSpPr>
            <a:stCxn id="175" idx="0"/>
            <a:endCxn id="211" idx="4"/>
          </p:cNvCxnSpPr>
          <p:nvPr/>
        </p:nvCxnSpPr>
        <p:spPr>
          <a:xfrm flipV="1">
            <a:off x="5589469" y="642200"/>
            <a:ext cx="533684" cy="857355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>
            <a:stCxn id="176" idx="0"/>
            <a:endCxn id="211" idx="4"/>
          </p:cNvCxnSpPr>
          <p:nvPr/>
        </p:nvCxnSpPr>
        <p:spPr>
          <a:xfrm flipH="1" flipV="1">
            <a:off x="6123153" y="642200"/>
            <a:ext cx="1546505" cy="855727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176" idx="0"/>
            <a:endCxn id="212" idx="4"/>
          </p:cNvCxnSpPr>
          <p:nvPr/>
        </p:nvCxnSpPr>
        <p:spPr>
          <a:xfrm flipH="1" flipV="1">
            <a:off x="7114287" y="642200"/>
            <a:ext cx="555371" cy="855727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74" idx="0"/>
            <a:endCxn id="212" idx="4"/>
          </p:cNvCxnSpPr>
          <p:nvPr/>
        </p:nvCxnSpPr>
        <p:spPr>
          <a:xfrm flipV="1">
            <a:off x="4583130" y="642200"/>
            <a:ext cx="2531157" cy="855727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76" idx="0"/>
            <a:endCxn id="6" idx="4"/>
          </p:cNvCxnSpPr>
          <p:nvPr/>
        </p:nvCxnSpPr>
        <p:spPr>
          <a:xfrm flipH="1" flipV="1">
            <a:off x="5132019" y="642200"/>
            <a:ext cx="2537639" cy="855727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テキスト ボックス 239"/>
          <p:cNvSpPr txBox="1"/>
          <p:nvPr/>
        </p:nvSpPr>
        <p:spPr>
          <a:xfrm>
            <a:off x="104436" y="286343"/>
            <a:ext cx="1926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出力層</a:t>
            </a:r>
            <a:r>
              <a:rPr lang="en-US" altLang="ja-JP" sz="2000" b="1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</a:t>
            </a:r>
            <a:r>
              <a:rPr lang="ja-JP" altLang="en-US" sz="2000" b="1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kumimoji="1" lang="ja-JP" altLang="en-US" sz="2000" b="1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endParaRPr kumimoji="1" lang="en-US" altLang="ja-JP" sz="2000" b="1" dirty="0" smtClean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6" name="右中かっこ 245"/>
          <p:cNvSpPr/>
          <p:nvPr/>
        </p:nvSpPr>
        <p:spPr>
          <a:xfrm>
            <a:off x="10626575" y="542921"/>
            <a:ext cx="98508" cy="1119429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8" name="右中かっこ 247"/>
          <p:cNvSpPr/>
          <p:nvPr/>
        </p:nvSpPr>
        <p:spPr>
          <a:xfrm>
            <a:off x="11071860" y="4952011"/>
            <a:ext cx="182880" cy="11278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9" name="テキスト ボックス 248"/>
          <p:cNvSpPr txBox="1"/>
          <p:nvPr/>
        </p:nvSpPr>
        <p:spPr>
          <a:xfrm>
            <a:off x="4879775" y="-868432"/>
            <a:ext cx="249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 </a:t>
            </a:r>
            <a:r>
              <a:rPr lang="ja-JP" altLang="en-US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b="1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   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     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0" name="テキスト ボックス 249"/>
          <p:cNvSpPr txBox="1"/>
          <p:nvPr/>
        </p:nvSpPr>
        <p:spPr>
          <a:xfrm>
            <a:off x="11388030" y="4929151"/>
            <a:ext cx="400110" cy="11758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ノイズ付与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1" name="テキスト ボックス 250"/>
          <p:cNvSpPr txBox="1"/>
          <p:nvPr/>
        </p:nvSpPr>
        <p:spPr>
          <a:xfrm>
            <a:off x="4879775" y="-542728"/>
            <a:ext cx="249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</a:t>
            </a:r>
            <a:r>
              <a:rPr kumimoji="1" lang="en-US" altLang="ja-JP" b="1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b="1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     </a:t>
            </a:r>
            <a:r>
              <a:rPr lang="en-US" altLang="ja-JP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en-US" altLang="ja-JP" b="1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</a:t>
            </a:r>
            <a:r>
              <a:rPr kumimoji="1" lang="en-US" altLang="ja-JP" b="1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b="1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2" name="テキスト ボックス 251"/>
          <p:cNvSpPr txBox="1"/>
          <p:nvPr/>
        </p:nvSpPr>
        <p:spPr>
          <a:xfrm>
            <a:off x="4879775" y="-178925"/>
            <a:ext cx="249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    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</a:t>
            </a:r>
            <a:r>
              <a:rPr lang="en-US" altLang="ja-JP" b="1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</a:t>
            </a:r>
            <a:r>
              <a:rPr kumimoji="1" lang="en-US" altLang="ja-JP" b="1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b="1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1</a:t>
            </a:r>
            <a:endParaRPr kumimoji="1" lang="ja-JP" altLang="en-US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4" name="テキスト ボックス 253"/>
          <p:cNvSpPr txBox="1"/>
          <p:nvPr/>
        </p:nvSpPr>
        <p:spPr>
          <a:xfrm>
            <a:off x="5057403" y="-1267193"/>
            <a:ext cx="2136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教師ラベル</a:t>
            </a:r>
            <a:endParaRPr kumimoji="1" lang="ja-JP" altLang="en-US" sz="20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5" name="角丸四角形 254"/>
          <p:cNvSpPr/>
          <p:nvPr/>
        </p:nvSpPr>
        <p:spPr>
          <a:xfrm>
            <a:off x="4772687" y="-836221"/>
            <a:ext cx="2734706" cy="251441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6" name="角丸四角形 255"/>
          <p:cNvSpPr/>
          <p:nvPr/>
        </p:nvSpPr>
        <p:spPr>
          <a:xfrm>
            <a:off x="4772687" y="-512768"/>
            <a:ext cx="2734706" cy="251441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7" name="角丸四角形 256"/>
          <p:cNvSpPr/>
          <p:nvPr/>
        </p:nvSpPr>
        <p:spPr>
          <a:xfrm>
            <a:off x="4772687" y="-160741"/>
            <a:ext cx="2734706" cy="251441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8" name="テキスト ボックス 257"/>
          <p:cNvSpPr txBox="1"/>
          <p:nvPr/>
        </p:nvSpPr>
        <p:spPr>
          <a:xfrm>
            <a:off x="3670222" y="-867898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class 1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9" name="テキスト ボックス 258"/>
          <p:cNvSpPr txBox="1"/>
          <p:nvPr/>
        </p:nvSpPr>
        <p:spPr>
          <a:xfrm>
            <a:off x="3662380" y="-529505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class 2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60" name="テキスト ボックス 259"/>
          <p:cNvSpPr txBox="1"/>
          <p:nvPr/>
        </p:nvSpPr>
        <p:spPr>
          <a:xfrm>
            <a:off x="3662380" y="-191112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class 3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61" name="フリーフォーム 260"/>
          <p:cNvSpPr/>
          <p:nvPr/>
        </p:nvSpPr>
        <p:spPr>
          <a:xfrm>
            <a:off x="-38100" y="-714375"/>
            <a:ext cx="3667125" cy="5848350"/>
          </a:xfrm>
          <a:custGeom>
            <a:avLst/>
            <a:gdLst>
              <a:gd name="connsiteX0" fmla="*/ 3667125 w 3667125"/>
              <a:gd name="connsiteY0" fmla="*/ 0 h 5848350"/>
              <a:gd name="connsiteX1" fmla="*/ 0 w 3667125"/>
              <a:gd name="connsiteY1" fmla="*/ 0 h 5848350"/>
              <a:gd name="connsiteX2" fmla="*/ 0 w 3667125"/>
              <a:gd name="connsiteY2" fmla="*/ 5848350 h 5848350"/>
              <a:gd name="connsiteX3" fmla="*/ 628650 w 3667125"/>
              <a:gd name="connsiteY3" fmla="*/ 5848350 h 584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25" h="5848350">
                <a:moveTo>
                  <a:pt x="3667125" y="0"/>
                </a:moveTo>
                <a:lnTo>
                  <a:pt x="0" y="0"/>
                </a:lnTo>
                <a:lnTo>
                  <a:pt x="0" y="5848350"/>
                </a:lnTo>
                <a:lnTo>
                  <a:pt x="628650" y="584835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フリーフォーム 261"/>
          <p:cNvSpPr/>
          <p:nvPr/>
        </p:nvSpPr>
        <p:spPr>
          <a:xfrm>
            <a:off x="-180975" y="-361950"/>
            <a:ext cx="3810000" cy="5867400"/>
          </a:xfrm>
          <a:custGeom>
            <a:avLst/>
            <a:gdLst>
              <a:gd name="connsiteX0" fmla="*/ 3810000 w 3810000"/>
              <a:gd name="connsiteY0" fmla="*/ 0 h 5867400"/>
              <a:gd name="connsiteX1" fmla="*/ 0 w 3810000"/>
              <a:gd name="connsiteY1" fmla="*/ 0 h 5867400"/>
              <a:gd name="connsiteX2" fmla="*/ 0 w 3810000"/>
              <a:gd name="connsiteY2" fmla="*/ 5867400 h 5867400"/>
              <a:gd name="connsiteX3" fmla="*/ 723900 w 3810000"/>
              <a:gd name="connsiteY3" fmla="*/ 5867400 h 5867400"/>
              <a:gd name="connsiteX0" fmla="*/ 3810000 w 3810000"/>
              <a:gd name="connsiteY0" fmla="*/ 0 h 5867400"/>
              <a:gd name="connsiteX1" fmla="*/ 0 w 3810000"/>
              <a:gd name="connsiteY1" fmla="*/ 0 h 5867400"/>
              <a:gd name="connsiteX2" fmla="*/ 0 w 3810000"/>
              <a:gd name="connsiteY2" fmla="*/ 5867400 h 5867400"/>
              <a:gd name="connsiteX3" fmla="*/ 771525 w 3810000"/>
              <a:gd name="connsiteY3" fmla="*/ 5867400 h 586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0000" h="5867400">
                <a:moveTo>
                  <a:pt x="3810000" y="0"/>
                </a:moveTo>
                <a:lnTo>
                  <a:pt x="0" y="0"/>
                </a:lnTo>
                <a:lnTo>
                  <a:pt x="0" y="5867400"/>
                </a:lnTo>
                <a:lnTo>
                  <a:pt x="771525" y="586740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4" name="フリーフォーム 263"/>
          <p:cNvSpPr/>
          <p:nvPr/>
        </p:nvSpPr>
        <p:spPr>
          <a:xfrm>
            <a:off x="-314325" y="-19050"/>
            <a:ext cx="3933825" cy="5905500"/>
          </a:xfrm>
          <a:custGeom>
            <a:avLst/>
            <a:gdLst>
              <a:gd name="connsiteX0" fmla="*/ 3933825 w 3933825"/>
              <a:gd name="connsiteY0" fmla="*/ 0 h 5905500"/>
              <a:gd name="connsiteX1" fmla="*/ 0 w 3933825"/>
              <a:gd name="connsiteY1" fmla="*/ 0 h 5905500"/>
              <a:gd name="connsiteX2" fmla="*/ 0 w 3933825"/>
              <a:gd name="connsiteY2" fmla="*/ 5905500 h 5905500"/>
              <a:gd name="connsiteX3" fmla="*/ 914400 w 3933825"/>
              <a:gd name="connsiteY3" fmla="*/ 5905500 h 590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3825" h="5905500">
                <a:moveTo>
                  <a:pt x="3933825" y="0"/>
                </a:moveTo>
                <a:lnTo>
                  <a:pt x="0" y="0"/>
                </a:lnTo>
                <a:lnTo>
                  <a:pt x="0" y="5905500"/>
                </a:lnTo>
                <a:lnTo>
                  <a:pt x="914400" y="590550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6" name="右中かっこ 265"/>
          <p:cNvSpPr/>
          <p:nvPr/>
        </p:nvSpPr>
        <p:spPr>
          <a:xfrm>
            <a:off x="10626575" y="1793637"/>
            <a:ext cx="98508" cy="2127273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3892975" y="6267450"/>
            <a:ext cx="5037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教師データセット　その</a:t>
            </a:r>
            <a:r>
              <a:rPr lang="en-US" altLang="ja-JP" sz="2000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</a:p>
          <a:p>
            <a:pPr algn="ctr"/>
            <a:r>
              <a:rPr lang="ja-JP" altLang="en-US" sz="2000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（プレトレーニング時と異なるデータ）</a:t>
            </a:r>
            <a:endParaRPr lang="en-US" altLang="ja-JP" sz="2000" b="1" dirty="0" smtClean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5" name="角丸四角形 124"/>
          <p:cNvSpPr/>
          <p:nvPr/>
        </p:nvSpPr>
        <p:spPr>
          <a:xfrm>
            <a:off x="11316003" y="704066"/>
            <a:ext cx="1752991" cy="892244"/>
          </a:xfrm>
          <a:prstGeom prst="roundRect">
            <a:avLst>
              <a:gd name="adj" fmla="val 7696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ロジスティック</a:t>
            </a:r>
            <a:endParaRPr lang="en-US" altLang="ja-JP" sz="14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回帰</a:t>
            </a:r>
            <a:endParaRPr lang="en-US" altLang="ja-JP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7829000" y="-133879"/>
            <a:ext cx="2707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出力層で教師との誤差計算</a:t>
            </a:r>
            <a:endParaRPr lang="en-US" altLang="ja-JP" sz="1600" b="1" dirty="0" smtClean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1600" b="1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⇒ロジスティック</a:t>
            </a:r>
            <a:endParaRPr kumimoji="1" lang="en-US" altLang="ja-JP" sz="1600" b="1" dirty="0" smtClean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6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kumimoji="1" lang="ja-JP" altLang="en-US" sz="1600" b="1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回帰の重みを更新</a:t>
            </a:r>
            <a:endParaRPr kumimoji="1" lang="ja-JP" altLang="en-US" sz="16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フリーフォーム 2"/>
          <p:cNvSpPr/>
          <p:nvPr/>
        </p:nvSpPr>
        <p:spPr>
          <a:xfrm rot="20913483">
            <a:off x="7364793" y="180975"/>
            <a:ext cx="472314" cy="160146"/>
          </a:xfrm>
          <a:custGeom>
            <a:avLst/>
            <a:gdLst>
              <a:gd name="connsiteX0" fmla="*/ 0 w 628650"/>
              <a:gd name="connsiteY0" fmla="*/ 152400 h 160146"/>
              <a:gd name="connsiteX1" fmla="*/ 361950 w 628650"/>
              <a:gd name="connsiteY1" fmla="*/ 142875 h 160146"/>
              <a:gd name="connsiteX2" fmla="*/ 628650 w 628650"/>
              <a:gd name="connsiteY2" fmla="*/ 0 h 160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160146">
                <a:moveTo>
                  <a:pt x="0" y="152400"/>
                </a:moveTo>
                <a:cubicBezTo>
                  <a:pt x="128587" y="160337"/>
                  <a:pt x="257175" y="168275"/>
                  <a:pt x="361950" y="142875"/>
                </a:cubicBezTo>
                <a:cubicBezTo>
                  <a:pt x="466725" y="117475"/>
                  <a:pt x="547687" y="58737"/>
                  <a:pt x="628650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8779580" y="2006259"/>
            <a:ext cx="1811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各層の重みを</a:t>
            </a:r>
            <a:endParaRPr kumimoji="1" lang="en-US" altLang="ja-JP" sz="1600" b="1" dirty="0" smtClean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600" b="1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入力層に向かって順番に</a:t>
            </a:r>
            <a:r>
              <a:rPr kumimoji="1" lang="ja-JP" altLang="en-US" sz="1600" b="1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更新</a:t>
            </a:r>
            <a:endParaRPr kumimoji="1" lang="ja-JP" altLang="en-US" sz="1600" b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094015" y="980700"/>
            <a:ext cx="111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勾配を伝播</a:t>
            </a:r>
            <a:endParaRPr kumimoji="1" lang="ja-JP" altLang="en-US" sz="14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2" name="フリーフォーム 131"/>
          <p:cNvSpPr/>
          <p:nvPr/>
        </p:nvSpPr>
        <p:spPr>
          <a:xfrm>
            <a:off x="7847642" y="1968333"/>
            <a:ext cx="990600" cy="275272"/>
          </a:xfrm>
          <a:custGeom>
            <a:avLst/>
            <a:gdLst>
              <a:gd name="connsiteX0" fmla="*/ 0 w 990600"/>
              <a:gd name="connsiteY0" fmla="*/ 275272 h 275272"/>
              <a:gd name="connsiteX1" fmla="*/ 371475 w 990600"/>
              <a:gd name="connsiteY1" fmla="*/ 46672 h 275272"/>
              <a:gd name="connsiteX2" fmla="*/ 666750 w 990600"/>
              <a:gd name="connsiteY2" fmla="*/ 8572 h 275272"/>
              <a:gd name="connsiteX3" fmla="*/ 990600 w 990600"/>
              <a:gd name="connsiteY3" fmla="*/ 160972 h 275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" h="275272">
                <a:moveTo>
                  <a:pt x="0" y="275272"/>
                </a:moveTo>
                <a:cubicBezTo>
                  <a:pt x="130175" y="183197"/>
                  <a:pt x="260350" y="91122"/>
                  <a:pt x="371475" y="46672"/>
                </a:cubicBezTo>
                <a:cubicBezTo>
                  <a:pt x="482600" y="2222"/>
                  <a:pt x="563563" y="-10478"/>
                  <a:pt x="666750" y="8572"/>
                </a:cubicBezTo>
                <a:cubicBezTo>
                  <a:pt x="769938" y="27622"/>
                  <a:pt x="880269" y="94297"/>
                  <a:pt x="990600" y="160972"/>
                </a:cubicBezTo>
              </a:path>
            </a:pathLst>
          </a:custGeom>
          <a:noFill/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フリーフォーム 132"/>
          <p:cNvSpPr/>
          <p:nvPr/>
        </p:nvSpPr>
        <p:spPr>
          <a:xfrm>
            <a:off x="9066666" y="2826175"/>
            <a:ext cx="438150" cy="619125"/>
          </a:xfrm>
          <a:custGeom>
            <a:avLst/>
            <a:gdLst>
              <a:gd name="connsiteX0" fmla="*/ 0 w 438150"/>
              <a:gd name="connsiteY0" fmla="*/ 619125 h 619125"/>
              <a:gd name="connsiteX1" fmla="*/ 361950 w 438150"/>
              <a:gd name="connsiteY1" fmla="*/ 485775 h 619125"/>
              <a:gd name="connsiteX2" fmla="*/ 438150 w 438150"/>
              <a:gd name="connsiteY2" fmla="*/ 0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150" h="619125">
                <a:moveTo>
                  <a:pt x="0" y="619125"/>
                </a:moveTo>
                <a:cubicBezTo>
                  <a:pt x="144462" y="604043"/>
                  <a:pt x="288925" y="588962"/>
                  <a:pt x="361950" y="485775"/>
                </a:cubicBezTo>
                <a:cubicBezTo>
                  <a:pt x="434975" y="382588"/>
                  <a:pt x="436562" y="191294"/>
                  <a:pt x="438150" y="0"/>
                </a:cubicBezTo>
              </a:path>
            </a:pathLst>
          </a:custGeom>
          <a:noFill/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10141312" y="203413"/>
            <a:ext cx="0" cy="17333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444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243</Words>
  <Application>Microsoft Office PowerPoint</Application>
  <PresentationFormat>ワイド画面</PresentationFormat>
  <Paragraphs>96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ＭＳ Ｐゴシック</vt:lpstr>
      <vt:lpstr>メイリオ</vt:lpstr>
      <vt:lpstr>Arial</vt:lpstr>
      <vt:lpstr>Calibri</vt:lpstr>
      <vt:lpstr>Calibri Light</vt:lpstr>
      <vt:lpstr>Office テーマ</vt:lpstr>
      <vt:lpstr>DeepLearningWithPython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ニューラルネットワーク</dc:title>
  <dc:creator>森田 賢</dc:creator>
  <cp:lastModifiedBy>森田賢</cp:lastModifiedBy>
  <cp:revision>267</cp:revision>
  <dcterms:created xsi:type="dcterms:W3CDTF">2016-11-16T13:48:43Z</dcterms:created>
  <dcterms:modified xsi:type="dcterms:W3CDTF">2016-12-04T05:58:30Z</dcterms:modified>
</cp:coreProperties>
</file>