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4" r:id="rId3"/>
    <p:sldId id="312" r:id="rId4"/>
    <p:sldId id="320" r:id="rId5"/>
    <p:sldId id="319" r:id="rId6"/>
    <p:sldId id="321" r:id="rId7"/>
    <p:sldId id="324" r:id="rId8"/>
    <p:sldId id="325" r:id="rId9"/>
    <p:sldId id="322" r:id="rId10"/>
    <p:sldId id="32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74" autoAdjust="0"/>
  </p:normalViewPr>
  <p:slideViewPr>
    <p:cSldViewPr snapToGrid="0">
      <p:cViewPr varScale="1">
        <p:scale>
          <a:sx n="90" d="100"/>
          <a:sy n="90" d="100"/>
        </p:scale>
        <p:origin x="1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521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14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3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55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63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2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07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0" Type="http://schemas.openxmlformats.org/officeDocument/2006/relationships/image" Target="../media/image9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469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4000" dirty="0">
                <a:solidFill>
                  <a:srgbClr val="4C5D6E"/>
                </a:solidFill>
              </a:rPr>
              <a:t>Графики на плоскости</a:t>
            </a:r>
            <a:endParaRPr sz="4000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Shape 5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>
                <a:solidFill>
                  <a:srgbClr val="BDC2CA"/>
                </a:solidFill>
              </a:rPr>
              <a:t>Тригонометрия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rgbClr val="BDC2CA"/>
                </a:solidFill>
              </a:rPr>
              <a:t>Введение в математику</a:t>
            </a:r>
            <a:endParaRPr sz="1600" dirty="0">
              <a:solidFill>
                <a:srgbClr val="BDC2CA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4C5D6E"/>
                </a:solidFill>
              </a:rPr>
              <a:t>Урок 3</a:t>
            </a:r>
            <a:endParaRPr sz="2000" b="1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Что мы узнали?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/>
              <a:t>Как определяются тригонометрические функции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Что такое радианы и градусы</a:t>
            </a:r>
          </a:p>
          <a:p>
            <a:pPr lvl="0">
              <a:lnSpc>
                <a:spcPct val="200000"/>
              </a:lnSpc>
            </a:pPr>
            <a:r>
              <a:rPr lang="ru-RU" dirty="0"/>
              <a:t>Как выглядят графики тригонометрических функций</a:t>
            </a:r>
          </a:p>
          <a:p>
            <a:pPr>
              <a:lnSpc>
                <a:spcPct val="200000"/>
              </a:lnSpc>
            </a:pPr>
            <a:r>
              <a:rPr lang="ru-RU" dirty="0"/>
              <a:t>Как определяются обратные тригонометрические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4C5D6E"/>
                </a:solidFill>
              </a:rPr>
              <a:t>План урока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CD602E5-2A81-4D98-84F4-7FE24A18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372" y="1017725"/>
            <a:ext cx="6856826" cy="3554264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Тригонометрические функции: </a:t>
            </a:r>
            <a:r>
              <a:rPr lang="en-US" dirty="0">
                <a:solidFill>
                  <a:srgbClr val="2C2D30"/>
                </a:solidFill>
              </a:rPr>
              <a:t>sin, cos, </a:t>
            </a:r>
            <a:r>
              <a:rPr lang="en-US" dirty="0" err="1">
                <a:solidFill>
                  <a:srgbClr val="2C2D30"/>
                </a:solidFill>
              </a:rPr>
              <a:t>tg</a:t>
            </a:r>
            <a:endParaRPr lang="ru-RU" dirty="0">
              <a:solidFill>
                <a:srgbClr val="2C2D30"/>
              </a:solidFill>
            </a:endParaRP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Радианы и градусы</a:t>
            </a:r>
          </a:p>
          <a:p>
            <a:pPr lvl="0"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Основные тригонометрические тождества</a:t>
            </a:r>
          </a:p>
          <a:p>
            <a:pPr>
              <a:lnSpc>
                <a:spcPct val="200000"/>
              </a:lnSpc>
            </a:pPr>
            <a:r>
              <a:rPr lang="ru-RU" dirty="0">
                <a:solidFill>
                  <a:srgbClr val="2C2D30"/>
                </a:solidFill>
              </a:rPr>
              <a:t>Обратные тригонометрические функции</a:t>
            </a: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4851918" y="524946"/>
            <a:ext cx="3163517" cy="3496545"/>
            <a:chOff x="5001212" y="524946"/>
            <a:chExt cx="3163517" cy="349654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DC6E2E25-7F1A-499D-BF58-3CF64257C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170" t="29402" r="16068" b="12856"/>
            <a:stretch/>
          </p:blipFill>
          <p:spPr>
            <a:xfrm>
              <a:off x="5001212" y="1101009"/>
              <a:ext cx="2883160" cy="292048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Синус и косинус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4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/>
              <p:nvPr/>
            </p:nvSpPr>
            <p:spPr>
              <a:xfrm>
                <a:off x="1082374" y="1376729"/>
                <a:ext cx="23385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94F376-9F20-4340-B395-7A500CFF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74" y="1376729"/>
                <a:ext cx="23385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/>
          <p:nvPr/>
        </p:nvCxnSpPr>
        <p:spPr>
          <a:xfrm>
            <a:off x="6966150" y="874363"/>
            <a:ext cx="0" cy="173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9474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90795" y="1570362"/>
            <a:ext cx="704286" cy="99821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40880" y="156106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8CE778-CA1B-4A10-90FF-99F4E6EC3ADE}"/>
                  </a:ext>
                </a:extLst>
              </p:cNvPr>
              <p:cNvSpPr txBox="1"/>
              <p:nvPr/>
            </p:nvSpPr>
            <p:spPr>
              <a:xfrm>
                <a:off x="1012303" y="3781104"/>
                <a:ext cx="31161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38CE778-CA1B-4A10-90FF-99F4E6EC3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03" y="3781104"/>
                <a:ext cx="311614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1092135" y="2059058"/>
                <a:ext cx="169578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35" y="2059058"/>
                <a:ext cx="1695789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/>
              <p:nvPr/>
            </p:nvSpPr>
            <p:spPr>
              <a:xfrm>
                <a:off x="1052219" y="2896135"/>
                <a:ext cx="1695789" cy="666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9" y="2896135"/>
                <a:ext cx="1695789" cy="666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A51F20-6624-4206-A9EA-5A894E4433BD}"/>
              </a:ext>
            </a:extLst>
          </p:cNvPr>
          <p:cNvSpPr txBox="1"/>
          <p:nvPr/>
        </p:nvSpPr>
        <p:spPr>
          <a:xfrm>
            <a:off x="6546399" y="21285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i="1" dirty="0">
                <a:solidFill>
                  <a:schemeClr val="accent1"/>
                </a:solidFill>
              </a:rPr>
              <a:t>α</a:t>
            </a:r>
            <a:endParaRPr lang="ru-RU" sz="18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0" grpId="0"/>
      <p:bldP spid="51" grpId="0"/>
      <p:bldP spid="1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057775" y="1345593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524946"/>
            <a:ext cx="1914362" cy="2269921"/>
            <a:chOff x="6250367" y="524946"/>
            <a:chExt cx="1914362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695693" y="2128551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Тангенс и котангенс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6966150" y="874363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8839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63901" y="1564012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39610" y="155471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/>
              <p:nvPr/>
            </p:nvSpPr>
            <p:spPr>
              <a:xfrm>
                <a:off x="1134667" y="2059058"/>
                <a:ext cx="16957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7586890-80DE-4613-86C0-AC70089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67" y="2059058"/>
                <a:ext cx="1695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/>
              <p:nvPr/>
            </p:nvSpPr>
            <p:spPr>
              <a:xfrm>
                <a:off x="1094751" y="2896135"/>
                <a:ext cx="16957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F698AE67-360B-47F6-BC76-31A755A0D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1" y="2896135"/>
                <a:ext cx="169578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263899" y="1118947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569574" y="2571750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E57E6622-98F9-4389-B530-FE9F978D13EA}"/>
                  </a:ext>
                </a:extLst>
              </p:cNvPr>
              <p:cNvSpPr/>
              <p:nvPr/>
            </p:nvSpPr>
            <p:spPr>
              <a:xfrm>
                <a:off x="1094751" y="3591272"/>
                <a:ext cx="2412244" cy="808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E57E6622-98F9-4389-B530-FE9F978D1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51" y="3591272"/>
                <a:ext cx="2412244" cy="8088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6878482F-7AA2-451E-835D-B1442ED53B56}"/>
                  </a:ext>
                </a:extLst>
              </p:cNvPr>
              <p:cNvSpPr/>
              <p:nvPr/>
            </p:nvSpPr>
            <p:spPr>
              <a:xfrm>
                <a:off x="3510333" y="3580745"/>
                <a:ext cx="2412244" cy="85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ctg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tg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α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6878482F-7AA2-451E-835D-B1442ED5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33" y="3580745"/>
                <a:ext cx="2412244" cy="8529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/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057775" y="1345593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524946"/>
            <a:ext cx="1914362" cy="2269921"/>
            <a:chOff x="6250367" y="524946"/>
            <a:chExt cx="1914362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695693" y="2128551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Радианы и градусы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6966150" y="874363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158054" y="1588398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263901" y="1564012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39610" y="1554713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294692" y="2215310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263899" y="1118947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569574" y="2571750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384A4-3246-404E-9EDB-1DB41DED8F1F}"/>
                  </a:ext>
                </a:extLst>
              </p:cNvPr>
              <p:cNvSpPr txBox="1"/>
              <p:nvPr/>
            </p:nvSpPr>
            <p:spPr>
              <a:xfrm>
                <a:off x="5796907" y="1007397"/>
                <a:ext cx="1498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A384A4-3246-404E-9EDB-1DB41DE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07" y="1007397"/>
                <a:ext cx="149898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0FCAF8-47A0-4E2B-8745-9ED19CB0704B}"/>
                  </a:ext>
                </a:extLst>
              </p:cNvPr>
              <p:cNvSpPr txBox="1"/>
              <p:nvPr/>
            </p:nvSpPr>
            <p:spPr>
              <a:xfrm>
                <a:off x="6546398" y="4047734"/>
                <a:ext cx="1498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A0FCAF8-47A0-4E2B-8745-9ED19CB07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98" y="4047734"/>
                <a:ext cx="14989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41957E-5AE3-416C-910C-86791080DBE3}"/>
                  </a:ext>
                </a:extLst>
              </p:cNvPr>
              <p:cNvSpPr txBox="1"/>
              <p:nvPr/>
            </p:nvSpPr>
            <p:spPr>
              <a:xfrm>
                <a:off x="5312153" y="3752882"/>
                <a:ext cx="1329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41957E-5AE3-416C-910C-86791080D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53" y="3752882"/>
                <a:ext cx="1329948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563FF-7BE2-4526-8D20-4051E5C72511}"/>
                  </a:ext>
                </a:extLst>
              </p:cNvPr>
              <p:cNvSpPr txBox="1"/>
              <p:nvPr/>
            </p:nvSpPr>
            <p:spPr>
              <a:xfrm>
                <a:off x="4441032" y="2238625"/>
                <a:ext cx="906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B563FF-7BE2-4526-8D20-4051E5C7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032" y="2238625"/>
                <a:ext cx="9061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AC8E28-77CB-4C0E-9857-A08D19227E53}"/>
                  </a:ext>
                </a:extLst>
              </p:cNvPr>
              <p:cNvSpPr txBox="1"/>
              <p:nvPr/>
            </p:nvSpPr>
            <p:spPr>
              <a:xfrm>
                <a:off x="7163963" y="2566082"/>
                <a:ext cx="906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sz="1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1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AC8E28-77CB-4C0E-9857-A08D19227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63" y="2566082"/>
                <a:ext cx="9061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7080372A-2A6C-41A3-A691-8DB52748E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64356"/>
                  </p:ext>
                </p:extLst>
              </p:nvPr>
            </p:nvGraphicFramePr>
            <p:xfrm>
              <a:off x="1237528" y="1269392"/>
              <a:ext cx="2529336" cy="3163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4668">
                      <a:extLst>
                        <a:ext uri="{9D8B030D-6E8A-4147-A177-3AD203B41FA5}">
                          <a16:colId xmlns:a16="http://schemas.microsoft.com/office/drawing/2014/main" val="204874254"/>
                        </a:ext>
                      </a:extLst>
                    </a:gridCol>
                    <a:gridCol w="1264668">
                      <a:extLst>
                        <a:ext uri="{9D8B030D-6E8A-4147-A177-3AD203B41FA5}">
                          <a16:colId xmlns:a16="http://schemas.microsoft.com/office/drawing/2014/main" val="1648744807"/>
                        </a:ext>
                      </a:extLst>
                    </a:gridCol>
                  </a:tblGrid>
                  <a:tr h="402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рад.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град.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873078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917705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0801826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486898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ru-RU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8372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287334"/>
                      </a:ext>
                    </a:extLst>
                  </a:tr>
                  <a:tr h="4946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l-G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ru-RU" sz="14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3642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7080372A-2A6C-41A3-A691-8DB52748EE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64356"/>
                  </p:ext>
                </p:extLst>
              </p:nvPr>
            </p:nvGraphicFramePr>
            <p:xfrm>
              <a:off x="1237528" y="1269392"/>
              <a:ext cx="2529336" cy="3163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4668">
                      <a:extLst>
                        <a:ext uri="{9D8B030D-6E8A-4147-A177-3AD203B41FA5}">
                          <a16:colId xmlns:a16="http://schemas.microsoft.com/office/drawing/2014/main" val="204874254"/>
                        </a:ext>
                      </a:extLst>
                    </a:gridCol>
                    <a:gridCol w="1264668">
                      <a:extLst>
                        <a:ext uri="{9D8B030D-6E8A-4147-A177-3AD203B41FA5}">
                          <a16:colId xmlns:a16="http://schemas.microsoft.com/office/drawing/2014/main" val="1648744807"/>
                        </a:ext>
                      </a:extLst>
                    </a:gridCol>
                  </a:tblGrid>
                  <a:tr h="402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рад.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град.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873078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103030" r="-101923" b="-5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9917705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203030" r="-101923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0801826"/>
                      </a:ext>
                    </a:extLst>
                  </a:tr>
                  <a:tr h="40228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303030" r="-101923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4868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309302" r="-10192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94883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414118" r="-10192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02873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962" t="-514118" r="-10192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360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º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3642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3EA13A-C927-497A-81B8-9A019E0859F3}"/>
                  </a:ext>
                </a:extLst>
              </p:cNvPr>
              <p:cNvSpPr txBox="1"/>
              <p:nvPr/>
            </p:nvSpPr>
            <p:spPr>
              <a:xfrm>
                <a:off x="4406064" y="2062642"/>
                <a:ext cx="91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800" dirty="0" smtClean="0">
                          <a:solidFill>
                            <a:schemeClr val="accent5"/>
                          </a:solidFill>
                        </a:rPr>
                        <m:t>180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5"/>
                          </a:solidFill>
                        </a:rPr>
                        <m:t>º</m:t>
                      </m:r>
                    </m:oMath>
                  </m:oMathPara>
                </a14:m>
                <a:endParaRPr lang="ru-RU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3EA13A-C927-497A-81B8-9A019E08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064" y="2062642"/>
                <a:ext cx="9194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31908F-C7AD-43CD-ABF5-72811C630A1D}"/>
                  </a:ext>
                </a:extLst>
              </p:cNvPr>
              <p:cNvSpPr txBox="1"/>
              <p:nvPr/>
            </p:nvSpPr>
            <p:spPr>
              <a:xfrm>
                <a:off x="6100058" y="804430"/>
                <a:ext cx="919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accent5"/>
                          </a:solidFill>
                        </a:rPr>
                        <m:t>9</m:t>
                      </m:r>
                      <m:r>
                        <m:rPr>
                          <m:nor/>
                        </m:rPr>
                        <a:rPr lang="ru-RU" sz="1800" dirty="0" smtClean="0">
                          <a:solidFill>
                            <a:schemeClr val="accent5"/>
                          </a:solidFill>
                        </a:rPr>
                        <m:t>0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5"/>
                          </a:solidFill>
                        </a:rPr>
                        <m:t>º</m:t>
                      </m:r>
                    </m:oMath>
                  </m:oMathPara>
                </a14:m>
                <a:endParaRPr lang="ru-RU" sz="1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31908F-C7AD-43CD-ABF5-72811C630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58" y="804430"/>
                <a:ext cx="9194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94878E6-67C2-4F98-BC04-AA719F382087}"/>
                  </a:ext>
                </a:extLst>
              </p:cNvPr>
              <p:cNvSpPr/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D94878E6-67C2-4F98-BC04-AA719F382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373" y="1097764"/>
                <a:ext cx="11610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Тригонометрические тождества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557D9-E4EE-4048-8F1D-03D5912F4BF9}"/>
                  </a:ext>
                </a:extLst>
              </p:cNvPr>
              <p:cNvSpPr txBox="1"/>
              <p:nvPr/>
            </p:nvSpPr>
            <p:spPr>
              <a:xfrm>
                <a:off x="1155073" y="1400850"/>
                <a:ext cx="31161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7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7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7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27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557D9-E4EE-4048-8F1D-03D5912F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1400850"/>
                <a:ext cx="3116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A0E-CD78-4F32-9623-03B619FA9EFB}"/>
                  </a:ext>
                </a:extLst>
              </p:cNvPr>
              <p:cNvSpPr txBox="1"/>
              <p:nvPr/>
            </p:nvSpPr>
            <p:spPr>
              <a:xfrm>
                <a:off x="1155073" y="2143729"/>
                <a:ext cx="674742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±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959A0E-CD78-4F32-9623-03B619FA9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2143729"/>
                <a:ext cx="6747425" cy="806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57450-91BB-4A22-94A3-98B2FD60099B}"/>
                  </a:ext>
                </a:extLst>
              </p:cNvPr>
              <p:cNvSpPr txBox="1"/>
              <p:nvPr/>
            </p:nvSpPr>
            <p:spPr>
              <a:xfrm>
                <a:off x="1155073" y="3262352"/>
                <a:ext cx="6896503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270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l-GR" sz="270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7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7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57450-91BB-4A22-94A3-98B2FD60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73" y="3262352"/>
                <a:ext cx="6896503" cy="806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16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42373" y="472103"/>
            <a:ext cx="6854400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3200" dirty="0">
                <a:solidFill>
                  <a:srgbClr val="4C5D6E"/>
                </a:solidFill>
              </a:rPr>
              <a:t>Формулы двойных углов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D68373-CC8C-4A20-9DF3-FAE500743ACD}"/>
                  </a:ext>
                </a:extLst>
              </p:cNvPr>
              <p:cNvSpPr txBox="1"/>
              <p:nvPr/>
            </p:nvSpPr>
            <p:spPr>
              <a:xfrm>
                <a:off x="1142373" y="1617813"/>
                <a:ext cx="514080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D68373-CC8C-4A20-9DF3-FAE5007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73" y="1617813"/>
                <a:ext cx="5140801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A5407E-B29A-4398-B47A-41088274DDAA}"/>
                  </a:ext>
                </a:extLst>
              </p:cNvPr>
              <p:cNvSpPr txBox="1"/>
              <p:nvPr/>
            </p:nvSpPr>
            <p:spPr>
              <a:xfrm>
                <a:off x="966249" y="2716294"/>
                <a:ext cx="606424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func>
                      <m:r>
                        <a:rPr lang="pt-BR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l-GR" sz="4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000" i="1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  <m:sup>
                          <m:r>
                            <a:rPr lang="pt-BR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4000" i="1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ru-RU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A5407E-B29A-4398-B47A-41088274D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49" y="2716294"/>
                <a:ext cx="606424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08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4EF2678-E528-4A8B-AAA6-C673C1BE578F}"/>
              </a:ext>
            </a:extLst>
          </p:cNvPr>
          <p:cNvSpPr/>
          <p:nvPr/>
        </p:nvSpPr>
        <p:spPr>
          <a:xfrm>
            <a:off x="5105078" y="1498194"/>
            <a:ext cx="2412245" cy="244097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D4F29C-D727-43AA-91FE-3BD2B3A77957}"/>
              </a:ext>
            </a:extLst>
          </p:cNvPr>
          <p:cNvGrpSpPr/>
          <p:nvPr/>
        </p:nvGrpSpPr>
        <p:grpSpPr>
          <a:xfrm>
            <a:off x="6101073" y="960883"/>
            <a:ext cx="1734891" cy="2269921"/>
            <a:chOff x="6250367" y="524946"/>
            <a:chExt cx="1734891" cy="22699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FA862B-61B9-43C3-8BFD-4AE54BF1FDAE}"/>
                </a:ext>
              </a:extLst>
            </p:cNvPr>
            <p:cNvSpPr txBox="1"/>
            <p:nvPr/>
          </p:nvSpPr>
          <p:spPr>
            <a:xfrm>
              <a:off x="7800527" y="2271647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800" i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FB640E-0330-460E-90DA-D9C679AEDB31}"/>
                </a:ext>
              </a:extLst>
            </p:cNvPr>
            <p:cNvSpPr txBox="1"/>
            <p:nvPr/>
          </p:nvSpPr>
          <p:spPr>
            <a:xfrm>
              <a:off x="6250367" y="52494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sz="2800" i="1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A16CD8-5F05-4D1C-BD7F-1C1EC02A9EC7}"/>
                </a:ext>
              </a:extLst>
            </p:cNvPr>
            <p:cNvSpPr txBox="1"/>
            <p:nvPr/>
          </p:nvSpPr>
          <p:spPr>
            <a:xfrm>
              <a:off x="6759491" y="1873366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i="1" dirty="0">
                  <a:solidFill>
                    <a:schemeClr val="accent1"/>
                  </a:solidFill>
                </a:rPr>
                <a:t>α</a:t>
              </a:r>
              <a:endParaRPr lang="ru-RU" sz="1800" i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094751" y="472103"/>
            <a:ext cx="6902022" cy="64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800" dirty="0">
                <a:solidFill>
                  <a:srgbClr val="4C5D6E"/>
                </a:solidFill>
              </a:rPr>
              <a:t>Обратные тригонометрические функции</a:t>
            </a:r>
            <a:endParaRPr sz="2800" dirty="0">
              <a:solidFill>
                <a:srgbClr val="4C5D6E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-799827" y="1747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27" y="23190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27" y="289056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27" y="34620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27" y="403356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-799827" y="11760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27" y="604562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Shape 1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5CAFB1B-33B3-4CB4-BFFC-FDAF270AD538}"/>
              </a:ext>
            </a:extLst>
          </p:cNvPr>
          <p:cNvCxnSpPr>
            <a:cxnSpLocks/>
          </p:cNvCxnSpPr>
          <p:nvPr/>
        </p:nvCxnSpPr>
        <p:spPr>
          <a:xfrm>
            <a:off x="7013453" y="1026964"/>
            <a:ext cx="0" cy="169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1AAB7E01-60F4-465B-8862-CDD8B499F0B5}"/>
              </a:ext>
            </a:extLst>
          </p:cNvPr>
          <p:cNvCxnSpPr>
            <a:cxnSpLocks/>
          </p:cNvCxnSpPr>
          <p:nvPr/>
        </p:nvCxnSpPr>
        <p:spPr>
          <a:xfrm flipH="1">
            <a:off x="6205357" y="1740999"/>
            <a:ext cx="1963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AC1F2D55-B756-4A92-8CDF-8553372D952C}"/>
              </a:ext>
            </a:extLst>
          </p:cNvPr>
          <p:cNvCxnSpPr>
            <a:cxnSpLocks/>
            <a:stCxn id="46" idx="7"/>
          </p:cNvCxnSpPr>
          <p:nvPr/>
        </p:nvCxnSpPr>
        <p:spPr>
          <a:xfrm flipH="1">
            <a:off x="6311204" y="1716613"/>
            <a:ext cx="729910" cy="101826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951EBFC8-C80A-49C0-B919-F30415B33A56}"/>
              </a:ext>
            </a:extLst>
          </p:cNvPr>
          <p:cNvSpPr/>
          <p:nvPr/>
        </p:nvSpPr>
        <p:spPr>
          <a:xfrm>
            <a:off x="6986913" y="1707314"/>
            <a:ext cx="63500" cy="6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553D8CC3-B47F-4406-A0C2-B87046F21C1D}"/>
              </a:ext>
            </a:extLst>
          </p:cNvPr>
          <p:cNvSpPr/>
          <p:nvPr/>
        </p:nvSpPr>
        <p:spPr>
          <a:xfrm rot="8876960" flipH="1">
            <a:off x="6341995" y="2367911"/>
            <a:ext cx="341163" cy="505545"/>
          </a:xfrm>
          <a:prstGeom prst="arc">
            <a:avLst>
              <a:gd name="adj1" fmla="val 17782436"/>
              <a:gd name="adj2" fmla="val 2902196"/>
            </a:avLst>
          </a:prstGeom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97E86-B0AC-4059-ADA0-F30597C5CFDC}"/>
              </a:ext>
            </a:extLst>
          </p:cNvPr>
          <p:cNvCxnSpPr>
            <a:cxnSpLocks/>
          </p:cNvCxnSpPr>
          <p:nvPr/>
        </p:nvCxnSpPr>
        <p:spPr>
          <a:xfrm flipV="1">
            <a:off x="6311202" y="1271548"/>
            <a:ext cx="0" cy="3093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EFBCE64F-2453-4B13-BD3C-23A7F05C7215}"/>
              </a:ext>
            </a:extLst>
          </p:cNvPr>
          <p:cNvCxnSpPr>
            <a:cxnSpLocks/>
          </p:cNvCxnSpPr>
          <p:nvPr/>
        </p:nvCxnSpPr>
        <p:spPr>
          <a:xfrm>
            <a:off x="4616877" y="2724351"/>
            <a:ext cx="3152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/>
              <p:nvPr/>
            </p:nvSpPr>
            <p:spPr>
              <a:xfrm>
                <a:off x="6901676" y="1250365"/>
                <a:ext cx="1161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3208E2EE-B49C-4E05-9BA5-CB0445837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676" y="1250365"/>
                <a:ext cx="11610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36C9D70-81B1-4023-9A36-352EB45D3850}"/>
                  </a:ext>
                </a:extLst>
              </p:cNvPr>
              <p:cNvSpPr/>
              <p:nvPr/>
            </p:nvSpPr>
            <p:spPr>
              <a:xfrm>
                <a:off x="1410873" y="2895920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36C9D70-81B1-4023-9A36-352EB45D3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2895920"/>
                <a:ext cx="30224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8CE2C44-0598-482F-AAE5-B86D555E3C10}"/>
              </a:ext>
            </a:extLst>
          </p:cNvPr>
          <p:cNvGrpSpPr/>
          <p:nvPr/>
        </p:nvGrpSpPr>
        <p:grpSpPr>
          <a:xfrm>
            <a:off x="1410873" y="1151666"/>
            <a:ext cx="2412244" cy="1649811"/>
            <a:chOff x="1410873" y="1151666"/>
            <a:chExt cx="2412244" cy="1649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37586890-80DE-4613-86C0-AC70089E83E1}"/>
                    </a:ext>
                  </a:extLst>
                </p:cNvPr>
                <p:cNvSpPr/>
                <p:nvPr/>
              </p:nvSpPr>
              <p:spPr>
                <a:xfrm>
                  <a:off x="1410873" y="1642153"/>
                  <a:ext cx="169578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0" name="Прямоугольник 9">
                  <a:extLst>
                    <a:ext uri="{FF2B5EF4-FFF2-40B4-BE49-F238E27FC236}">
                      <a16:creationId xmlns:a16="http://schemas.microsoft.com/office/drawing/2014/main" id="{37586890-80DE-4613-86C0-AC70089E8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1642153"/>
                  <a:ext cx="169578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F698AE67-360B-47F6-BC76-31A755A0DE0A}"/>
                    </a:ext>
                  </a:extLst>
                </p:cNvPr>
                <p:cNvSpPr/>
                <p:nvPr/>
              </p:nvSpPr>
              <p:spPr>
                <a:xfrm>
                  <a:off x="1410873" y="1151666"/>
                  <a:ext cx="169578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1" name="Прямоугольник 50">
                  <a:extLst>
                    <a:ext uri="{FF2B5EF4-FFF2-40B4-BE49-F238E27FC236}">
                      <a16:creationId xmlns:a16="http://schemas.microsoft.com/office/drawing/2014/main" id="{F698AE67-360B-47F6-BC76-31A755A0D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1151666"/>
                  <a:ext cx="169578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10426F57-D828-4CF1-B951-3CE1FFA9868D}"/>
                    </a:ext>
                  </a:extLst>
                </p:cNvPr>
                <p:cNvSpPr/>
                <p:nvPr/>
              </p:nvSpPr>
              <p:spPr>
                <a:xfrm>
                  <a:off x="1410873" y="2132640"/>
                  <a:ext cx="2412244" cy="6688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pt-BR" sz="2800" dirty="0"/>
                    <a:t> </a:t>
                  </a:r>
                  <a14:m>
                    <m:oMath xmlns:m="http://schemas.openxmlformats.org/officeDocument/2006/math"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54" name="Прямоугольник 53">
                  <a:extLst>
                    <a:ext uri="{FF2B5EF4-FFF2-40B4-BE49-F238E27FC236}">
                      <a16:creationId xmlns:a16="http://schemas.microsoft.com/office/drawing/2014/main" id="{10426F57-D828-4CF1-B951-3CE1FFA98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73" y="2132640"/>
                  <a:ext cx="2412244" cy="6688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354F39B3-8225-4ACF-A7C8-14FD56C7D118}"/>
                  </a:ext>
                </a:extLst>
              </p:cNvPr>
              <p:cNvSpPr/>
              <p:nvPr/>
            </p:nvSpPr>
            <p:spPr>
              <a:xfrm>
                <a:off x="1410873" y="3384025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354F39B3-8225-4ACF-A7C8-14FD56C7D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3384025"/>
                <a:ext cx="302246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EBD0D05A-1F8D-49F1-AE83-FB2923BA4F72}"/>
                  </a:ext>
                </a:extLst>
              </p:cNvPr>
              <p:cNvSpPr/>
              <p:nvPr/>
            </p:nvSpPr>
            <p:spPr>
              <a:xfrm>
                <a:off x="1410873" y="3872130"/>
                <a:ext cx="30224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arctg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EBD0D05A-1F8D-49F1-AE83-FB2923BA4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73" y="3872130"/>
                <a:ext cx="302246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1142372" y="445025"/>
            <a:ext cx="76899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4C5D6E"/>
                </a:solidFill>
              </a:rPr>
              <a:t>Домашнее задание</a:t>
            </a:r>
            <a:endParaRPr sz="3200" dirty="0">
              <a:solidFill>
                <a:srgbClr val="4C5D6E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Shape 28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A79F2C-2A8F-4C0F-98EA-E04B1861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785" y="1272550"/>
            <a:ext cx="4089414" cy="2626350"/>
          </a:xfrm>
        </p:spPr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r>
              <a:rPr lang="ru-RU" dirty="0"/>
              <a:t>Чему равны синус, косинус,</a:t>
            </a:r>
            <a:br>
              <a:rPr lang="en-US" dirty="0"/>
            </a:br>
            <a:r>
              <a:rPr lang="ru-RU" dirty="0"/>
              <a:t>тангенс перечисленных углов?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Запишите значения в таблицу:</a:t>
            </a:r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52807E8-364F-448C-9FE8-C147500EEF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5670" y="1264170"/>
          <a:ext cx="2885632" cy="2634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408">
                  <a:extLst>
                    <a:ext uri="{9D8B030D-6E8A-4147-A177-3AD203B41FA5}">
                      <a16:colId xmlns:a16="http://schemas.microsoft.com/office/drawing/2014/main" val="1065405382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1425169325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1796251589"/>
                    </a:ext>
                  </a:extLst>
                </a:gridCol>
                <a:gridCol w="721408">
                  <a:extLst>
                    <a:ext uri="{9D8B030D-6E8A-4147-A177-3AD203B41FA5}">
                      <a16:colId xmlns:a16="http://schemas.microsoft.com/office/drawing/2014/main" val="4093909250"/>
                    </a:ext>
                  </a:extLst>
                </a:gridCol>
              </a:tblGrid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угол</a:t>
                      </a: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sin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tg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2561195658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2096418429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732989977"/>
                  </a:ext>
                </a:extLst>
              </a:tr>
              <a:tr h="40790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1941709573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990100178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180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º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5159" marR="105159" marT="52580" marB="52580"/>
                </a:tc>
                <a:extLst>
                  <a:ext uri="{0D108BD9-81ED-4DB2-BD59-A6C34878D82A}">
                    <a16:rowId xmlns:a16="http://schemas.microsoft.com/office/drawing/2014/main" val="721208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00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19174</TotalTime>
  <Words>256</Words>
  <Application>Microsoft Office PowerPoint</Application>
  <PresentationFormat>Экран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Cambria Math</vt:lpstr>
      <vt:lpstr>Simple Light</vt:lpstr>
      <vt:lpstr>Графики на плоскости</vt:lpstr>
      <vt:lpstr>План урока</vt:lpstr>
      <vt:lpstr>Синус и косинус</vt:lpstr>
      <vt:lpstr>Тангенс и котангенс</vt:lpstr>
      <vt:lpstr>Радианы и градусы</vt:lpstr>
      <vt:lpstr>Тригонометрические тождества</vt:lpstr>
      <vt:lpstr>Формулы двойных углов</vt:lpstr>
      <vt:lpstr>Обратные тригонометрические функции</vt:lpstr>
      <vt:lpstr>Домашнее задание</vt:lpstr>
      <vt:lpstr>Что мы узнали?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Дмитрий Кирьянов</dc:creator>
  <cp:lastModifiedBy>Дмитрий Кирьянов</cp:lastModifiedBy>
  <cp:revision>62</cp:revision>
  <dcterms:modified xsi:type="dcterms:W3CDTF">2018-07-19T14:50:16Z</dcterms:modified>
</cp:coreProperties>
</file>