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74" r:id="rId3"/>
    <p:sldId id="328" r:id="rId4"/>
    <p:sldId id="305" r:id="rId5"/>
    <p:sldId id="322" r:id="rId6"/>
    <p:sldId id="32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41" autoAdjust="0"/>
    <p:restoredTop sz="94674" autoAdjust="0"/>
  </p:normalViewPr>
  <p:slideViewPr>
    <p:cSldViewPr snapToGrid="0">
      <p:cViewPr>
        <p:scale>
          <a:sx n="66" d="100"/>
          <a:sy n="66" d="100"/>
        </p:scale>
        <p:origin x="1014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85216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384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932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41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077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14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299" y="1714500"/>
            <a:ext cx="4704607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4000" dirty="0">
                <a:solidFill>
                  <a:srgbClr val="4C5D6E"/>
                </a:solidFill>
              </a:rPr>
              <a:t>Графики </a:t>
            </a:r>
            <a:br>
              <a:rPr lang="ru-RU" sz="4000" dirty="0">
                <a:solidFill>
                  <a:srgbClr val="4C5D6E"/>
                </a:solidFill>
              </a:rPr>
            </a:br>
            <a:r>
              <a:rPr lang="ru-RU" sz="4000" dirty="0">
                <a:solidFill>
                  <a:srgbClr val="4C5D6E"/>
                </a:solidFill>
              </a:rPr>
              <a:t>на плоскости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24" y="3428950"/>
            <a:ext cx="470458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>
                <a:solidFill>
                  <a:srgbClr val="BDC2CA"/>
                </a:solidFill>
              </a:rPr>
              <a:t>Графическое и численное решение уравнений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3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ru-RU" dirty="0"/>
              <a:t>Визуализация уравнений при помощи графиков</a:t>
            </a:r>
          </a:p>
          <a:p>
            <a:pPr lvl="0">
              <a:lnSpc>
                <a:spcPct val="200000"/>
              </a:lnSpc>
            </a:pPr>
            <a:r>
              <a:rPr lang="ru-RU" dirty="0"/>
              <a:t>Решение систем уравнений графическим способом</a:t>
            </a:r>
          </a:p>
          <a:p>
            <a:pPr>
              <a:lnSpc>
                <a:spcPct val="200000"/>
              </a:lnSpc>
            </a:pPr>
            <a:r>
              <a:rPr lang="ru-RU" dirty="0"/>
              <a:t>Численное решение уравнений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ru-RU" dirty="0"/>
              <a:t>Решение уравнений в</a:t>
            </a:r>
            <a:r>
              <a:rPr lang="en-US" dirty="0"/>
              <a:t> Python</a:t>
            </a:r>
            <a:r>
              <a:rPr lang="ru-RU" dirty="0"/>
              <a:t>: библиотека </a:t>
            </a:r>
            <a:r>
              <a:rPr lang="en-US" dirty="0"/>
              <a:t>SciPy </a:t>
            </a:r>
            <a:endParaRPr lang="ru-RU" dirty="0"/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14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Численное решение уравнений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Прямоугольник 75">
                <a:extLst>
                  <a:ext uri="{FF2B5EF4-FFF2-40B4-BE49-F238E27FC236}">
                    <a16:creationId xmlns:a16="http://schemas.microsoft.com/office/drawing/2014/main" id="{73E3ECD8-C0B1-419A-9A94-76026BE08B2F}"/>
                  </a:ext>
                </a:extLst>
              </p:cNvPr>
              <p:cNvSpPr/>
              <p:nvPr/>
            </p:nvSpPr>
            <p:spPr>
              <a:xfrm>
                <a:off x="1183235" y="1534305"/>
                <a:ext cx="25295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ru-R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func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Прямоугольник 75">
                <a:extLst>
                  <a:ext uri="{FF2B5EF4-FFF2-40B4-BE49-F238E27FC236}">
                    <a16:creationId xmlns:a16="http://schemas.microsoft.com/office/drawing/2014/main" id="{73E3ECD8-C0B1-419A-9A94-76026BE08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235" y="1534305"/>
                <a:ext cx="252953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5946E325-B6E0-4BAF-8BAE-C2D1B39D8635}"/>
                  </a:ext>
                </a:extLst>
              </p:cNvPr>
              <p:cNvSpPr/>
              <p:nvPr/>
            </p:nvSpPr>
            <p:spPr>
              <a:xfrm>
                <a:off x="1213407" y="2211273"/>
                <a:ext cx="25372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func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5946E325-B6E0-4BAF-8BAE-C2D1B39D86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407" y="2211273"/>
                <a:ext cx="253729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E647E1-328D-47A5-B3B7-67DD0B65A7E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528" t="35371" r="33194" b="7140"/>
          <a:stretch/>
        </p:blipFill>
        <p:spPr>
          <a:xfrm>
            <a:off x="3750705" y="1555855"/>
            <a:ext cx="4012140" cy="2579236"/>
          </a:xfrm>
          <a:prstGeom prst="rect">
            <a:avLst/>
          </a:prstGeom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D187C325-CFE5-4839-BBA5-7AF1C01EDC36}"/>
              </a:ext>
            </a:extLst>
          </p:cNvPr>
          <p:cNvSpPr/>
          <p:nvPr/>
        </p:nvSpPr>
        <p:spPr>
          <a:xfrm>
            <a:off x="5886129" y="2099828"/>
            <a:ext cx="111445" cy="111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AA00CBD5-C594-4C31-831B-6E83AEE54083}"/>
              </a:ext>
            </a:extLst>
          </p:cNvPr>
          <p:cNvSpPr/>
          <p:nvPr/>
        </p:nvSpPr>
        <p:spPr>
          <a:xfrm>
            <a:off x="5825325" y="2536736"/>
            <a:ext cx="111445" cy="111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D26E6616-6FD3-448F-9CDF-0F68C425B459}"/>
              </a:ext>
            </a:extLst>
          </p:cNvPr>
          <p:cNvCxnSpPr>
            <a:cxnSpLocks/>
          </p:cNvCxnSpPr>
          <p:nvPr/>
        </p:nvCxnSpPr>
        <p:spPr>
          <a:xfrm flipH="1">
            <a:off x="5825325" y="1747561"/>
            <a:ext cx="172250" cy="114300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83121A64-2008-481C-8EAA-A237C9C611C2}"/>
              </a:ext>
            </a:extLst>
          </p:cNvPr>
          <p:cNvSpPr/>
          <p:nvPr/>
        </p:nvSpPr>
        <p:spPr>
          <a:xfrm>
            <a:off x="5805955" y="2630422"/>
            <a:ext cx="111445" cy="1114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31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8" grpId="0" animBg="1"/>
      <p:bldP spid="67" grpId="0" animBg="1"/>
      <p:bldP spid="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3200" dirty="0">
                <a:solidFill>
                  <a:srgbClr val="4C5D6E"/>
                </a:solidFill>
              </a:rPr>
              <a:t>Решение систем уравнений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4EB032F8-3E5F-420B-B035-9FA46CC68313}"/>
                  </a:ext>
                </a:extLst>
              </p:cNvPr>
              <p:cNvSpPr/>
              <p:nvPr/>
            </p:nvSpPr>
            <p:spPr>
              <a:xfrm>
                <a:off x="1485595" y="1143350"/>
                <a:ext cx="19076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4EB032F8-3E5F-420B-B035-9FA46CC68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595" y="1143350"/>
                <a:ext cx="190763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EFBF2F9C-9BC0-44AC-99F2-F57EA96D6ACE}"/>
                  </a:ext>
                </a:extLst>
              </p:cNvPr>
              <p:cNvSpPr/>
              <p:nvPr/>
            </p:nvSpPr>
            <p:spPr>
              <a:xfrm>
                <a:off x="1485595" y="1576005"/>
                <a:ext cx="28225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EFBF2F9C-9BC0-44AC-99F2-F57EA96D6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595" y="1576005"/>
                <a:ext cx="282250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4353E52-B179-4A43-952F-99174570BFD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949" t="39290" r="34937" b="1861"/>
          <a:stretch/>
        </p:blipFill>
        <p:spPr>
          <a:xfrm>
            <a:off x="4616746" y="1557446"/>
            <a:ext cx="3384960" cy="2280310"/>
          </a:xfrm>
          <a:prstGeom prst="rect">
            <a:avLst/>
          </a:prstGeom>
        </p:spPr>
      </p:pic>
      <p:sp>
        <p:nvSpPr>
          <p:cNvPr id="3" name="Левая фигурная скобка 2">
            <a:extLst>
              <a:ext uri="{FF2B5EF4-FFF2-40B4-BE49-F238E27FC236}">
                <a16:creationId xmlns:a16="http://schemas.microsoft.com/office/drawing/2014/main" id="{D448331A-BA08-4873-8862-02F5B69FCB8D}"/>
              </a:ext>
            </a:extLst>
          </p:cNvPr>
          <p:cNvSpPr/>
          <p:nvPr/>
        </p:nvSpPr>
        <p:spPr>
          <a:xfrm>
            <a:off x="1205110" y="1197650"/>
            <a:ext cx="394785" cy="91821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28B07357-3207-4249-B966-C312AD219781}"/>
                  </a:ext>
                </a:extLst>
              </p:cNvPr>
              <p:cNvSpPr/>
              <p:nvPr/>
            </p:nvSpPr>
            <p:spPr>
              <a:xfrm>
                <a:off x="1485595" y="2408045"/>
                <a:ext cx="25993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28B07357-3207-4249-B966-C312AD2197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595" y="2408045"/>
                <a:ext cx="259936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7F0A9281-6877-4EAC-8FD5-B7E07FE986CD}"/>
                  </a:ext>
                </a:extLst>
              </p:cNvPr>
              <p:cNvSpPr/>
              <p:nvPr/>
            </p:nvSpPr>
            <p:spPr>
              <a:xfrm>
                <a:off x="1485595" y="2840700"/>
                <a:ext cx="34485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7F0A9281-6877-4EAC-8FD5-B7E07FE98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595" y="2840700"/>
                <a:ext cx="344850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Левая фигурная скобка 54">
            <a:extLst>
              <a:ext uri="{FF2B5EF4-FFF2-40B4-BE49-F238E27FC236}">
                <a16:creationId xmlns:a16="http://schemas.microsoft.com/office/drawing/2014/main" id="{B4C57592-BF4C-47AA-A683-627FA3A028EC}"/>
              </a:ext>
            </a:extLst>
          </p:cNvPr>
          <p:cNvSpPr/>
          <p:nvPr/>
        </p:nvSpPr>
        <p:spPr>
          <a:xfrm>
            <a:off x="1205110" y="2462345"/>
            <a:ext cx="394785" cy="91821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A272116F-A97B-4086-BCD6-21197D2F8A96}"/>
                  </a:ext>
                </a:extLst>
              </p:cNvPr>
              <p:cNvSpPr/>
              <p:nvPr/>
            </p:nvSpPr>
            <p:spPr>
              <a:xfrm>
                <a:off x="1509841" y="3566874"/>
                <a:ext cx="24074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ru-RU" sz="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baseline="300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sz="28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A272116F-A97B-4086-BCD6-21197D2F8A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841" y="3566874"/>
                <a:ext cx="240745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6B175E01-04D3-44FC-B469-8A11819D67DE}"/>
                  </a:ext>
                </a:extLst>
              </p:cNvPr>
              <p:cNvSpPr/>
              <p:nvPr/>
            </p:nvSpPr>
            <p:spPr>
              <a:xfrm>
                <a:off x="1484369" y="4018073"/>
                <a:ext cx="37594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ru-RU" sz="28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8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−1]/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6B175E01-04D3-44FC-B469-8A11819D67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69" y="4018073"/>
                <a:ext cx="375949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FE11C7AF-D259-46AE-8FC8-70156C5C2119}"/>
              </a:ext>
            </a:extLst>
          </p:cNvPr>
          <p:cNvCxnSpPr>
            <a:cxnSpLocks/>
          </p:cNvCxnSpPr>
          <p:nvPr/>
        </p:nvCxnSpPr>
        <p:spPr>
          <a:xfrm flipH="1">
            <a:off x="5000625" y="3000376"/>
            <a:ext cx="525613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9BBA793-D814-4A98-AEED-90C38EF81A85}"/>
              </a:ext>
            </a:extLst>
          </p:cNvPr>
          <p:cNvCxnSpPr>
            <a:cxnSpLocks/>
          </p:cNvCxnSpPr>
          <p:nvPr/>
        </p:nvCxnSpPr>
        <p:spPr>
          <a:xfrm>
            <a:off x="5526237" y="3000376"/>
            <a:ext cx="0" cy="5191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19FA2D03-9302-4335-B38E-66B60A21A6AA}"/>
              </a:ext>
            </a:extLst>
          </p:cNvPr>
          <p:cNvCxnSpPr>
            <a:cxnSpLocks/>
          </p:cNvCxnSpPr>
          <p:nvPr/>
        </p:nvCxnSpPr>
        <p:spPr>
          <a:xfrm flipH="1">
            <a:off x="5007768" y="2075415"/>
            <a:ext cx="2321076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B6E941FC-0E9F-445E-AC8E-7F9FDF6443BF}"/>
              </a:ext>
            </a:extLst>
          </p:cNvPr>
          <p:cNvCxnSpPr>
            <a:cxnSpLocks/>
          </p:cNvCxnSpPr>
          <p:nvPr/>
        </p:nvCxnSpPr>
        <p:spPr>
          <a:xfrm>
            <a:off x="7347895" y="2075415"/>
            <a:ext cx="0" cy="145101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91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3" grpId="0" animBg="1"/>
      <p:bldP spid="53" grpId="0"/>
      <p:bldP spid="54" grpId="0"/>
      <p:bldP spid="55" grpId="0" animBg="1"/>
      <p:bldP spid="59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5FF3510-5DF2-47B3-89A3-48CA81ECC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1" y="1001470"/>
            <a:ext cx="6753854" cy="571500"/>
          </a:xfrm>
        </p:spPr>
        <p:txBody>
          <a:bodyPr/>
          <a:lstStyle/>
          <a:p>
            <a:pPr>
              <a:buAutoNum type="arabicPeriod"/>
            </a:pPr>
            <a:r>
              <a:rPr lang="ru-RU" dirty="0"/>
              <a:t>Решите систему</a:t>
            </a:r>
            <a:r>
              <a:rPr lang="en-US" dirty="0"/>
              <a:t> </a:t>
            </a:r>
            <a:r>
              <a:rPr lang="ru-RU" dirty="0"/>
              <a:t>уравнений: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0F0D60DC-6959-4FC4-9BAE-8B01425C273E}"/>
                  </a:ext>
                </a:extLst>
              </p:cNvPr>
              <p:cNvSpPr/>
              <p:nvPr/>
            </p:nvSpPr>
            <p:spPr>
              <a:xfrm>
                <a:off x="1715999" y="1507764"/>
                <a:ext cx="19076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0F0D60DC-6959-4FC4-9BAE-8B01425C27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999" y="1507764"/>
                <a:ext cx="190763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F237C1C2-1A1A-4409-A864-D5D1590E4481}"/>
                  </a:ext>
                </a:extLst>
              </p:cNvPr>
              <p:cNvSpPr/>
              <p:nvPr/>
            </p:nvSpPr>
            <p:spPr>
              <a:xfrm>
                <a:off x="1715999" y="1940419"/>
                <a:ext cx="37590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ru-R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F237C1C2-1A1A-4409-A864-D5D1590E4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999" y="1940419"/>
                <a:ext cx="375904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Левая фигурная скобка 33">
            <a:extLst>
              <a:ext uri="{FF2B5EF4-FFF2-40B4-BE49-F238E27FC236}">
                <a16:creationId xmlns:a16="http://schemas.microsoft.com/office/drawing/2014/main" id="{6C585C14-4F83-4FFE-8DCA-0936A9E36ED9}"/>
              </a:ext>
            </a:extLst>
          </p:cNvPr>
          <p:cNvSpPr/>
          <p:nvPr/>
        </p:nvSpPr>
        <p:spPr>
          <a:xfrm>
            <a:off x="1435514" y="1562064"/>
            <a:ext cx="394785" cy="91821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6B69302B-620F-44A0-854D-3A6E0A4A70A1}"/>
                  </a:ext>
                </a:extLst>
              </p:cNvPr>
              <p:cNvSpPr/>
              <p:nvPr/>
            </p:nvSpPr>
            <p:spPr>
              <a:xfrm>
                <a:off x="1715999" y="3429009"/>
                <a:ext cx="19076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6B69302B-620F-44A0-854D-3A6E0A4A70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999" y="3429009"/>
                <a:ext cx="19076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0E58A1FD-9923-4630-AA62-8EA2978AE3EA}"/>
                  </a:ext>
                </a:extLst>
              </p:cNvPr>
              <p:cNvSpPr/>
              <p:nvPr/>
            </p:nvSpPr>
            <p:spPr>
              <a:xfrm>
                <a:off x="1715999" y="3861664"/>
                <a:ext cx="37590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ru-R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0E58A1FD-9923-4630-AA62-8EA2978AE3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999" y="3861664"/>
                <a:ext cx="375904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Левая фигурная скобка 36">
            <a:extLst>
              <a:ext uri="{FF2B5EF4-FFF2-40B4-BE49-F238E27FC236}">
                <a16:creationId xmlns:a16="http://schemas.microsoft.com/office/drawing/2014/main" id="{BBA6B6DA-CA4E-4DBE-BDE0-BE75E04BC11D}"/>
              </a:ext>
            </a:extLst>
          </p:cNvPr>
          <p:cNvSpPr/>
          <p:nvPr/>
        </p:nvSpPr>
        <p:spPr>
          <a:xfrm>
            <a:off x="1435514" y="3483309"/>
            <a:ext cx="394785" cy="91821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Текст 4">
            <a:extLst>
              <a:ext uri="{FF2B5EF4-FFF2-40B4-BE49-F238E27FC236}">
                <a16:creationId xmlns:a16="http://schemas.microsoft.com/office/drawing/2014/main" id="{5C691282-4D83-4C21-A6F2-9DFFE122832F}"/>
              </a:ext>
            </a:extLst>
          </p:cNvPr>
          <p:cNvSpPr txBox="1">
            <a:spLocks/>
          </p:cNvSpPr>
          <p:nvPr/>
        </p:nvSpPr>
        <p:spPr>
          <a:xfrm>
            <a:off x="1142371" y="2913125"/>
            <a:ext cx="6753854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+mj-lt"/>
              <a:buAutoNum type="arabicPeriod" startAt="2"/>
            </a:pPr>
            <a:r>
              <a:rPr lang="ru-RU" dirty="0"/>
              <a:t>Решите систему</a:t>
            </a:r>
            <a:r>
              <a:rPr lang="en-US" dirty="0"/>
              <a:t> </a:t>
            </a:r>
            <a:r>
              <a:rPr lang="ru-RU" dirty="0"/>
              <a:t>уравнений и неравенств:</a:t>
            </a:r>
          </a:p>
          <a:p>
            <a:pPr>
              <a:buFont typeface="Arial"/>
              <a:buAutoNum type="arabicPeriod" startAt="2"/>
            </a:pPr>
            <a:endParaRPr lang="ru-RU" dirty="0"/>
          </a:p>
          <a:p>
            <a:pPr>
              <a:buFont typeface="+mj-lt"/>
              <a:buAutoNum type="arabicPeriod" startAt="2"/>
            </a:pPr>
            <a:endParaRPr lang="ru-RU" dirty="0"/>
          </a:p>
          <a:p>
            <a:pPr>
              <a:buFont typeface="+mj-lt"/>
              <a:buAutoNum type="arabicPeriod" startAt="2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780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 animBg="1"/>
      <p:bldP spid="35" grpId="0"/>
      <p:bldP spid="36" grpId="0"/>
      <p:bldP spid="37" grpId="0" animBg="1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572878" cy="3554264"/>
          </a:xfrm>
        </p:spPr>
        <p:txBody>
          <a:bodyPr/>
          <a:lstStyle/>
          <a:p>
            <a:pPr lvl="0">
              <a:lnSpc>
                <a:spcPct val="200000"/>
              </a:lnSpc>
            </a:pPr>
            <a:r>
              <a:rPr lang="ru-RU" dirty="0"/>
              <a:t>Как визуализируются уравнения</a:t>
            </a:r>
            <a:r>
              <a:rPr lang="en-US" dirty="0"/>
              <a:t> </a:t>
            </a:r>
            <a:r>
              <a:rPr lang="ru-RU" dirty="0"/>
              <a:t>при помощи графиков</a:t>
            </a:r>
          </a:p>
          <a:p>
            <a:pPr lvl="0">
              <a:lnSpc>
                <a:spcPct val="200000"/>
              </a:lnSpc>
            </a:pPr>
            <a:r>
              <a:rPr lang="ru-RU" dirty="0"/>
              <a:t>Как решать системы уравнений графическим способом</a:t>
            </a:r>
          </a:p>
          <a:p>
            <a:pPr>
              <a:lnSpc>
                <a:spcPct val="200000"/>
              </a:lnSpc>
            </a:pPr>
            <a:r>
              <a:rPr lang="ru-RU" dirty="0"/>
              <a:t>Каков принцип численного решения уравнений</a:t>
            </a:r>
          </a:p>
          <a:p>
            <a:pPr>
              <a:lnSpc>
                <a:spcPct val="200000"/>
              </a:lnSpc>
            </a:pPr>
            <a:r>
              <a:rPr lang="ru-RU" dirty="0"/>
              <a:t>Как решать нелинейные уравнения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64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25965</TotalTime>
  <Words>150</Words>
  <Application>Microsoft Office PowerPoint</Application>
  <PresentationFormat>Экран (16:9)</PresentationFormat>
  <Paragraphs>38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Cambria Math</vt:lpstr>
      <vt:lpstr>Simple Light</vt:lpstr>
      <vt:lpstr>Графики  на плоскости</vt:lpstr>
      <vt:lpstr>План урока</vt:lpstr>
      <vt:lpstr>Численное решение уравнений</vt:lpstr>
      <vt:lpstr>Решение систем уравнений</vt:lpstr>
      <vt:lpstr>Домашнее задание</vt:lpstr>
      <vt:lpstr>Что мы узнали?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первого урока</dc:title>
  <dc:creator>Дмитрий Кирьянов</dc:creator>
  <cp:lastModifiedBy>Дмитрий Кирьянов</cp:lastModifiedBy>
  <cp:revision>108</cp:revision>
  <dcterms:modified xsi:type="dcterms:W3CDTF">2018-07-29T11:19:15Z</dcterms:modified>
</cp:coreProperties>
</file>