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84" r:id="rId3"/>
    <p:sldId id="257" r:id="rId4"/>
    <p:sldId id="277" r:id="rId5"/>
    <p:sldId id="286" r:id="rId6"/>
    <p:sldId id="276" r:id="rId7"/>
    <p:sldId id="289" r:id="rId8"/>
    <p:sldId id="288" r:id="rId9"/>
    <p:sldId id="287" r:id="rId10"/>
    <p:sldId id="275" r:id="rId11"/>
    <p:sldId id="278" r:id="rId12"/>
    <p:sldId id="279" r:id="rId13"/>
    <p:sldId id="280" r:id="rId14"/>
    <p:sldId id="281" r:id="rId15"/>
    <p:sldId id="285" r:id="rId16"/>
    <p:sldId id="282" r:id="rId17"/>
    <p:sldId id="28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841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64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48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853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820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611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094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20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62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76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6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23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358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538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54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rgbClr val="4C5D6E"/>
                </a:solidFill>
              </a:rPr>
              <a:t>Элементарная алгебр</a:t>
            </a:r>
            <a:r>
              <a:rPr lang="ru" sz="4000" dirty="0">
                <a:solidFill>
                  <a:srgbClr val="4C5D6E"/>
                </a:solidFill>
              </a:rPr>
              <a:t>а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Числа и переменные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4C5D6E"/>
                </a:solidFill>
              </a:rPr>
              <a:t>Урок 1</a:t>
            </a:r>
            <a:endParaRPr sz="2000" b="1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2013A76-B76E-4EBB-B7E0-C4F125764A75}"/>
              </a:ext>
            </a:extLst>
          </p:cNvPr>
          <p:cNvSpPr/>
          <p:nvPr/>
        </p:nvSpPr>
        <p:spPr>
          <a:xfrm>
            <a:off x="1142372" y="3429009"/>
            <a:ext cx="3816825" cy="9018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ru-RU" sz="3200" b="1" dirty="0"/>
              <a:t>Мнимые</a:t>
            </a:r>
            <a:endParaRPr lang="ru-RU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AD4C846-1445-4D1E-A3A5-788CF64E867C}"/>
              </a:ext>
            </a:extLst>
          </p:cNvPr>
          <p:cNvSpPr/>
          <p:nvPr/>
        </p:nvSpPr>
        <p:spPr>
          <a:xfrm>
            <a:off x="1142373" y="1105401"/>
            <a:ext cx="3816825" cy="2120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3200" b="1" dirty="0"/>
              <a:t>Действительные</a:t>
            </a:r>
            <a:endParaRPr lang="ru-RU" b="1" dirty="0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Комплексные числа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E3C6FB9-FB4B-4306-BAC6-537A065D9682}"/>
              </a:ext>
            </a:extLst>
          </p:cNvPr>
          <p:cNvSpPr/>
          <p:nvPr/>
        </p:nvSpPr>
        <p:spPr>
          <a:xfrm>
            <a:off x="1269373" y="1778490"/>
            <a:ext cx="3531225" cy="123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ru-RU" sz="3200" b="1" dirty="0"/>
              <a:t>Целые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CF6B17E-AB5B-458A-8BD0-E4C4E1607908}"/>
              </a:ext>
            </a:extLst>
          </p:cNvPr>
          <p:cNvSpPr/>
          <p:nvPr/>
        </p:nvSpPr>
        <p:spPr>
          <a:xfrm>
            <a:off x="1373398" y="1874490"/>
            <a:ext cx="3309126" cy="6152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Натуральные</a:t>
            </a:r>
            <a:endParaRPr lang="ru-RU" b="1" dirty="0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72EF3CC-A3A4-4C8E-B26B-81F97C81E82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8261" y="1143011"/>
            <a:ext cx="2813710" cy="980649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865BD53-9539-40DF-B7E0-DD18C36A97C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0774" y="2415634"/>
            <a:ext cx="2813710" cy="50813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E90706-9E83-4017-A1EA-73BB55FFDC2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4865" y="3993542"/>
            <a:ext cx="2791908" cy="67199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4E56DD-7B0C-4989-BDCF-4CB6F00BE1F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1675" y="3592113"/>
            <a:ext cx="2791908" cy="5256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1F1D53-3ADB-4735-9840-D25C75AADC5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4865" y="3096591"/>
            <a:ext cx="1163076" cy="56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1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Переменные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72EF3CC-A3A4-4C8E-B26B-81F97C81E8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8261" y="1143011"/>
            <a:ext cx="2813710" cy="9806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6797AD-5BE8-4838-85D6-42B90DEEAFE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0399" y="1428761"/>
            <a:ext cx="1428750" cy="4857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2C5F99-1CDA-49E0-8C29-C287FEAF20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8488" y="1172037"/>
            <a:ext cx="775029" cy="98064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5CBC0E-8592-48B4-81C3-63F744C531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5394" y="3076584"/>
            <a:ext cx="1228725" cy="6381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FAFF483-78C1-4D5A-BA11-EA0195AF390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3814" y="2828933"/>
            <a:ext cx="20193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9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Переменные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72EF3CC-A3A4-4C8E-B26B-81F97C81E8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8261" y="1143011"/>
            <a:ext cx="2813710" cy="9806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6797AD-5BE8-4838-85D6-42B90DEEAFE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0399" y="1428761"/>
            <a:ext cx="1428750" cy="4857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2C5F99-1CDA-49E0-8C29-C287FEAF20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8488" y="1172037"/>
            <a:ext cx="775029" cy="980649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F75B601B-F758-4D95-B22A-FCEC8F8CFB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r="9088"/>
          <a:stretch/>
        </p:blipFill>
        <p:spPr>
          <a:xfrm>
            <a:off x="1579772" y="2990815"/>
            <a:ext cx="6148178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2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Константы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6797AD-5BE8-4838-85D6-42B90DEEAF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0399" y="1428761"/>
            <a:ext cx="1428750" cy="48577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7E7F48E-F65F-4687-B02F-4A0BF241F52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2074" y="2394213"/>
            <a:ext cx="3924300" cy="1762125"/>
          </a:xfrm>
          <a:prstGeom prst="rect">
            <a:avLst/>
          </a:prstGeom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55D69A5B-913A-47DF-AB71-DA1CA7079726}"/>
              </a:ext>
            </a:extLst>
          </p:cNvPr>
          <p:cNvSpPr/>
          <p:nvPr/>
        </p:nvSpPr>
        <p:spPr>
          <a:xfrm>
            <a:off x="5508943" y="1914536"/>
            <a:ext cx="2438546" cy="2438546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8397231-603A-4D05-B140-6F77C4AD6B24}"/>
              </a:ext>
            </a:extLst>
          </p:cNvPr>
          <p:cNvCxnSpPr>
            <a:cxnSpLocks/>
            <a:endCxn id="3" idx="7"/>
          </p:cNvCxnSpPr>
          <p:nvPr/>
        </p:nvCxnSpPr>
        <p:spPr>
          <a:xfrm flipV="1">
            <a:off x="6720114" y="2271653"/>
            <a:ext cx="870258" cy="8634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hape 88">
            <a:extLst>
              <a:ext uri="{FF2B5EF4-FFF2-40B4-BE49-F238E27FC236}">
                <a16:creationId xmlns:a16="http://schemas.microsoft.com/office/drawing/2014/main" id="{C5BA5D57-DE87-4E9E-B142-9002BDD4C638}"/>
              </a:ext>
            </a:extLst>
          </p:cNvPr>
          <p:cNvSpPr txBox="1">
            <a:spLocks/>
          </p:cNvSpPr>
          <p:nvPr/>
        </p:nvSpPr>
        <p:spPr>
          <a:xfrm>
            <a:off x="7070735" y="2602977"/>
            <a:ext cx="53415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R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9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Формулы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7E7F48E-F65F-4687-B02F-4A0BF241F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t="58724"/>
          <a:stretch/>
        </p:blipFill>
        <p:spPr>
          <a:xfrm>
            <a:off x="1502074" y="3429009"/>
            <a:ext cx="3924300" cy="727329"/>
          </a:xfrm>
          <a:prstGeom prst="rect">
            <a:avLst/>
          </a:prstGeom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55D69A5B-913A-47DF-AB71-DA1CA7079726}"/>
              </a:ext>
            </a:extLst>
          </p:cNvPr>
          <p:cNvSpPr/>
          <p:nvPr/>
        </p:nvSpPr>
        <p:spPr>
          <a:xfrm>
            <a:off x="5508943" y="1914536"/>
            <a:ext cx="2438546" cy="2438546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E19411AE-0EEF-4501-99D6-F55CDC782A0B}"/>
              </a:ext>
            </a:extLst>
          </p:cNvPr>
          <p:cNvCxnSpPr/>
          <p:nvPr/>
        </p:nvCxnSpPr>
        <p:spPr>
          <a:xfrm flipV="1">
            <a:off x="6705600" y="2032000"/>
            <a:ext cx="0" cy="108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8397231-603A-4D05-B140-6F77C4AD6B24}"/>
              </a:ext>
            </a:extLst>
          </p:cNvPr>
          <p:cNvCxnSpPr>
            <a:cxnSpLocks/>
            <a:endCxn id="3" idx="7"/>
          </p:cNvCxnSpPr>
          <p:nvPr/>
        </p:nvCxnSpPr>
        <p:spPr>
          <a:xfrm flipV="1">
            <a:off x="6720114" y="2271653"/>
            <a:ext cx="870258" cy="8634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Shape 88">
            <a:extLst>
              <a:ext uri="{FF2B5EF4-FFF2-40B4-BE49-F238E27FC236}">
                <a16:creationId xmlns:a16="http://schemas.microsoft.com/office/drawing/2014/main" id="{C5BA5D57-DE87-4E9E-B142-9002BDD4C638}"/>
              </a:ext>
            </a:extLst>
          </p:cNvPr>
          <p:cNvSpPr txBox="1">
            <a:spLocks/>
          </p:cNvSpPr>
          <p:nvPr/>
        </p:nvSpPr>
        <p:spPr>
          <a:xfrm>
            <a:off x="7070735" y="2602977"/>
            <a:ext cx="53415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R</a:t>
            </a:r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F2EF8B-8643-4DA5-BBB5-99F1BFE04A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2383" y="1276071"/>
            <a:ext cx="23526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0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Присваивание и вывод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72EF3CC-A3A4-4C8E-B26B-81F97C81E8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3440" y="1707263"/>
            <a:ext cx="2813710" cy="9806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6797AD-5BE8-4838-85D6-42B90DEEAFE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5578" y="1993013"/>
            <a:ext cx="1428750" cy="4857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2C5F99-1CDA-49E0-8C29-C287FEAF20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6237" y="1736289"/>
            <a:ext cx="775029" cy="98064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C202EC3-3EA4-4F98-875F-D525FBB9FA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b="66043"/>
          <a:stretch/>
        </p:blipFill>
        <p:spPr>
          <a:xfrm>
            <a:off x="1495578" y="1109673"/>
            <a:ext cx="2457450" cy="60483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AB5C2A7B-9C00-4A9C-847A-C7FA210FA1F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70" t="65106" r="-70" b="937"/>
          <a:stretch/>
        </p:blipFill>
        <p:spPr>
          <a:xfrm>
            <a:off x="1544706" y="3957201"/>
            <a:ext cx="2457450" cy="60483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410B41-DCF7-44D5-A4BD-A0467B358CC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5578" y="3124209"/>
            <a:ext cx="1371600" cy="5905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0510CE-DF1F-4CED-BFAF-D33783862CA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t="1" r="41411" b="-9483"/>
          <a:stretch/>
        </p:blipFill>
        <p:spPr>
          <a:xfrm>
            <a:off x="5584975" y="3947231"/>
            <a:ext cx="2126198" cy="6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8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2776335" y="2055311"/>
            <a:ext cx="3586478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Демонстрация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968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39" y="1428761"/>
            <a:ext cx="6856826" cy="2411284"/>
          </a:xfrm>
        </p:spPr>
        <p:txBody>
          <a:bodyPr/>
          <a:lstStyle/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Какие бывают числа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Типы чисел: целые, «с плавающей запятой»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Что такое переменные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87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" sz="3200" dirty="0">
                <a:solidFill>
                  <a:srgbClr val="4C5D6E"/>
                </a:solidFill>
              </a:rPr>
              <a:t>План урока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39" y="1428761"/>
            <a:ext cx="6856826" cy="2411284"/>
          </a:xfrm>
        </p:spPr>
        <p:txBody>
          <a:bodyPr/>
          <a:lstStyle/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Типы чисел: целые, рациональные, действительные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Мнимая единица и комплексные числа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Переменные и формулы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Демонстрация (</a:t>
            </a:r>
            <a:r>
              <a:rPr lang="en-US" dirty="0">
                <a:solidFill>
                  <a:srgbClr val="2C2D30"/>
                </a:solidFill>
              </a:rPr>
              <a:t>Python)</a:t>
            </a:r>
            <a:endParaRPr lang="ru-RU" dirty="0">
              <a:solidFill>
                <a:srgbClr val="2C2D30"/>
              </a:solidFill>
            </a:endParaRP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endParaRPr lang="ru-RU" dirty="0">
              <a:solidFill>
                <a:srgbClr val="2C2D3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61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Целые числа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E3C6FB9-FB4B-4306-BAC6-537A065D9682}"/>
              </a:ext>
            </a:extLst>
          </p:cNvPr>
          <p:cNvSpPr/>
          <p:nvPr/>
        </p:nvSpPr>
        <p:spPr>
          <a:xfrm>
            <a:off x="1142374" y="1177280"/>
            <a:ext cx="4128656" cy="24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ru-RU" sz="3200" b="1" dirty="0"/>
              <a:t>Целые</a:t>
            </a:r>
            <a:br>
              <a:rPr lang="ru-RU" sz="3200" dirty="0"/>
            </a:b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CF6B17E-AB5B-458A-8BD0-E4C4E1607908}"/>
              </a:ext>
            </a:extLst>
          </p:cNvPr>
          <p:cNvSpPr/>
          <p:nvPr/>
        </p:nvSpPr>
        <p:spPr>
          <a:xfrm>
            <a:off x="1361069" y="1428750"/>
            <a:ext cx="3779705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Натуральные</a:t>
            </a:r>
            <a:endParaRPr lang="ru-RU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44D8416-B4E2-418E-A403-05BC646B85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8698" y="1733550"/>
            <a:ext cx="1666875" cy="5334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11B5C39-6581-48F1-B28F-8C778FED89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1974" y="2889250"/>
            <a:ext cx="2066925" cy="428625"/>
          </a:xfrm>
          <a:prstGeom prst="rect">
            <a:avLst/>
          </a:prstGeom>
        </p:spPr>
      </p:pic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5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5899F69-1485-4822-A3F3-456F3FE1DF8F}"/>
              </a:ext>
            </a:extLst>
          </p:cNvPr>
          <p:cNvGrpSpPr/>
          <p:nvPr/>
        </p:nvGrpSpPr>
        <p:grpSpPr>
          <a:xfrm>
            <a:off x="1142373" y="3717713"/>
            <a:ext cx="6745462" cy="644735"/>
            <a:chOff x="1142373" y="3717713"/>
            <a:chExt cx="6745462" cy="644735"/>
          </a:xfrm>
        </p:grpSpPr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9A13DFA9-1D5A-419E-9E11-1268449224A0}"/>
                </a:ext>
              </a:extLst>
            </p:cNvPr>
            <p:cNvCxnSpPr/>
            <p:nvPr/>
          </p:nvCxnSpPr>
          <p:spPr>
            <a:xfrm>
              <a:off x="1142373" y="4279900"/>
              <a:ext cx="674546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9618055-E490-4FCE-A164-00BB514ED1E0}"/>
                </a:ext>
              </a:extLst>
            </p:cNvPr>
            <p:cNvSpPr/>
            <p:nvPr/>
          </p:nvSpPr>
          <p:spPr>
            <a:xfrm>
              <a:off x="4127500" y="42100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45A584E4-32A4-450B-BBD9-1540D364E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t="-7143" r="77578" b="-1"/>
            <a:stretch/>
          </p:blipFill>
          <p:spPr>
            <a:xfrm>
              <a:off x="4061574" y="3717713"/>
              <a:ext cx="373752" cy="571500"/>
            </a:xfrm>
            <a:prstGeom prst="rect">
              <a:avLst/>
            </a:prstGeom>
          </p:spPr>
        </p:pic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97AB0B95-90E4-46A3-8B57-A568F2A2A529}"/>
                </a:ext>
              </a:extLst>
            </p:cNvPr>
            <p:cNvSpPr/>
            <p:nvPr/>
          </p:nvSpPr>
          <p:spPr>
            <a:xfrm>
              <a:off x="5432573" y="422275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CA192034-AD9A-4FB1-84B1-CFC269EAF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23623" t="-4167" r="53955" b="-2978"/>
            <a:stretch/>
          </p:blipFill>
          <p:spPr>
            <a:xfrm>
              <a:off x="5338222" y="3762378"/>
              <a:ext cx="373752" cy="571500"/>
            </a:xfrm>
            <a:prstGeom prst="rect">
              <a:avLst/>
            </a:prstGeom>
          </p:spPr>
        </p:pic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DB71C9C6-4A78-43CB-AAE1-A0CC551B7710}"/>
                </a:ext>
              </a:extLst>
            </p:cNvPr>
            <p:cNvSpPr/>
            <p:nvPr/>
          </p:nvSpPr>
          <p:spPr>
            <a:xfrm>
              <a:off x="6831997" y="4216391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02B32661-E54E-4C80-A209-4E103EE9F8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47279" t="592" r="30299" b="-7737"/>
            <a:stretch/>
          </p:blipFill>
          <p:spPr>
            <a:xfrm>
              <a:off x="6756394" y="3778239"/>
              <a:ext cx="373752" cy="571500"/>
            </a:xfrm>
            <a:prstGeom prst="rect">
              <a:avLst/>
            </a:prstGeom>
          </p:spPr>
        </p:pic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7E8107FF-8D65-45B3-B6AC-11EDBDCB02FF}"/>
                </a:ext>
              </a:extLst>
            </p:cNvPr>
            <p:cNvSpPr/>
            <p:nvPr/>
          </p:nvSpPr>
          <p:spPr>
            <a:xfrm>
              <a:off x="2822430" y="420371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F24468C3-C8A2-4241-B4FF-3611AFA6E106}"/>
                </a:ext>
              </a:extLst>
            </p:cNvPr>
            <p:cNvSpPr/>
            <p:nvPr/>
          </p:nvSpPr>
          <p:spPr>
            <a:xfrm>
              <a:off x="1522183" y="4203710"/>
              <a:ext cx="139698" cy="1396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3" name="Рисунок 52">
              <a:extLst>
                <a:ext uri="{FF2B5EF4-FFF2-40B4-BE49-F238E27FC236}">
                  <a16:creationId xmlns:a16="http://schemas.microsoft.com/office/drawing/2014/main" id="{8298144D-76D7-4820-AE22-46499678A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r="68376"/>
            <a:stretch/>
          </p:blipFill>
          <p:spPr>
            <a:xfrm>
              <a:off x="2487925" y="3786413"/>
              <a:ext cx="653649" cy="428625"/>
            </a:xfrm>
            <a:prstGeom prst="rect">
              <a:avLst/>
            </a:prstGeom>
          </p:spPr>
        </p:pic>
        <p:pic>
          <p:nvPicPr>
            <p:cNvPr id="54" name="Рисунок 53">
              <a:extLst>
                <a:ext uri="{FF2B5EF4-FFF2-40B4-BE49-F238E27FC236}">
                  <a16:creationId xmlns:a16="http://schemas.microsoft.com/office/drawing/2014/main" id="{79308F81-1847-4C70-81AC-D809C588C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6FAF6"/>
                </a:clrFrom>
                <a:clrTo>
                  <a:srgbClr val="F6FAF6">
                    <a:alpha val="0"/>
                  </a:srgbClr>
                </a:clrTo>
              </a:clrChange>
            </a:blip>
            <a:srcRect l="34188" t="-7038" r="34188" b="7038"/>
            <a:stretch/>
          </p:blipFill>
          <p:spPr>
            <a:xfrm>
              <a:off x="1195358" y="3757844"/>
              <a:ext cx="653649" cy="4286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«Числовая прямая»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E3C6FB9-FB4B-4306-BAC6-537A065D9682}"/>
              </a:ext>
            </a:extLst>
          </p:cNvPr>
          <p:cNvSpPr/>
          <p:nvPr/>
        </p:nvSpPr>
        <p:spPr>
          <a:xfrm>
            <a:off x="1142374" y="1177280"/>
            <a:ext cx="4128656" cy="24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ru-RU" sz="3200" b="1" dirty="0"/>
              <a:t>Целые</a:t>
            </a:r>
            <a:br>
              <a:rPr lang="ru-RU" sz="3200" dirty="0"/>
            </a:b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CF6B17E-AB5B-458A-8BD0-E4C4E1607908}"/>
              </a:ext>
            </a:extLst>
          </p:cNvPr>
          <p:cNvSpPr/>
          <p:nvPr/>
        </p:nvSpPr>
        <p:spPr>
          <a:xfrm>
            <a:off x="1361069" y="1428750"/>
            <a:ext cx="3779705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Натуральные</a:t>
            </a:r>
            <a:endParaRPr lang="ru-RU" b="1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9A13DFA9-1D5A-419E-9E11-1268449224A0}"/>
              </a:ext>
            </a:extLst>
          </p:cNvPr>
          <p:cNvCxnSpPr/>
          <p:nvPr/>
        </p:nvCxnSpPr>
        <p:spPr>
          <a:xfrm>
            <a:off x="1142373" y="4279900"/>
            <a:ext cx="67454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09618055-E490-4FCE-A164-00BB514ED1E0}"/>
              </a:ext>
            </a:extLst>
          </p:cNvPr>
          <p:cNvSpPr/>
          <p:nvPr/>
        </p:nvSpPr>
        <p:spPr>
          <a:xfrm>
            <a:off x="4127500" y="421005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5A584E4-32A4-450B-BBD9-1540D364EA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t="-7143" r="77578" b="-1"/>
          <a:stretch/>
        </p:blipFill>
        <p:spPr>
          <a:xfrm>
            <a:off x="4061574" y="3717713"/>
            <a:ext cx="373752" cy="571500"/>
          </a:xfrm>
          <a:prstGeom prst="rect">
            <a:avLst/>
          </a:prstGeom>
        </p:spPr>
      </p:pic>
      <p:sp>
        <p:nvSpPr>
          <p:cNvPr id="47" name="Овал 46">
            <a:extLst>
              <a:ext uri="{FF2B5EF4-FFF2-40B4-BE49-F238E27FC236}">
                <a16:creationId xmlns:a16="http://schemas.microsoft.com/office/drawing/2014/main" id="{97AB0B95-90E4-46A3-8B57-A568F2A2A529}"/>
              </a:ext>
            </a:extLst>
          </p:cNvPr>
          <p:cNvSpPr/>
          <p:nvPr/>
        </p:nvSpPr>
        <p:spPr>
          <a:xfrm>
            <a:off x="5432573" y="422275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CA192034-AD9A-4FB1-84B1-CFC269EAF6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23623" t="-4167" r="53955" b="-2978"/>
          <a:stretch/>
        </p:blipFill>
        <p:spPr>
          <a:xfrm>
            <a:off x="5338222" y="3762378"/>
            <a:ext cx="373752" cy="571500"/>
          </a:xfrm>
          <a:prstGeom prst="rect">
            <a:avLst/>
          </a:prstGeom>
        </p:spPr>
      </p:pic>
      <p:sp>
        <p:nvSpPr>
          <p:cNvPr id="49" name="Овал 48">
            <a:extLst>
              <a:ext uri="{FF2B5EF4-FFF2-40B4-BE49-F238E27FC236}">
                <a16:creationId xmlns:a16="http://schemas.microsoft.com/office/drawing/2014/main" id="{DB71C9C6-4A78-43CB-AAE1-A0CC551B7710}"/>
              </a:ext>
            </a:extLst>
          </p:cNvPr>
          <p:cNvSpPr/>
          <p:nvPr/>
        </p:nvSpPr>
        <p:spPr>
          <a:xfrm>
            <a:off x="6831997" y="4216391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02B32661-E54E-4C80-A209-4E103EE9F8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47279" t="592" r="30299" b="-7737"/>
          <a:stretch/>
        </p:blipFill>
        <p:spPr>
          <a:xfrm>
            <a:off x="6756394" y="3778239"/>
            <a:ext cx="373752" cy="571500"/>
          </a:xfrm>
          <a:prstGeom prst="rect">
            <a:avLst/>
          </a:prstGeom>
        </p:spPr>
      </p:pic>
      <p:sp>
        <p:nvSpPr>
          <p:cNvPr id="51" name="Овал 50">
            <a:extLst>
              <a:ext uri="{FF2B5EF4-FFF2-40B4-BE49-F238E27FC236}">
                <a16:creationId xmlns:a16="http://schemas.microsoft.com/office/drawing/2014/main" id="{7E8107FF-8D65-45B3-B6AC-11EDBDCB02FF}"/>
              </a:ext>
            </a:extLst>
          </p:cNvPr>
          <p:cNvSpPr/>
          <p:nvPr/>
        </p:nvSpPr>
        <p:spPr>
          <a:xfrm>
            <a:off x="2822430" y="420371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F24468C3-C8A2-4241-B4FF-3611AFA6E106}"/>
              </a:ext>
            </a:extLst>
          </p:cNvPr>
          <p:cNvSpPr/>
          <p:nvPr/>
        </p:nvSpPr>
        <p:spPr>
          <a:xfrm>
            <a:off x="1522183" y="420371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8298144D-76D7-4820-AE22-46499678A1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r="68376"/>
          <a:stretch/>
        </p:blipFill>
        <p:spPr>
          <a:xfrm>
            <a:off x="2487925" y="3786413"/>
            <a:ext cx="653649" cy="42862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79308F81-1847-4C70-81AC-D809C588C3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34188" t="-7038" r="34188" b="7038"/>
          <a:stretch/>
        </p:blipFill>
        <p:spPr>
          <a:xfrm>
            <a:off x="1195358" y="3757844"/>
            <a:ext cx="653649" cy="42862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5B8C24F-9ED2-44BB-A009-A51CACC4A19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61597" y="2571750"/>
            <a:ext cx="2507395" cy="469612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EB0F8127-BC1D-4291-A248-E44E89FAED44}"/>
              </a:ext>
            </a:extLst>
          </p:cNvPr>
          <p:cNvCxnSpPr>
            <a:cxnSpLocks/>
          </p:cNvCxnSpPr>
          <p:nvPr/>
        </p:nvCxnSpPr>
        <p:spPr>
          <a:xfrm>
            <a:off x="6125026" y="3429009"/>
            <a:ext cx="0" cy="7574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482D84-07A0-4B32-94AC-AA96C8E3016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4773" y="1143011"/>
            <a:ext cx="1999199" cy="10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5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Модуль числа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E3C6FB9-FB4B-4306-BAC6-537A065D9682}"/>
              </a:ext>
            </a:extLst>
          </p:cNvPr>
          <p:cNvSpPr/>
          <p:nvPr/>
        </p:nvSpPr>
        <p:spPr>
          <a:xfrm>
            <a:off x="1142374" y="1177280"/>
            <a:ext cx="4128656" cy="24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ru-RU" sz="3200" b="1" dirty="0"/>
              <a:t>Целые</a:t>
            </a:r>
            <a:br>
              <a:rPr lang="ru-RU" sz="3200" dirty="0"/>
            </a:b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CF6B17E-AB5B-458A-8BD0-E4C4E1607908}"/>
              </a:ext>
            </a:extLst>
          </p:cNvPr>
          <p:cNvSpPr/>
          <p:nvPr/>
        </p:nvSpPr>
        <p:spPr>
          <a:xfrm>
            <a:off x="1361069" y="1428750"/>
            <a:ext cx="3779705" cy="1143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Натуральные</a:t>
            </a:r>
            <a:endParaRPr lang="ru-RU" b="1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9A13DFA9-1D5A-419E-9E11-1268449224A0}"/>
              </a:ext>
            </a:extLst>
          </p:cNvPr>
          <p:cNvCxnSpPr/>
          <p:nvPr/>
        </p:nvCxnSpPr>
        <p:spPr>
          <a:xfrm>
            <a:off x="1142373" y="4279900"/>
            <a:ext cx="67454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09618055-E490-4FCE-A164-00BB514ED1E0}"/>
              </a:ext>
            </a:extLst>
          </p:cNvPr>
          <p:cNvSpPr/>
          <p:nvPr/>
        </p:nvSpPr>
        <p:spPr>
          <a:xfrm>
            <a:off x="4127500" y="421005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5A584E4-32A4-450B-BBD9-1540D364EA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t="-7143" r="77578" b="-1"/>
          <a:stretch/>
        </p:blipFill>
        <p:spPr>
          <a:xfrm>
            <a:off x="4061574" y="3717713"/>
            <a:ext cx="373752" cy="571500"/>
          </a:xfrm>
          <a:prstGeom prst="rect">
            <a:avLst/>
          </a:prstGeom>
        </p:spPr>
      </p:pic>
      <p:sp>
        <p:nvSpPr>
          <p:cNvPr id="47" name="Овал 46">
            <a:extLst>
              <a:ext uri="{FF2B5EF4-FFF2-40B4-BE49-F238E27FC236}">
                <a16:creationId xmlns:a16="http://schemas.microsoft.com/office/drawing/2014/main" id="{97AB0B95-90E4-46A3-8B57-A568F2A2A529}"/>
              </a:ext>
            </a:extLst>
          </p:cNvPr>
          <p:cNvSpPr/>
          <p:nvPr/>
        </p:nvSpPr>
        <p:spPr>
          <a:xfrm>
            <a:off x="5432573" y="422275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CA192034-AD9A-4FB1-84B1-CFC269EAF6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23623" t="-4167" r="53955" b="-2978"/>
          <a:stretch/>
        </p:blipFill>
        <p:spPr>
          <a:xfrm>
            <a:off x="5338222" y="3762378"/>
            <a:ext cx="373752" cy="571500"/>
          </a:xfrm>
          <a:prstGeom prst="rect">
            <a:avLst/>
          </a:prstGeom>
        </p:spPr>
      </p:pic>
      <p:sp>
        <p:nvSpPr>
          <p:cNvPr id="49" name="Овал 48">
            <a:extLst>
              <a:ext uri="{FF2B5EF4-FFF2-40B4-BE49-F238E27FC236}">
                <a16:creationId xmlns:a16="http://schemas.microsoft.com/office/drawing/2014/main" id="{DB71C9C6-4A78-43CB-AAE1-A0CC551B7710}"/>
              </a:ext>
            </a:extLst>
          </p:cNvPr>
          <p:cNvSpPr/>
          <p:nvPr/>
        </p:nvSpPr>
        <p:spPr>
          <a:xfrm>
            <a:off x="6831997" y="4216391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02B32661-E54E-4C80-A209-4E103EE9F8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47279" t="592" r="30299" b="-7737"/>
          <a:stretch/>
        </p:blipFill>
        <p:spPr>
          <a:xfrm>
            <a:off x="6756394" y="3778239"/>
            <a:ext cx="373752" cy="571500"/>
          </a:xfrm>
          <a:prstGeom prst="rect">
            <a:avLst/>
          </a:prstGeom>
        </p:spPr>
      </p:pic>
      <p:sp>
        <p:nvSpPr>
          <p:cNvPr id="51" name="Овал 50">
            <a:extLst>
              <a:ext uri="{FF2B5EF4-FFF2-40B4-BE49-F238E27FC236}">
                <a16:creationId xmlns:a16="http://schemas.microsoft.com/office/drawing/2014/main" id="{7E8107FF-8D65-45B3-B6AC-11EDBDCB02FF}"/>
              </a:ext>
            </a:extLst>
          </p:cNvPr>
          <p:cNvSpPr/>
          <p:nvPr/>
        </p:nvSpPr>
        <p:spPr>
          <a:xfrm>
            <a:off x="2822430" y="420371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F24468C3-C8A2-4241-B4FF-3611AFA6E106}"/>
              </a:ext>
            </a:extLst>
          </p:cNvPr>
          <p:cNvSpPr/>
          <p:nvPr/>
        </p:nvSpPr>
        <p:spPr>
          <a:xfrm>
            <a:off x="1522183" y="4203710"/>
            <a:ext cx="139698" cy="139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8298144D-76D7-4820-AE22-46499678A1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r="68376"/>
          <a:stretch/>
        </p:blipFill>
        <p:spPr>
          <a:xfrm>
            <a:off x="2487925" y="3786413"/>
            <a:ext cx="653649" cy="42862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79308F81-1847-4C70-81AC-D809C588C3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34188" t="-7038" r="34188" b="7038"/>
          <a:stretch/>
        </p:blipFill>
        <p:spPr>
          <a:xfrm>
            <a:off x="1195358" y="3757844"/>
            <a:ext cx="653649" cy="428625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EB0F8127-BC1D-4291-A248-E44E89FAED44}"/>
              </a:ext>
            </a:extLst>
          </p:cNvPr>
          <p:cNvCxnSpPr>
            <a:cxnSpLocks/>
          </p:cNvCxnSpPr>
          <p:nvPr/>
        </p:nvCxnSpPr>
        <p:spPr>
          <a:xfrm>
            <a:off x="6052456" y="3807267"/>
            <a:ext cx="0" cy="408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482D84-07A0-4B32-94AC-AA96C8E3016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6374" y="2032006"/>
            <a:ext cx="2532839" cy="1333073"/>
          </a:xfrm>
          <a:prstGeom prst="rect">
            <a:avLst/>
          </a:prstGeom>
        </p:spPr>
      </p:pic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772A0819-EA6E-49B4-A92B-D9C0BA26B836}"/>
              </a:ext>
            </a:extLst>
          </p:cNvPr>
          <p:cNvCxnSpPr>
            <a:cxnSpLocks/>
          </p:cNvCxnSpPr>
          <p:nvPr/>
        </p:nvCxnSpPr>
        <p:spPr>
          <a:xfrm>
            <a:off x="2487923" y="3809994"/>
            <a:ext cx="0" cy="408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75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AD4C846-1445-4D1E-A3A5-788CF64E867C}"/>
              </a:ext>
            </a:extLst>
          </p:cNvPr>
          <p:cNvSpPr/>
          <p:nvPr/>
        </p:nvSpPr>
        <p:spPr>
          <a:xfrm>
            <a:off x="1142373" y="1105401"/>
            <a:ext cx="3816825" cy="2120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3200" b="1" dirty="0"/>
              <a:t>Рациональные</a:t>
            </a:r>
            <a:endParaRPr lang="ru-RU" b="1" dirty="0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Действительные числа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E3C6FB9-FB4B-4306-BAC6-537A065D9682}"/>
              </a:ext>
            </a:extLst>
          </p:cNvPr>
          <p:cNvSpPr/>
          <p:nvPr/>
        </p:nvSpPr>
        <p:spPr>
          <a:xfrm>
            <a:off x="1269373" y="1778490"/>
            <a:ext cx="3531225" cy="123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ru-RU" sz="3200" b="1" dirty="0"/>
              <a:t>Целые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CF6B17E-AB5B-458A-8BD0-E4C4E1607908}"/>
              </a:ext>
            </a:extLst>
          </p:cNvPr>
          <p:cNvSpPr/>
          <p:nvPr/>
        </p:nvSpPr>
        <p:spPr>
          <a:xfrm>
            <a:off x="1373398" y="1874490"/>
            <a:ext cx="3309126" cy="6152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Натуральные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7C7484-DAF7-4B76-922F-B710990A8973}"/>
                  </a:ext>
                </a:extLst>
              </p:cNvPr>
              <p:cNvSpPr txBox="1"/>
              <p:nvPr/>
            </p:nvSpPr>
            <p:spPr>
              <a:xfrm>
                <a:off x="5022698" y="3438933"/>
                <a:ext cx="3418653" cy="113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3.33333</m:t>
                      </m:r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7C7484-DAF7-4B76-922F-B710990A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98" y="3438933"/>
                <a:ext cx="3418653" cy="11330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16020A-7059-4D7C-823F-8BD19CE4B25F}"/>
                  </a:ext>
                </a:extLst>
              </p:cNvPr>
              <p:cNvSpPr txBox="1"/>
              <p:nvPr/>
            </p:nvSpPr>
            <p:spPr>
              <a:xfrm>
                <a:off x="5022698" y="779013"/>
                <a:ext cx="3418653" cy="113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1.3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16020A-7059-4D7C-823F-8BD19CE4B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98" y="779013"/>
                <a:ext cx="3418653" cy="11330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C27CCE-E410-46C9-B029-CEEC84D50A93}"/>
                  </a:ext>
                </a:extLst>
              </p:cNvPr>
              <p:cNvSpPr txBox="1"/>
              <p:nvPr/>
            </p:nvSpPr>
            <p:spPr>
              <a:xfrm>
                <a:off x="5022698" y="2108973"/>
                <a:ext cx="3160406" cy="113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27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7127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C27CCE-E410-46C9-B029-CEEC84D5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98" y="2108973"/>
                <a:ext cx="3160406" cy="11330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44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AD4C846-1445-4D1E-A3A5-788CF64E867C}"/>
              </a:ext>
            </a:extLst>
          </p:cNvPr>
          <p:cNvSpPr/>
          <p:nvPr/>
        </p:nvSpPr>
        <p:spPr>
          <a:xfrm>
            <a:off x="1142373" y="1105401"/>
            <a:ext cx="3816825" cy="2120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3200" b="1" dirty="0"/>
              <a:t>Рациональные</a:t>
            </a:r>
            <a:endParaRPr lang="ru-RU" b="1" dirty="0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Действительные числа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E3C6FB9-FB4B-4306-BAC6-537A065D9682}"/>
              </a:ext>
            </a:extLst>
          </p:cNvPr>
          <p:cNvSpPr/>
          <p:nvPr/>
        </p:nvSpPr>
        <p:spPr>
          <a:xfrm>
            <a:off x="1269373" y="1778490"/>
            <a:ext cx="3531225" cy="123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ru-RU" sz="3200" b="1" dirty="0"/>
              <a:t>Целые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CF6B17E-AB5B-458A-8BD0-E4C4E1607908}"/>
              </a:ext>
            </a:extLst>
          </p:cNvPr>
          <p:cNvSpPr/>
          <p:nvPr/>
        </p:nvSpPr>
        <p:spPr>
          <a:xfrm>
            <a:off x="1373398" y="1874490"/>
            <a:ext cx="3309126" cy="6152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Натуральные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7C7484-DAF7-4B76-922F-B710990A8973}"/>
                  </a:ext>
                </a:extLst>
              </p:cNvPr>
              <p:cNvSpPr txBox="1"/>
              <p:nvPr/>
            </p:nvSpPr>
            <p:spPr>
              <a:xfrm>
                <a:off x="5022698" y="3438933"/>
                <a:ext cx="3418653" cy="113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=3.3333…</m:t>
                      </m:r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7C7484-DAF7-4B76-922F-B710990A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98" y="3438933"/>
                <a:ext cx="3418653" cy="11330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16020A-7059-4D7C-823F-8BD19CE4B25F}"/>
                  </a:ext>
                </a:extLst>
              </p:cNvPr>
              <p:cNvSpPr txBox="1"/>
              <p:nvPr/>
            </p:nvSpPr>
            <p:spPr>
              <a:xfrm>
                <a:off x="5022698" y="779013"/>
                <a:ext cx="3418653" cy="113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1.3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16020A-7059-4D7C-823F-8BD19CE4B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98" y="779013"/>
                <a:ext cx="3418653" cy="11330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C27CCE-E410-46C9-B029-CEEC84D50A93}"/>
                  </a:ext>
                </a:extLst>
              </p:cNvPr>
              <p:cNvSpPr txBox="1"/>
              <p:nvPr/>
            </p:nvSpPr>
            <p:spPr>
              <a:xfrm>
                <a:off x="5022698" y="2108973"/>
                <a:ext cx="3160406" cy="113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27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7127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C27CCE-E410-46C9-B029-CEEC84D5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98" y="2108973"/>
                <a:ext cx="3160406" cy="11330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63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AD4C846-1445-4D1E-A3A5-788CF64E867C}"/>
              </a:ext>
            </a:extLst>
          </p:cNvPr>
          <p:cNvSpPr/>
          <p:nvPr/>
        </p:nvSpPr>
        <p:spPr>
          <a:xfrm>
            <a:off x="1142373" y="1105401"/>
            <a:ext cx="3816825" cy="2120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3200" b="1" dirty="0"/>
              <a:t>Рациональные</a:t>
            </a:r>
            <a:endParaRPr lang="ru-RU" b="1" dirty="0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Действительные числа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E3C6FB9-FB4B-4306-BAC6-537A065D9682}"/>
              </a:ext>
            </a:extLst>
          </p:cNvPr>
          <p:cNvSpPr/>
          <p:nvPr/>
        </p:nvSpPr>
        <p:spPr>
          <a:xfrm>
            <a:off x="1269373" y="1778490"/>
            <a:ext cx="3531225" cy="123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ru-RU" sz="3200" b="1" dirty="0"/>
              <a:t>Целые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CF6B17E-AB5B-458A-8BD0-E4C4E1607908}"/>
              </a:ext>
            </a:extLst>
          </p:cNvPr>
          <p:cNvSpPr/>
          <p:nvPr/>
        </p:nvSpPr>
        <p:spPr>
          <a:xfrm>
            <a:off x="1373398" y="1874490"/>
            <a:ext cx="3309126" cy="6152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Натуральные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7C7484-DAF7-4B76-922F-B710990A8973}"/>
                  </a:ext>
                </a:extLst>
              </p:cNvPr>
              <p:cNvSpPr txBox="1"/>
              <p:nvPr/>
            </p:nvSpPr>
            <p:spPr>
              <a:xfrm>
                <a:off x="5022698" y="3438933"/>
                <a:ext cx="3418653" cy="113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=3.(3)</m:t>
                      </m:r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7C7484-DAF7-4B76-922F-B710990A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98" y="3438933"/>
                <a:ext cx="3418653" cy="11330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16020A-7059-4D7C-823F-8BD19CE4B25F}"/>
                  </a:ext>
                </a:extLst>
              </p:cNvPr>
              <p:cNvSpPr txBox="1"/>
              <p:nvPr/>
            </p:nvSpPr>
            <p:spPr>
              <a:xfrm>
                <a:off x="5022698" y="779013"/>
                <a:ext cx="3418653" cy="113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1.3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16020A-7059-4D7C-823F-8BD19CE4B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98" y="779013"/>
                <a:ext cx="3418653" cy="11330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C27CCE-E410-46C9-B029-CEEC84D50A93}"/>
                  </a:ext>
                </a:extLst>
              </p:cNvPr>
              <p:cNvSpPr txBox="1"/>
              <p:nvPr/>
            </p:nvSpPr>
            <p:spPr>
              <a:xfrm>
                <a:off x="5022698" y="2108973"/>
                <a:ext cx="3160406" cy="1133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27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7127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C27CCE-E410-46C9-B029-CEEC84D5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698" y="2108973"/>
                <a:ext cx="3160406" cy="11330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968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AD4C846-1445-4D1E-A3A5-788CF64E867C}"/>
              </a:ext>
            </a:extLst>
          </p:cNvPr>
          <p:cNvSpPr/>
          <p:nvPr/>
        </p:nvSpPr>
        <p:spPr>
          <a:xfrm>
            <a:off x="1142373" y="1105401"/>
            <a:ext cx="3816825" cy="21208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3200" b="1" dirty="0"/>
              <a:t>Рациональные</a:t>
            </a:r>
            <a:endParaRPr lang="ru-RU" b="1" dirty="0"/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4" y="285738"/>
            <a:ext cx="6854400" cy="7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Действительные числа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E3C6FB9-FB4B-4306-BAC6-537A065D9682}"/>
              </a:ext>
            </a:extLst>
          </p:cNvPr>
          <p:cNvSpPr/>
          <p:nvPr/>
        </p:nvSpPr>
        <p:spPr>
          <a:xfrm>
            <a:off x="1269373" y="1778490"/>
            <a:ext cx="3531225" cy="123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ru-RU" sz="3200" b="1" dirty="0"/>
              <a:t>Целые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CF6B17E-AB5B-458A-8BD0-E4C4E1607908}"/>
              </a:ext>
            </a:extLst>
          </p:cNvPr>
          <p:cNvSpPr/>
          <p:nvPr/>
        </p:nvSpPr>
        <p:spPr>
          <a:xfrm>
            <a:off x="1373398" y="1874490"/>
            <a:ext cx="3309126" cy="6152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/>
              <a:t>Натуральные</a:t>
            </a:r>
            <a:endParaRPr lang="ru-RU" b="1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2013A76-B76E-4EBB-B7E0-C4F125764A75}"/>
              </a:ext>
            </a:extLst>
          </p:cNvPr>
          <p:cNvSpPr/>
          <p:nvPr/>
        </p:nvSpPr>
        <p:spPr>
          <a:xfrm>
            <a:off x="1142372" y="3429009"/>
            <a:ext cx="3816825" cy="9018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u-RU" sz="3200" b="1" dirty="0"/>
              <a:t>Иррациональные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FDEB1F-F272-440D-ABF0-01DB6606143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8261" y="1143011"/>
            <a:ext cx="2813710" cy="9806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CA8E55-017C-40A8-B20C-7C687057A6A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0774" y="2415634"/>
            <a:ext cx="2813710" cy="5081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76C0DE-9418-4442-8531-8D2621AA42A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7523" y="3581643"/>
            <a:ext cx="2404377" cy="63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5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152</Words>
  <Application>Microsoft Office PowerPoint</Application>
  <PresentationFormat>Экран (16:9)</PresentationFormat>
  <Paragraphs>78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Cambria Math</vt:lpstr>
      <vt:lpstr>Simple Light</vt:lpstr>
      <vt:lpstr>Элементарная алгебра</vt:lpstr>
      <vt:lpstr>План урока </vt:lpstr>
      <vt:lpstr>Целые числа</vt:lpstr>
      <vt:lpstr>«Числовая прямая»</vt:lpstr>
      <vt:lpstr>Модуль числа</vt:lpstr>
      <vt:lpstr>Действительные числа</vt:lpstr>
      <vt:lpstr>Действительные числа</vt:lpstr>
      <vt:lpstr>Действительные числа</vt:lpstr>
      <vt:lpstr>Действительные числа</vt:lpstr>
      <vt:lpstr>Комплексные числа</vt:lpstr>
      <vt:lpstr>Переменные</vt:lpstr>
      <vt:lpstr>Переменные</vt:lpstr>
      <vt:lpstr>Константы</vt:lpstr>
      <vt:lpstr>Формулы</vt:lpstr>
      <vt:lpstr>Присваивание и вывод</vt:lpstr>
      <vt:lpstr>Демонстрация</vt:lpstr>
      <vt:lpstr>Что мы узнали?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Дмитрий Кирьянов</dc:creator>
  <cp:lastModifiedBy>Дмитрий Кирьянов</cp:lastModifiedBy>
  <cp:revision>26</cp:revision>
  <dcterms:modified xsi:type="dcterms:W3CDTF">2018-07-01T13:22:12Z</dcterms:modified>
</cp:coreProperties>
</file>