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74" r:id="rId3"/>
    <p:sldId id="257" r:id="rId4"/>
    <p:sldId id="277" r:id="rId5"/>
    <p:sldId id="278" r:id="rId6"/>
    <p:sldId id="280" r:id="rId7"/>
    <p:sldId id="281" r:id="rId8"/>
    <p:sldId id="282" r:id="rId9"/>
    <p:sldId id="276" r:id="rId10"/>
    <p:sldId id="283" r:id="rId11"/>
    <p:sldId id="28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855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36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8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77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112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694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57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144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73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rgbClr val="4C5D6E"/>
                </a:solidFill>
              </a:rPr>
              <a:t>Элементарная алгебр</a:t>
            </a:r>
            <a:r>
              <a:rPr lang="ru" sz="4000" dirty="0">
                <a:solidFill>
                  <a:srgbClr val="4C5D6E"/>
                </a:solidFill>
              </a:rPr>
              <a:t>а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Уравнения и системы уравнений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1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152475"/>
            <a:ext cx="7689928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2</a:t>
            </a:r>
            <a:r>
              <a:rPr lang="ru-RU" dirty="0"/>
              <a:t>. Решите систему уравнений: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Линейная или нелинейная это система? А каждое уравнение?</a:t>
            </a: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34" name="Левая фигурная скобка 33">
            <a:extLst>
              <a:ext uri="{FF2B5EF4-FFF2-40B4-BE49-F238E27FC236}">
                <a16:creationId xmlns:a16="http://schemas.microsoft.com/office/drawing/2014/main" id="{F6C2C1FC-404D-49BB-995C-256BA26D8CD5}"/>
              </a:ext>
            </a:extLst>
          </p:cNvPr>
          <p:cNvSpPr/>
          <p:nvPr/>
        </p:nvSpPr>
        <p:spPr>
          <a:xfrm>
            <a:off x="1479701" y="1876481"/>
            <a:ext cx="306384" cy="1815428"/>
          </a:xfrm>
          <a:prstGeom prst="leftBrace">
            <a:avLst>
              <a:gd name="adj1" fmla="val 49784"/>
              <a:gd name="adj2" fmla="val 487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296985-2A8B-476C-8B3D-A68D9329C7F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086" y="1776791"/>
            <a:ext cx="3928313" cy="193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5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Текст 3">
            <a:extLst>
              <a:ext uri="{FF2B5EF4-FFF2-40B4-BE49-F238E27FC236}">
                <a16:creationId xmlns:a16="http://schemas.microsoft.com/office/drawing/2014/main" id="{1088D10A-7096-4B21-B663-16762118B882}"/>
              </a:ext>
            </a:extLst>
          </p:cNvPr>
          <p:cNvSpPr txBox="1">
            <a:spLocks/>
          </p:cNvSpPr>
          <p:nvPr/>
        </p:nvSpPr>
        <p:spPr>
          <a:xfrm>
            <a:off x="1142372" y="1152475"/>
            <a:ext cx="6856826" cy="141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ru-RU" dirty="0"/>
              <a:t>3. Решите задачу:</a:t>
            </a:r>
          </a:p>
          <a:p>
            <a:pPr marL="114300" indent="0">
              <a:buFont typeface="Arial"/>
              <a:buNone/>
            </a:pPr>
            <a:r>
              <a:rPr lang="ru-RU" dirty="0"/>
              <a:t>Площадь пола прямоугольной комнаты равна 48 м</a:t>
            </a:r>
            <a:r>
              <a:rPr lang="ru-RU" baseline="30000" dirty="0"/>
              <a:t>2</a:t>
            </a:r>
            <a:r>
              <a:rPr lang="ru-RU" dirty="0"/>
              <a:t>, </a:t>
            </a:r>
            <a:br>
              <a:rPr lang="ru-RU" dirty="0"/>
            </a:br>
            <a:r>
              <a:rPr lang="ru-RU" dirty="0"/>
              <a:t>а его периметр равен 28 м.</a:t>
            </a:r>
          </a:p>
          <a:p>
            <a:pPr marL="114300" indent="0">
              <a:buFont typeface="Arial"/>
              <a:buNone/>
            </a:pPr>
            <a:r>
              <a:rPr lang="ru-RU" dirty="0"/>
              <a:t>Найдите длину и ширину комнаты.</a:t>
            </a:r>
          </a:p>
          <a:p>
            <a:pPr marL="114300" indent="0">
              <a:buFont typeface="Arial"/>
              <a:buNone/>
            </a:pPr>
            <a:endParaRPr lang="ru-RU" dirty="0"/>
          </a:p>
          <a:p>
            <a:pPr marL="114300" indent="0">
              <a:buFont typeface="Arial"/>
              <a:buNone/>
            </a:pPr>
            <a:endParaRPr lang="ru-RU" dirty="0"/>
          </a:p>
        </p:txBody>
      </p:sp>
      <p:sp>
        <p:nvSpPr>
          <p:cNvPr id="34" name="Текст 3">
            <a:extLst>
              <a:ext uri="{FF2B5EF4-FFF2-40B4-BE49-F238E27FC236}">
                <a16:creationId xmlns:a16="http://schemas.microsoft.com/office/drawing/2014/main" id="{AC1E1554-F7DF-41B8-9DE0-AEEE5E7378D0}"/>
              </a:ext>
            </a:extLst>
          </p:cNvPr>
          <p:cNvSpPr txBox="1">
            <a:spLocks/>
          </p:cNvSpPr>
          <p:nvPr/>
        </p:nvSpPr>
        <p:spPr>
          <a:xfrm>
            <a:off x="1142372" y="2714635"/>
            <a:ext cx="6856826" cy="171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ru-RU" dirty="0"/>
              <a:t>4</a:t>
            </a:r>
            <a:r>
              <a:rPr lang="ru-RU" baseline="30000" dirty="0"/>
              <a:t>*</a:t>
            </a:r>
            <a:r>
              <a:rPr lang="ru-RU" dirty="0"/>
              <a:t>. Решите задачу:</a:t>
            </a:r>
          </a:p>
          <a:p>
            <a:pPr marL="114300" indent="0">
              <a:buFont typeface="Arial"/>
              <a:buNone/>
            </a:pPr>
            <a:r>
              <a:rPr lang="ru-RU" dirty="0"/>
              <a:t>На заседании парламента в ходе дебатов каждый депутат плюнул 2 раза в своих коллег. После окончания заседания оказалось, что на каждом депутате ровно по одному плевку, а на спикере – 200. Сколько депутатов заседало?</a:t>
            </a:r>
          </a:p>
        </p:txBody>
      </p:sp>
    </p:spTree>
    <p:extLst>
      <p:ext uri="{BB962C8B-B14F-4D97-AF65-F5344CB8AC3E}">
        <p14:creationId xmlns:p14="http://schemas.microsoft.com/office/powerpoint/2010/main" val="276233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уравнение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 решать уравнения и неравенства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Линейные и нелинейные уравнения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 решать квадратное уравнение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системы уравнений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 решать  системы уравнений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Формулы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022258" y="1022930"/>
            <a:ext cx="7094630" cy="138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b="1" dirty="0">
                <a:solidFill>
                  <a:srgbClr val="2C2D30"/>
                </a:solidFill>
              </a:rPr>
              <a:t>Задача: </a:t>
            </a:r>
            <a:r>
              <a:rPr lang="ru-RU" sz="2000" dirty="0">
                <a:solidFill>
                  <a:srgbClr val="2C2D30"/>
                </a:solidFill>
              </a:rPr>
              <a:t>Воздушный шарик стоит 100 р., а нитка 1 р.</a:t>
            </a:r>
            <a:br>
              <a:rPr lang="ru-RU" sz="2000" dirty="0">
                <a:solidFill>
                  <a:srgbClr val="2C2D30"/>
                </a:solidFill>
              </a:rPr>
            </a:br>
            <a:r>
              <a:rPr lang="ru-RU" sz="2000" dirty="0">
                <a:solidFill>
                  <a:srgbClr val="2C2D30"/>
                </a:solidFill>
              </a:rPr>
              <a:t>Сколько стоит шарик вместе с ниткой?</a:t>
            </a:r>
            <a:endParaRPr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89">
            <a:extLst>
              <a:ext uri="{FF2B5EF4-FFF2-40B4-BE49-F238E27FC236}">
                <a16:creationId xmlns:a16="http://schemas.microsoft.com/office/drawing/2014/main" id="{D979A00B-81E1-4B5D-9791-E91788C3CDC6}"/>
              </a:ext>
            </a:extLst>
          </p:cNvPr>
          <p:cNvSpPr txBox="1">
            <a:spLocks/>
          </p:cNvSpPr>
          <p:nvPr/>
        </p:nvSpPr>
        <p:spPr>
          <a:xfrm>
            <a:off x="1022258" y="2726210"/>
            <a:ext cx="7773027" cy="3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 algn="l">
              <a:lnSpc>
                <a:spcPct val="240000"/>
              </a:lnSpc>
              <a:buClr>
                <a:srgbClr val="2C2D30"/>
              </a:buClr>
              <a:buSzPts val="2000"/>
            </a:pPr>
            <a:r>
              <a:rPr lang="ru-RU" sz="2000" b="1" dirty="0">
                <a:solidFill>
                  <a:srgbClr val="2C2D30"/>
                </a:solidFill>
              </a:rPr>
              <a:t>Решение:</a:t>
            </a:r>
            <a:endParaRPr lang="ru-RU" sz="1600" dirty="0">
              <a:solidFill>
                <a:srgbClr val="2C2D30"/>
              </a:solidFill>
            </a:endParaRPr>
          </a:p>
        </p:txBody>
      </p:sp>
      <p:sp>
        <p:nvSpPr>
          <p:cNvPr id="37" name="Shape 89">
            <a:extLst>
              <a:ext uri="{FF2B5EF4-FFF2-40B4-BE49-F238E27FC236}">
                <a16:creationId xmlns:a16="http://schemas.microsoft.com/office/drawing/2014/main" id="{8A65530B-8AE3-4AB4-9CAB-A81D9F1722AE}"/>
              </a:ext>
            </a:extLst>
          </p:cNvPr>
          <p:cNvSpPr txBox="1">
            <a:spLocks/>
          </p:cNvSpPr>
          <p:nvPr/>
        </p:nvSpPr>
        <p:spPr>
          <a:xfrm>
            <a:off x="2962722" y="2228525"/>
            <a:ext cx="4748451" cy="138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 algn="l">
              <a:lnSpc>
                <a:spcPct val="150000"/>
              </a:lnSpc>
              <a:buClr>
                <a:srgbClr val="2C2D30"/>
              </a:buClr>
              <a:buSzPts val="2000"/>
            </a:pPr>
            <a:r>
              <a:rPr lang="ru-RU" sz="4400" dirty="0">
                <a:solidFill>
                  <a:srgbClr val="2C2D30"/>
                </a:solidFill>
              </a:rPr>
              <a:t>100 + 1 = 101</a:t>
            </a:r>
            <a:endParaRPr lang="ru-RU" sz="3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33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Уравнения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022258" y="1022930"/>
            <a:ext cx="7094630" cy="138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b="1" dirty="0">
                <a:solidFill>
                  <a:srgbClr val="2C2D30"/>
                </a:solidFill>
              </a:rPr>
              <a:t>Задача: </a:t>
            </a:r>
            <a:r>
              <a:rPr lang="ru-RU" sz="2000" dirty="0">
                <a:solidFill>
                  <a:srgbClr val="2C2D30"/>
                </a:solidFill>
              </a:rPr>
              <a:t>Воздушный шарик на нитке стоит 101 р. </a:t>
            </a:r>
            <a:br>
              <a:rPr lang="ru-RU" sz="2000" dirty="0">
                <a:solidFill>
                  <a:srgbClr val="2C2D30"/>
                </a:solidFill>
              </a:rPr>
            </a:br>
            <a:r>
              <a:rPr lang="ru-RU" sz="2000" dirty="0">
                <a:solidFill>
                  <a:srgbClr val="2C2D30"/>
                </a:solidFill>
              </a:rPr>
              <a:t>Шарик дороже нитки на 100 р. Сколько стоит нитка?</a:t>
            </a:r>
            <a:endParaRPr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89">
            <a:extLst>
              <a:ext uri="{FF2B5EF4-FFF2-40B4-BE49-F238E27FC236}">
                <a16:creationId xmlns:a16="http://schemas.microsoft.com/office/drawing/2014/main" id="{D979A00B-81E1-4B5D-9791-E91788C3CDC6}"/>
              </a:ext>
            </a:extLst>
          </p:cNvPr>
          <p:cNvSpPr txBox="1">
            <a:spLocks/>
          </p:cNvSpPr>
          <p:nvPr/>
        </p:nvSpPr>
        <p:spPr>
          <a:xfrm>
            <a:off x="1022258" y="2337297"/>
            <a:ext cx="7773027" cy="3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 algn="l">
              <a:lnSpc>
                <a:spcPct val="240000"/>
              </a:lnSpc>
              <a:buClr>
                <a:srgbClr val="2C2D30"/>
              </a:buClr>
              <a:buSzPts val="2000"/>
            </a:pPr>
            <a:r>
              <a:rPr lang="ru-RU" sz="2000" b="1" dirty="0">
                <a:solidFill>
                  <a:srgbClr val="2C2D30"/>
                </a:solidFill>
              </a:rPr>
              <a:t>Решение:</a:t>
            </a:r>
            <a:endParaRPr lang="ru-RU" sz="1600" dirty="0">
              <a:solidFill>
                <a:srgbClr val="2C2D3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AA0AC9-D459-4AF4-BE47-E016CAE01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974" y="2389905"/>
            <a:ext cx="2295525" cy="4667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5756E6-29EC-4231-A096-DF6930811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974" y="2875282"/>
            <a:ext cx="1905000" cy="466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94DA2B-AEE6-499B-9DA7-1B060416A3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5499" y="3846035"/>
            <a:ext cx="723900" cy="6953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A56D16-76F3-4AE9-A343-BFF1C06DE9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5499" y="3360659"/>
            <a:ext cx="9429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9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90BF104-1571-48F7-86EA-5334FFC2B055}"/>
              </a:ext>
            </a:extLst>
          </p:cNvPr>
          <p:cNvGrpSpPr/>
          <p:nvPr/>
        </p:nvGrpSpPr>
        <p:grpSpPr>
          <a:xfrm>
            <a:off x="983720" y="2211111"/>
            <a:ext cx="2838979" cy="2360878"/>
            <a:chOff x="983720" y="2211111"/>
            <a:chExt cx="2838979" cy="2360878"/>
          </a:xfrm>
        </p:grpSpPr>
        <p:sp>
          <p:nvSpPr>
            <p:cNvPr id="49" name="Прямоугольник: скругленные углы 48">
              <a:extLst>
                <a:ext uri="{FF2B5EF4-FFF2-40B4-BE49-F238E27FC236}">
                  <a16:creationId xmlns:a16="http://schemas.microsoft.com/office/drawing/2014/main" id="{A521FDAB-DA3C-4AC9-9D35-04597FD9ED32}"/>
                </a:ext>
              </a:extLst>
            </p:cNvPr>
            <p:cNvSpPr/>
            <p:nvPr/>
          </p:nvSpPr>
          <p:spPr>
            <a:xfrm>
              <a:off x="983720" y="2211111"/>
              <a:ext cx="2838979" cy="236087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A36529A2-78AB-4659-B4E6-22334F469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-720" t="8376" r="720" b="62819"/>
            <a:stretch/>
          </p:blipFill>
          <p:spPr>
            <a:xfrm>
              <a:off x="2017545" y="3640075"/>
              <a:ext cx="1625120" cy="504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DADEF135-4A66-4656-8BDB-7957AB97DA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-1594" t="63525" r="1594" b="7670"/>
            <a:stretch/>
          </p:blipFill>
          <p:spPr>
            <a:xfrm>
              <a:off x="1991636" y="3945449"/>
              <a:ext cx="1625120" cy="504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</p:grp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DF8AF68-9F7D-433A-8A7F-DB7E08E57D6C}"/>
              </a:ext>
            </a:extLst>
          </p:cNvPr>
          <p:cNvSpPr/>
          <p:nvPr/>
        </p:nvSpPr>
        <p:spPr>
          <a:xfrm>
            <a:off x="5422900" y="1257300"/>
            <a:ext cx="2705100" cy="787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Квадратное уравнение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1F38C-D426-427C-BBE5-2207F6CF7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583" y="1461812"/>
            <a:ext cx="2247900" cy="5048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C3D98B-1ACC-48A0-B3FD-BF31D8CB3CE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4703" y="2243723"/>
            <a:ext cx="3496942" cy="242767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CF1F50F-B059-4395-85A6-26928233D7C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50001" y="1398020"/>
            <a:ext cx="2450898" cy="47836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68BE366-A1FC-4B1B-8CD8-144BD88BE9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969" y="2341411"/>
            <a:ext cx="2208605" cy="50482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3106864-D587-41E3-A175-3FA27EC147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9698" y="3109635"/>
            <a:ext cx="1056606" cy="43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6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90BF104-1571-48F7-86EA-5334FFC2B055}"/>
              </a:ext>
            </a:extLst>
          </p:cNvPr>
          <p:cNvGrpSpPr/>
          <p:nvPr/>
        </p:nvGrpSpPr>
        <p:grpSpPr>
          <a:xfrm>
            <a:off x="983720" y="2211111"/>
            <a:ext cx="2838979" cy="2360878"/>
            <a:chOff x="983720" y="2211111"/>
            <a:chExt cx="2838979" cy="2360878"/>
          </a:xfrm>
        </p:grpSpPr>
        <p:sp>
          <p:nvSpPr>
            <p:cNvPr id="49" name="Прямоугольник: скругленные углы 48">
              <a:extLst>
                <a:ext uri="{FF2B5EF4-FFF2-40B4-BE49-F238E27FC236}">
                  <a16:creationId xmlns:a16="http://schemas.microsoft.com/office/drawing/2014/main" id="{A521FDAB-DA3C-4AC9-9D35-04597FD9ED32}"/>
                </a:ext>
              </a:extLst>
            </p:cNvPr>
            <p:cNvSpPr/>
            <p:nvPr/>
          </p:nvSpPr>
          <p:spPr>
            <a:xfrm>
              <a:off x="983720" y="2211111"/>
              <a:ext cx="2838979" cy="236087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A36529A2-78AB-4659-B4E6-22334F469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-720" t="8376" r="720" b="62819"/>
            <a:stretch/>
          </p:blipFill>
          <p:spPr>
            <a:xfrm>
              <a:off x="2017545" y="3640075"/>
              <a:ext cx="1625120" cy="504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DADEF135-4A66-4656-8BDB-7957AB97DA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-1594" t="63525" r="1594" b="7670"/>
            <a:stretch/>
          </p:blipFill>
          <p:spPr>
            <a:xfrm>
              <a:off x="1991636" y="3945449"/>
              <a:ext cx="1625120" cy="504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</p:grp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DF8AF68-9F7D-433A-8A7F-DB7E08E57D6C}"/>
              </a:ext>
            </a:extLst>
          </p:cNvPr>
          <p:cNvSpPr/>
          <p:nvPr/>
        </p:nvSpPr>
        <p:spPr>
          <a:xfrm>
            <a:off x="5422900" y="1257300"/>
            <a:ext cx="2705100" cy="787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Квадратное уравнение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1F38C-D426-427C-BBE5-2207F6CF7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583" y="1461812"/>
            <a:ext cx="2247900" cy="5048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CF1F50F-B059-4395-85A6-26928233D7C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50001" y="1398020"/>
            <a:ext cx="2450898" cy="47836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68BE366-A1FC-4B1B-8CD8-144BD88BE9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969" y="2341411"/>
            <a:ext cx="2208605" cy="50482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3106864-D587-41E3-A175-3FA27EC147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9698" y="3109635"/>
            <a:ext cx="1056606" cy="439263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7B2F2B3-8B88-4B0E-83E6-AB62FD04CD4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7471" y="2806531"/>
            <a:ext cx="3509302" cy="11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2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2793B232-B99D-40DE-B598-8995E42610CF}"/>
              </a:ext>
            </a:extLst>
          </p:cNvPr>
          <p:cNvSpPr/>
          <p:nvPr/>
        </p:nvSpPr>
        <p:spPr>
          <a:xfrm>
            <a:off x="5834743" y="2211110"/>
            <a:ext cx="2162030" cy="12509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Системы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уравнений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022258" y="1022930"/>
            <a:ext cx="7094630" cy="138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b="1" dirty="0">
                <a:solidFill>
                  <a:srgbClr val="2C2D30"/>
                </a:solidFill>
              </a:rPr>
              <a:t>Задача: </a:t>
            </a:r>
            <a:r>
              <a:rPr lang="ru-RU" sz="2000" dirty="0">
                <a:solidFill>
                  <a:srgbClr val="2C2D30"/>
                </a:solidFill>
              </a:rPr>
              <a:t>Воздушный шарик на нитке стоит 101 р. </a:t>
            </a:r>
            <a:br>
              <a:rPr lang="ru-RU" sz="2000" dirty="0">
                <a:solidFill>
                  <a:srgbClr val="2C2D30"/>
                </a:solidFill>
              </a:rPr>
            </a:br>
            <a:r>
              <a:rPr lang="ru-RU" sz="2000" dirty="0">
                <a:solidFill>
                  <a:srgbClr val="2C2D30"/>
                </a:solidFill>
              </a:rPr>
              <a:t>Шарик дороже нитки на 100 р. Сколько стоит нитка?</a:t>
            </a:r>
            <a:endParaRPr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DB0355C-73F0-4804-843A-5D18514B5745}"/>
              </a:ext>
            </a:extLst>
          </p:cNvPr>
          <p:cNvGrpSpPr/>
          <p:nvPr/>
        </p:nvGrpSpPr>
        <p:grpSpPr>
          <a:xfrm>
            <a:off x="1022258" y="2337297"/>
            <a:ext cx="7773027" cy="2204063"/>
            <a:chOff x="1022258" y="2337297"/>
            <a:chExt cx="7773027" cy="2204063"/>
          </a:xfrm>
        </p:grpSpPr>
        <p:sp>
          <p:nvSpPr>
            <p:cNvPr id="33" name="Shape 89">
              <a:extLst>
                <a:ext uri="{FF2B5EF4-FFF2-40B4-BE49-F238E27FC236}">
                  <a16:creationId xmlns:a16="http://schemas.microsoft.com/office/drawing/2014/main" id="{D979A00B-81E1-4B5D-9791-E91788C3CDC6}"/>
                </a:ext>
              </a:extLst>
            </p:cNvPr>
            <p:cNvSpPr txBox="1">
              <a:spLocks/>
            </p:cNvSpPr>
            <p:nvPr/>
          </p:nvSpPr>
          <p:spPr>
            <a:xfrm>
              <a:off x="1022258" y="2337297"/>
              <a:ext cx="7773027" cy="393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01600" algn="l">
                <a:lnSpc>
                  <a:spcPct val="240000"/>
                </a:lnSpc>
                <a:buClr>
                  <a:srgbClr val="2C2D30"/>
                </a:buClr>
                <a:buSzPts val="2000"/>
              </a:pPr>
              <a:r>
                <a:rPr lang="ru-RU" sz="2000" b="1" dirty="0">
                  <a:solidFill>
                    <a:srgbClr val="2C2D30"/>
                  </a:solidFill>
                </a:rPr>
                <a:t>Решение:</a:t>
              </a:r>
              <a:endParaRPr lang="ru-RU" sz="1600" dirty="0">
                <a:solidFill>
                  <a:srgbClr val="2C2D30"/>
                </a:solidFill>
              </a:endParaRPr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B6900ED0-61DC-478D-A5A8-7ADF4C85A305}"/>
                </a:ext>
              </a:extLst>
            </p:cNvPr>
            <p:cNvGrpSpPr/>
            <p:nvPr/>
          </p:nvGrpSpPr>
          <p:grpSpPr>
            <a:xfrm>
              <a:off x="2855974" y="2389905"/>
              <a:ext cx="2295525" cy="2151455"/>
              <a:chOff x="2855974" y="2389905"/>
              <a:chExt cx="2295525" cy="2151455"/>
            </a:xfrm>
          </p:grpSpPr>
          <p:pic>
            <p:nvPicPr>
              <p:cNvPr id="3" name="Рисунок 2">
                <a:extLst>
                  <a:ext uri="{FF2B5EF4-FFF2-40B4-BE49-F238E27FC236}">
                    <a16:creationId xmlns:a16="http://schemas.microsoft.com/office/drawing/2014/main" id="{BEAA0AC9-D459-4AF4-BE47-E016CAE01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5974" y="2389905"/>
                <a:ext cx="2295525" cy="466725"/>
              </a:xfrm>
              <a:prstGeom prst="rect">
                <a:avLst/>
              </a:prstGeom>
            </p:spPr>
          </p:pic>
          <p:pic>
            <p:nvPicPr>
              <p:cNvPr id="4" name="Рисунок 3">
                <a:extLst>
                  <a:ext uri="{FF2B5EF4-FFF2-40B4-BE49-F238E27FC236}">
                    <a16:creationId xmlns:a16="http://schemas.microsoft.com/office/drawing/2014/main" id="{555756E6-29EC-4231-A096-DF69308117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5974" y="2875282"/>
                <a:ext cx="1905000" cy="466725"/>
              </a:xfrm>
              <a:prstGeom prst="rect">
                <a:avLst/>
              </a:prstGeom>
            </p:spPr>
          </p:pic>
          <p:pic>
            <p:nvPicPr>
              <p:cNvPr id="5" name="Рисунок 4">
                <a:extLst>
                  <a:ext uri="{FF2B5EF4-FFF2-40B4-BE49-F238E27FC236}">
                    <a16:creationId xmlns:a16="http://schemas.microsoft.com/office/drawing/2014/main" id="{2F94DA2B-AEE6-499B-9DA7-1B060416A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65499" y="3846035"/>
                <a:ext cx="723900" cy="695325"/>
              </a:xfrm>
              <a:prstGeom prst="rect">
                <a:avLst/>
              </a:prstGeom>
            </p:spPr>
          </p:pic>
          <p:pic>
            <p:nvPicPr>
              <p:cNvPr id="6" name="Рисунок 5">
                <a:extLst>
                  <a:ext uri="{FF2B5EF4-FFF2-40B4-BE49-F238E27FC236}">
                    <a16:creationId xmlns:a16="http://schemas.microsoft.com/office/drawing/2014/main" id="{79A56D16-76F3-4AE9-A343-BFF1C06DE9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5499" y="3360659"/>
                <a:ext cx="942975" cy="466725"/>
              </a:xfrm>
              <a:prstGeom prst="rect">
                <a:avLst/>
              </a:prstGeom>
            </p:spPr>
          </p:pic>
        </p:grp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1EDED3-CFED-4D0A-9CF0-27DAE63A85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2639" y="2370552"/>
            <a:ext cx="1465134" cy="475526"/>
          </a:xfrm>
          <a:prstGeom prst="rect">
            <a:avLst/>
          </a:prstGeom>
        </p:spPr>
      </p:pic>
      <p:sp>
        <p:nvSpPr>
          <p:cNvPr id="10" name="Левая фигурная скобка 9">
            <a:extLst>
              <a:ext uri="{FF2B5EF4-FFF2-40B4-BE49-F238E27FC236}">
                <a16:creationId xmlns:a16="http://schemas.microsoft.com/office/drawing/2014/main" id="{16F45564-76ED-40C1-B4A7-A42FA3F79340}"/>
              </a:ext>
            </a:extLst>
          </p:cNvPr>
          <p:cNvSpPr/>
          <p:nvPr/>
        </p:nvSpPr>
        <p:spPr>
          <a:xfrm>
            <a:off x="6008916" y="2370552"/>
            <a:ext cx="306384" cy="971456"/>
          </a:xfrm>
          <a:prstGeom prst="leftBrace">
            <a:avLst>
              <a:gd name="adj1" fmla="val 49784"/>
              <a:gd name="adj2" fmla="val 487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9ABD4CA-4F83-49D0-A78D-4EE066913795}"/>
              </a:ext>
            </a:extLst>
          </p:cNvPr>
          <p:cNvGrpSpPr/>
          <p:nvPr/>
        </p:nvGrpSpPr>
        <p:grpSpPr>
          <a:xfrm>
            <a:off x="6060247" y="3684277"/>
            <a:ext cx="1772822" cy="887723"/>
            <a:chOff x="6035220" y="3697946"/>
            <a:chExt cx="1772822" cy="887723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0DCE7AC9-0944-4DFF-A6DF-5BB57EA07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82639" y="3697946"/>
              <a:ext cx="1122663" cy="466725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5EFCA896-5D4D-448F-B716-2BC0AB1BE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82639" y="4118944"/>
              <a:ext cx="1425403" cy="466725"/>
            </a:xfrm>
            <a:prstGeom prst="rect">
              <a:avLst/>
            </a:prstGeom>
          </p:spPr>
        </p:pic>
        <p:sp>
          <p:nvSpPr>
            <p:cNvPr id="45" name="Левая фигурная скобка 44">
              <a:extLst>
                <a:ext uri="{FF2B5EF4-FFF2-40B4-BE49-F238E27FC236}">
                  <a16:creationId xmlns:a16="http://schemas.microsoft.com/office/drawing/2014/main" id="{2B9627BD-B384-4239-ADEA-BA71FA8A51C7}"/>
                </a:ext>
              </a:extLst>
            </p:cNvPr>
            <p:cNvSpPr/>
            <p:nvPr/>
          </p:nvSpPr>
          <p:spPr>
            <a:xfrm>
              <a:off x="6035220" y="3726619"/>
              <a:ext cx="249466" cy="852390"/>
            </a:xfrm>
            <a:prstGeom prst="leftBrace">
              <a:avLst>
                <a:gd name="adj1" fmla="val 49784"/>
                <a:gd name="adj2" fmla="val 4878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3E8430E-3357-4182-BED2-D5E804BB25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2638" y="2842778"/>
            <a:ext cx="1465133" cy="47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5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8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уравнение, неизвестные, корни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Корней может быть 0, 1, 2, …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 решать квадратное уравнение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Уравнения бывают линейные и нелинейные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системы уравнений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Число уравнений и неизвестных может быть разным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8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152475"/>
            <a:ext cx="7689928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1. Решите систему уравнений: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Линейная или нелинейная это система? </a:t>
            </a:r>
            <a:br>
              <a:rPr lang="ru-RU" dirty="0"/>
            </a:br>
            <a:r>
              <a:rPr lang="ru-RU" dirty="0"/>
              <a:t>А каждое уравнение по отдельности?</a:t>
            </a: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98607A-E45A-4AC9-BCC1-D1B5FA4DA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799" y="1772324"/>
            <a:ext cx="4963804" cy="17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627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5357</TotalTime>
  <Words>233</Words>
  <Application>Microsoft Office PowerPoint</Application>
  <PresentationFormat>Экран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Элементарная алгебра</vt:lpstr>
      <vt:lpstr>План урока</vt:lpstr>
      <vt:lpstr>Формулы</vt:lpstr>
      <vt:lpstr>Уравнения</vt:lpstr>
      <vt:lpstr>Квадратное уравнение</vt:lpstr>
      <vt:lpstr>Квадратное уравнение</vt:lpstr>
      <vt:lpstr>Системы уравнений</vt:lpstr>
      <vt:lpstr>Что мы узнали? </vt:lpstr>
      <vt:lpstr>Домашнее задание</vt:lpstr>
      <vt:lpstr>Домашнее задание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Дмитрий Кирьянов</cp:lastModifiedBy>
  <cp:revision>25</cp:revision>
  <dcterms:modified xsi:type="dcterms:W3CDTF">2018-06-21T16:13:55Z</dcterms:modified>
</cp:coreProperties>
</file>