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74" r:id="rId3"/>
    <p:sldId id="295" r:id="rId4"/>
    <p:sldId id="297" r:id="rId5"/>
    <p:sldId id="298" r:id="rId6"/>
    <p:sldId id="302" r:id="rId7"/>
    <p:sldId id="303" r:id="rId8"/>
    <p:sldId id="301" r:id="rId9"/>
    <p:sldId id="304" r:id="rId10"/>
    <p:sldId id="305" r:id="rId11"/>
    <p:sldId id="306" r:id="rId12"/>
    <p:sldId id="285" r:id="rId13"/>
    <p:sldId id="282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74" autoAdjust="0"/>
  </p:normalViewPr>
  <p:slideViewPr>
    <p:cSldViewPr snapToGrid="0">
      <p:cViewPr varScale="1">
        <p:scale>
          <a:sx n="69" d="100"/>
          <a:sy n="69" d="100"/>
        </p:scale>
        <p:origin x="1272" y="6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85216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41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819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106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144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384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940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883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579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753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333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435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80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469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>
                <a:solidFill>
                  <a:srgbClr val="4C5D6E"/>
                </a:solidFill>
              </a:rPr>
              <a:t>Введение</a:t>
            </a:r>
            <a:br>
              <a:rPr lang="ru-RU" sz="4000" dirty="0">
                <a:solidFill>
                  <a:srgbClr val="4C5D6E"/>
                </a:solidFill>
              </a:rPr>
            </a:br>
            <a:r>
              <a:rPr lang="ru-RU" sz="4000" dirty="0">
                <a:solidFill>
                  <a:srgbClr val="4C5D6E"/>
                </a:solidFill>
              </a:rPr>
              <a:t>в аналитическую геометрию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Векторы на плоскости и в пространстве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2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3D860D4-6871-4F2E-9213-3F5B0C5A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393" y="1118947"/>
            <a:ext cx="5795162" cy="333451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на плоскости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F1A4332-F9D5-456B-A3EE-98B7FC87B2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23312" r="61090"/>
          <a:stretch/>
        </p:blipFill>
        <p:spPr>
          <a:xfrm>
            <a:off x="1067386" y="2890561"/>
            <a:ext cx="721175" cy="938873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31148CE-63A2-411D-8FE0-D95FD9B120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7330" t="-6581" r="77072" b="6581"/>
          <a:stretch/>
        </p:blipFill>
        <p:spPr>
          <a:xfrm>
            <a:off x="3792003" y="3670737"/>
            <a:ext cx="721175" cy="93887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B128E64-FD6B-4820-9002-0CDF8EC27013}"/>
              </a:ext>
            </a:extLst>
          </p:cNvPr>
          <p:cNvSpPr txBox="1"/>
          <p:nvPr/>
        </p:nvSpPr>
        <p:spPr>
          <a:xfrm>
            <a:off x="7050171" y="34454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x</a:t>
            </a:r>
            <a:endParaRPr lang="ru-RU" sz="28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38B729-4F46-49CD-95EF-D41379D017F9}"/>
              </a:ext>
            </a:extLst>
          </p:cNvPr>
          <p:cNvSpPr txBox="1"/>
          <p:nvPr/>
        </p:nvSpPr>
        <p:spPr>
          <a:xfrm>
            <a:off x="1349372" y="104030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y</a:t>
            </a:r>
            <a:endParaRPr lang="ru-RU" sz="2800" i="1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D8EE1751-ED4C-4B73-B34D-293068E01965}"/>
              </a:ext>
            </a:extLst>
          </p:cNvPr>
          <p:cNvCxnSpPr>
            <a:cxnSpLocks/>
          </p:cNvCxnSpPr>
          <p:nvPr/>
        </p:nvCxnSpPr>
        <p:spPr>
          <a:xfrm flipH="1" flipV="1">
            <a:off x="4800600" y="2044700"/>
            <a:ext cx="1726348" cy="9047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CD39752F-666C-469E-A0AD-72C63BE0425D}"/>
              </a:ext>
            </a:extLst>
          </p:cNvPr>
          <p:cNvCxnSpPr>
            <a:cxnSpLocks/>
          </p:cNvCxnSpPr>
          <p:nvPr/>
        </p:nvCxnSpPr>
        <p:spPr>
          <a:xfrm flipV="1">
            <a:off x="1900292" y="2044700"/>
            <a:ext cx="2900308" cy="162603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91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07DCE5-CBD9-406A-8102-073BA9003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326" y="1243982"/>
            <a:ext cx="2942039" cy="8572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8EFCD4A-5A19-48E3-B241-7634E2870F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39028" t="11735" r="17778" b="6892"/>
          <a:stretch/>
        </p:blipFill>
        <p:spPr>
          <a:xfrm>
            <a:off x="4224837" y="1233247"/>
            <a:ext cx="3044367" cy="3224453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в пространстве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5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5829F52-6C85-4228-A27F-6EE691060D27}"/>
              </a:ext>
            </a:extLst>
          </p:cNvPr>
          <p:cNvGrpSpPr/>
          <p:nvPr/>
        </p:nvGrpSpPr>
        <p:grpSpPr>
          <a:xfrm>
            <a:off x="3892681" y="1075545"/>
            <a:ext cx="3573231" cy="3068011"/>
            <a:chOff x="3498981" y="986645"/>
            <a:chExt cx="3573231" cy="3068011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FF1A4332-F9D5-456B-A3EE-98B7FC87B2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23312" r="61090"/>
            <a:stretch/>
          </p:blipFill>
          <p:spPr>
            <a:xfrm>
              <a:off x="6555520" y="2997200"/>
              <a:ext cx="516692" cy="672663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D31148CE-63A2-411D-8FE0-D95FD9B120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7330" t="-6581" r="77072" b="6581"/>
            <a:stretch/>
          </p:blipFill>
          <p:spPr>
            <a:xfrm>
              <a:off x="3498981" y="3381993"/>
              <a:ext cx="516692" cy="672663"/>
            </a:xfrm>
            <a:prstGeom prst="rect">
              <a:avLst/>
            </a:prstGeom>
          </p:spPr>
        </p:pic>
        <p:pic>
          <p:nvPicPr>
            <p:cNvPr id="42" name="Рисунок 41">
              <a:extLst>
                <a:ext uri="{FF2B5EF4-FFF2-40B4-BE49-F238E27FC236}">
                  <a16:creationId xmlns:a16="http://schemas.microsoft.com/office/drawing/2014/main" id="{7269C6B8-F907-4F01-97BC-56F3939BDE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42307" t="2049" r="42095" b="-2049"/>
            <a:stretch/>
          </p:blipFill>
          <p:spPr>
            <a:xfrm>
              <a:off x="4902742" y="986645"/>
              <a:ext cx="516692" cy="672663"/>
            </a:xfrm>
            <a:prstGeom prst="rect">
              <a:avLst/>
            </a:prstGeom>
          </p:spPr>
        </p:pic>
      </p:grp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F9384453-B018-42A3-B8D6-150843DE7E0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372" t="-585" r="54160" b="585"/>
          <a:stretch/>
        </p:blipFill>
        <p:spPr>
          <a:xfrm>
            <a:off x="1750747" y="2890560"/>
            <a:ext cx="400189" cy="1318060"/>
          </a:xfrm>
          <a:prstGeom prst="rect">
            <a:avLst/>
          </a:prstGeom>
        </p:spPr>
      </p:pic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5F3EC018-BF85-4B7E-86DC-2071D4AD269B}"/>
              </a:ext>
            </a:extLst>
          </p:cNvPr>
          <p:cNvCxnSpPr/>
          <p:nvPr/>
        </p:nvCxnSpPr>
        <p:spPr>
          <a:xfrm>
            <a:off x="1379642" y="3263840"/>
            <a:ext cx="400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09C89532-90F8-4E9C-92AB-33FBAA785E1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0532"/>
          <a:stretch/>
        </p:blipFill>
        <p:spPr>
          <a:xfrm>
            <a:off x="1265053" y="2890560"/>
            <a:ext cx="400189" cy="13180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E690DF-02E2-4E6D-A244-ACB9D13F32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5871" y="2435009"/>
            <a:ext cx="984951" cy="2136991"/>
          </a:xfrm>
          <a:prstGeom prst="rect">
            <a:avLst/>
          </a:prstGeom>
        </p:spPr>
      </p:pic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160C030-F552-4A53-9126-0430BBAAFE73}"/>
              </a:ext>
            </a:extLst>
          </p:cNvPr>
          <p:cNvCxnSpPr>
            <a:cxnSpLocks/>
          </p:cNvCxnSpPr>
          <p:nvPr/>
        </p:nvCxnSpPr>
        <p:spPr>
          <a:xfrm>
            <a:off x="5426374" y="3144059"/>
            <a:ext cx="806920" cy="129147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D4FBCCEE-7B2B-4EDB-983F-1BA350A866F0}"/>
              </a:ext>
            </a:extLst>
          </p:cNvPr>
          <p:cNvCxnSpPr>
            <a:cxnSpLocks/>
          </p:cNvCxnSpPr>
          <p:nvPr/>
        </p:nvCxnSpPr>
        <p:spPr>
          <a:xfrm>
            <a:off x="6261870" y="2552750"/>
            <a:ext cx="0" cy="18827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93E5EE1B-67C5-4485-9A38-5339368D2626}"/>
              </a:ext>
            </a:extLst>
          </p:cNvPr>
          <p:cNvCxnSpPr>
            <a:cxnSpLocks/>
          </p:cNvCxnSpPr>
          <p:nvPr/>
        </p:nvCxnSpPr>
        <p:spPr>
          <a:xfrm flipV="1">
            <a:off x="5431405" y="2450429"/>
            <a:ext cx="901158" cy="67813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45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A79F2C-2A8F-4C0F-98EA-E04B1861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691425"/>
            <a:ext cx="7689928" cy="892225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Напишите код на </a:t>
            </a:r>
            <a:r>
              <a:rPr lang="en-US" dirty="0"/>
              <a:t>Python</a:t>
            </a:r>
            <a:r>
              <a:rPr lang="ru-RU" dirty="0"/>
              <a:t>, реализующий расчет длины вектора, заданного его координатами.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9424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200000"/>
              </a:lnSpc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Что такое векторы</a:t>
            </a:r>
          </a:p>
          <a:p>
            <a:pPr lvl="0">
              <a:lnSpc>
                <a:spcPct val="200000"/>
              </a:lnSpc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Как визуализировать векторы на плоскости </a:t>
            </a:r>
            <a:br>
              <a:rPr lang="ru-RU" dirty="0">
                <a:solidFill>
                  <a:srgbClr val="2C2D30"/>
                </a:solidFill>
              </a:rPr>
            </a:br>
            <a:r>
              <a:rPr lang="ru-RU" dirty="0">
                <a:solidFill>
                  <a:srgbClr val="2C2D30"/>
                </a:solidFill>
              </a:rPr>
              <a:t>и в пространстве</a:t>
            </a:r>
          </a:p>
          <a:p>
            <a:pPr lvl="0">
              <a:lnSpc>
                <a:spcPct val="200000"/>
              </a:lnSpc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Как считать длину вектора: теорема Пифагора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87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Что такое векторы</a:t>
            </a:r>
          </a:p>
          <a:p>
            <a:pPr marL="469900" lvl="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Векторы на прямой, на плоскости и пространстве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Длина вектора: формула расстояния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Теорема Пифагора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14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5FC7D2-B728-4D43-BE04-158685A937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372" t="-585" r="54160" b="585"/>
          <a:stretch/>
        </p:blipFill>
        <p:spPr>
          <a:xfrm>
            <a:off x="2941479" y="1945781"/>
            <a:ext cx="400189" cy="1318060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291A085-D4DB-4653-B7DF-2406DEAF8861}"/>
              </a:ext>
            </a:extLst>
          </p:cNvPr>
          <p:cNvCxnSpPr/>
          <p:nvPr/>
        </p:nvCxnSpPr>
        <p:spPr>
          <a:xfrm>
            <a:off x="2570374" y="2319061"/>
            <a:ext cx="400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361357" y="774198"/>
            <a:ext cx="1635416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</a:t>
            </a:r>
            <a:endParaRPr lang="ru-RU" sz="3200" b="1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75A2823-9042-4241-BC85-BE76803933B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61910" y="890312"/>
            <a:ext cx="1079651" cy="358139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D6CFFAE7-A6FC-4434-851F-17C64C19CF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0532"/>
          <a:stretch/>
        </p:blipFill>
        <p:spPr>
          <a:xfrm>
            <a:off x="2455785" y="1945781"/>
            <a:ext cx="400189" cy="13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на прямой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361357" y="774198"/>
            <a:ext cx="1635416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</a:t>
            </a:r>
            <a:r>
              <a:rPr lang="ru-RU" sz="3200" b="1" dirty="0"/>
              <a:t>=1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62008F4-15B1-491A-A7D9-A8C49DDEF6FC}"/>
              </a:ext>
            </a:extLst>
          </p:cNvPr>
          <p:cNvGrpSpPr/>
          <p:nvPr/>
        </p:nvGrpSpPr>
        <p:grpSpPr>
          <a:xfrm>
            <a:off x="3398121" y="1555187"/>
            <a:ext cx="2088509" cy="1318060"/>
            <a:chOff x="3398121" y="1555187"/>
            <a:chExt cx="2088509" cy="131806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5E5FC7D2-B728-4D43-BE04-158685A93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6372" t="-585" r="54160" b="585"/>
            <a:stretch/>
          </p:blipFill>
          <p:spPr>
            <a:xfrm>
              <a:off x="3883815" y="1555187"/>
              <a:ext cx="400189" cy="1318060"/>
            </a:xfrm>
            <a:prstGeom prst="rect">
              <a:avLst/>
            </a:prstGeom>
          </p:spPr>
        </p:pic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E291A085-D4DB-4653-B7DF-2406DEAF8861}"/>
                </a:ext>
              </a:extLst>
            </p:cNvPr>
            <p:cNvCxnSpPr/>
            <p:nvPr/>
          </p:nvCxnSpPr>
          <p:spPr>
            <a:xfrm>
              <a:off x="3512710" y="1928467"/>
              <a:ext cx="40018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D6CFFAE7-A6FC-4434-851F-17C64C19CF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80532"/>
            <a:stretch/>
          </p:blipFill>
          <p:spPr>
            <a:xfrm>
              <a:off x="3398121" y="1555187"/>
              <a:ext cx="400189" cy="1318060"/>
            </a:xfrm>
            <a:prstGeom prst="rect">
              <a:avLst/>
            </a:prstGeom>
          </p:spPr>
        </p:pic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4C48BB2F-2D01-4B02-864D-F61094406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r="78335"/>
            <a:stretch/>
          </p:blipFill>
          <p:spPr>
            <a:xfrm>
              <a:off x="4284005" y="1934374"/>
              <a:ext cx="1001732" cy="938873"/>
            </a:xfrm>
            <a:prstGeom prst="rect">
              <a:avLst/>
            </a:prstGeom>
          </p:spPr>
        </p:pic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id="{E50B932D-291D-47DC-850E-EA557FCB26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93640" t="-269" r="252" b="269"/>
            <a:stretch/>
          </p:blipFill>
          <p:spPr>
            <a:xfrm>
              <a:off x="5204203" y="1884885"/>
              <a:ext cx="282427" cy="938873"/>
            </a:xfrm>
            <a:prstGeom prst="rect">
              <a:avLst/>
            </a:prstGeom>
          </p:spPr>
        </p:pic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E518DF0-6C17-4405-A77C-F5AE7688C0D5}"/>
              </a:ext>
            </a:extLst>
          </p:cNvPr>
          <p:cNvGrpSpPr/>
          <p:nvPr/>
        </p:nvGrpSpPr>
        <p:grpSpPr>
          <a:xfrm>
            <a:off x="571173" y="3693198"/>
            <a:ext cx="7671412" cy="1450313"/>
            <a:chOff x="571173" y="3693198"/>
            <a:chExt cx="7671412" cy="1450313"/>
          </a:xfrm>
        </p:grpSpPr>
        <p:sp>
          <p:nvSpPr>
            <p:cNvPr id="115" name="Shape 115"/>
            <p:cNvSpPr/>
            <p:nvPr/>
          </p:nvSpPr>
          <p:spPr>
            <a:xfrm>
              <a:off x="571173" y="4572011"/>
              <a:ext cx="571200" cy="571500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6" name="Shape 116" descr="loading-logo.png"/>
            <p:cNvPicPr preferRelativeResize="0"/>
            <p:nvPr/>
          </p:nvPicPr>
          <p:blipFill rotWithShape="1">
            <a:blip r:embed="rId5">
              <a:alphaModFix/>
            </a:blip>
            <a:srcRect l="-19008" t="-14482" r="-19036" b="-14482"/>
            <a:stretch/>
          </p:blipFill>
          <p:spPr>
            <a:xfrm>
              <a:off x="571175" y="4572000"/>
              <a:ext cx="571200" cy="571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C9DBCCEB-C6E3-4435-9864-E50D1FA349CF}"/>
                </a:ext>
              </a:extLst>
            </p:cNvPr>
            <p:cNvGrpSpPr/>
            <p:nvPr/>
          </p:nvGrpSpPr>
          <p:grpSpPr>
            <a:xfrm>
              <a:off x="1104273" y="3747810"/>
              <a:ext cx="7138312" cy="608306"/>
              <a:chOff x="1104273" y="3747810"/>
              <a:chExt cx="7138312" cy="608306"/>
            </a:xfrm>
          </p:grpSpPr>
          <p:cxnSp>
            <p:nvCxnSpPr>
              <p:cNvPr id="36" name="Прямая со стрелкой 35">
                <a:extLst>
                  <a:ext uri="{FF2B5EF4-FFF2-40B4-BE49-F238E27FC236}">
                    <a16:creationId xmlns:a16="http://schemas.microsoft.com/office/drawing/2014/main" id="{7A32F8E1-47DE-48B6-997E-66B8C01D3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4273" y="4279900"/>
                <a:ext cx="68925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Овал 36">
                <a:extLst>
                  <a:ext uri="{FF2B5EF4-FFF2-40B4-BE49-F238E27FC236}">
                    <a16:creationId xmlns:a16="http://schemas.microsoft.com/office/drawing/2014/main" id="{96A0265F-9627-4A86-BF00-DE4EED1E4906}"/>
                  </a:ext>
                </a:extLst>
              </p:cNvPr>
              <p:cNvSpPr/>
              <p:nvPr/>
            </p:nvSpPr>
            <p:spPr>
              <a:xfrm>
                <a:off x="3606800" y="4210050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Овал 38">
                <a:extLst>
                  <a:ext uri="{FF2B5EF4-FFF2-40B4-BE49-F238E27FC236}">
                    <a16:creationId xmlns:a16="http://schemas.microsoft.com/office/drawing/2014/main" id="{06A83E45-29FD-4370-BB9A-676D30551CAD}"/>
                  </a:ext>
                </a:extLst>
              </p:cNvPr>
              <p:cNvSpPr/>
              <p:nvPr/>
            </p:nvSpPr>
            <p:spPr>
              <a:xfrm>
                <a:off x="4645173" y="4210050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Овал 40">
                <a:extLst>
                  <a:ext uri="{FF2B5EF4-FFF2-40B4-BE49-F238E27FC236}">
                    <a16:creationId xmlns:a16="http://schemas.microsoft.com/office/drawing/2014/main" id="{6B4F7CAC-7FF6-4339-94C5-CF5B351AF2CE}"/>
                  </a:ext>
                </a:extLst>
              </p:cNvPr>
              <p:cNvSpPr/>
              <p:nvPr/>
            </p:nvSpPr>
            <p:spPr>
              <a:xfrm>
                <a:off x="5688997" y="4216391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Овал 44">
                <a:extLst>
                  <a:ext uri="{FF2B5EF4-FFF2-40B4-BE49-F238E27FC236}">
                    <a16:creationId xmlns:a16="http://schemas.microsoft.com/office/drawing/2014/main" id="{682640AA-5445-4956-92CA-B14D4F0432EB}"/>
                  </a:ext>
                </a:extLst>
              </p:cNvPr>
              <p:cNvSpPr/>
              <p:nvPr/>
            </p:nvSpPr>
            <p:spPr>
              <a:xfrm>
                <a:off x="1484083" y="4203710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9" name="Прямая со стрелкой 48">
                <a:extLst>
                  <a:ext uri="{FF2B5EF4-FFF2-40B4-BE49-F238E27FC236}">
                    <a16:creationId xmlns:a16="http://schemas.microsoft.com/office/drawing/2014/main" id="{87AA0475-B24F-449B-902F-3FAC84C47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3186" y="4267208"/>
                <a:ext cx="2028374" cy="3305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 стрелкой 50">
                <a:extLst>
                  <a:ext uri="{FF2B5EF4-FFF2-40B4-BE49-F238E27FC236}">
                    <a16:creationId xmlns:a16="http://schemas.microsoft.com/office/drawing/2014/main" id="{B8CC96D5-B4BB-4E79-9CF3-6BE1ECF49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39530" y="4268262"/>
                <a:ext cx="949467" cy="1547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Овал 53">
                <a:extLst>
                  <a:ext uri="{FF2B5EF4-FFF2-40B4-BE49-F238E27FC236}">
                    <a16:creationId xmlns:a16="http://schemas.microsoft.com/office/drawing/2014/main" id="{A42D5800-8D32-468F-B4FD-AE297CBA52C9}"/>
                  </a:ext>
                </a:extLst>
              </p:cNvPr>
              <p:cNvSpPr/>
              <p:nvPr/>
            </p:nvSpPr>
            <p:spPr>
              <a:xfrm>
                <a:off x="6093861" y="4210077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" name="Овал 54">
                <a:extLst>
                  <a:ext uri="{FF2B5EF4-FFF2-40B4-BE49-F238E27FC236}">
                    <a16:creationId xmlns:a16="http://schemas.microsoft.com/office/drawing/2014/main" id="{42976645-524C-480A-AD19-A66012868CA1}"/>
                  </a:ext>
                </a:extLst>
              </p:cNvPr>
              <p:cNvSpPr/>
              <p:nvPr/>
            </p:nvSpPr>
            <p:spPr>
              <a:xfrm>
                <a:off x="7137685" y="4216418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6" name="Прямая со стрелкой 55">
                <a:extLst>
                  <a:ext uri="{FF2B5EF4-FFF2-40B4-BE49-F238E27FC236}">
                    <a16:creationId xmlns:a16="http://schemas.microsoft.com/office/drawing/2014/main" id="{8EEC1927-9AB1-410B-B87A-5BEBDD98A6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88218" y="4268289"/>
                <a:ext cx="949467" cy="1547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D0219A-A118-4FCD-9445-427D1EA3DC3B}"/>
                  </a:ext>
                </a:extLst>
              </p:cNvPr>
              <p:cNvSpPr txBox="1"/>
              <p:nvPr/>
            </p:nvSpPr>
            <p:spPr>
              <a:xfrm>
                <a:off x="1388185" y="3747810"/>
                <a:ext cx="685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		   B	    C	      D   E	   F	</a:t>
                </a:r>
                <a:endParaRPr lang="ru-RU" sz="2400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8127E2-CCF4-4B68-9B9D-DD91E9E1C870}"/>
                </a:ext>
              </a:extLst>
            </p:cNvPr>
            <p:cNvSpPr txBox="1"/>
            <p:nvPr/>
          </p:nvSpPr>
          <p:spPr>
            <a:xfrm>
              <a:off x="7755815" y="369319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x</a:t>
              </a:r>
              <a:endParaRPr lang="ru-RU" sz="28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644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 на прямой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361357" y="774198"/>
            <a:ext cx="1635416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</a:t>
            </a:r>
            <a:r>
              <a:rPr lang="ru-RU" sz="3200" b="1" dirty="0"/>
              <a:t>=1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C9DBCCEB-C6E3-4435-9864-E50D1FA349CF}"/>
              </a:ext>
            </a:extLst>
          </p:cNvPr>
          <p:cNvGrpSpPr/>
          <p:nvPr/>
        </p:nvGrpSpPr>
        <p:grpSpPr>
          <a:xfrm>
            <a:off x="1104273" y="3747810"/>
            <a:ext cx="7138312" cy="608306"/>
            <a:chOff x="1104273" y="3747810"/>
            <a:chExt cx="7138312" cy="608306"/>
          </a:xfrm>
        </p:grpSpPr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7A32F8E1-47DE-48B6-997E-66B8C01D33DF}"/>
                </a:ext>
              </a:extLst>
            </p:cNvPr>
            <p:cNvCxnSpPr>
              <a:cxnSpLocks/>
            </p:cNvCxnSpPr>
            <p:nvPr/>
          </p:nvCxnSpPr>
          <p:spPr>
            <a:xfrm>
              <a:off x="1104273" y="4279900"/>
              <a:ext cx="68925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96A0265F-9627-4A86-BF00-DE4EED1E4906}"/>
                </a:ext>
              </a:extLst>
            </p:cNvPr>
            <p:cNvSpPr/>
            <p:nvPr/>
          </p:nvSpPr>
          <p:spPr>
            <a:xfrm>
              <a:off x="3606800" y="421005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06A83E45-29FD-4370-BB9A-676D30551CAD}"/>
                </a:ext>
              </a:extLst>
            </p:cNvPr>
            <p:cNvSpPr/>
            <p:nvPr/>
          </p:nvSpPr>
          <p:spPr>
            <a:xfrm>
              <a:off x="4645173" y="421005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6B4F7CAC-7FF6-4339-94C5-CF5B351AF2CE}"/>
                </a:ext>
              </a:extLst>
            </p:cNvPr>
            <p:cNvSpPr/>
            <p:nvPr/>
          </p:nvSpPr>
          <p:spPr>
            <a:xfrm>
              <a:off x="5688997" y="4216391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682640AA-5445-4956-92CA-B14D4F0432EB}"/>
                </a:ext>
              </a:extLst>
            </p:cNvPr>
            <p:cNvSpPr/>
            <p:nvPr/>
          </p:nvSpPr>
          <p:spPr>
            <a:xfrm>
              <a:off x="1484083" y="420371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87AA0475-B24F-449B-902F-3FAC84C470F2}"/>
                </a:ext>
              </a:extLst>
            </p:cNvPr>
            <p:cNvCxnSpPr>
              <a:cxnSpLocks/>
            </p:cNvCxnSpPr>
            <p:nvPr/>
          </p:nvCxnSpPr>
          <p:spPr>
            <a:xfrm>
              <a:off x="1613186" y="4267208"/>
              <a:ext cx="2028374" cy="3305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>
              <a:extLst>
                <a:ext uri="{FF2B5EF4-FFF2-40B4-BE49-F238E27FC236}">
                  <a16:creationId xmlns:a16="http://schemas.microsoft.com/office/drawing/2014/main" id="{B8CC96D5-B4BB-4E79-9CF3-6BE1ECF492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39530" y="4268262"/>
              <a:ext cx="949467" cy="1547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A42D5800-8D32-468F-B4FD-AE297CBA52C9}"/>
                </a:ext>
              </a:extLst>
            </p:cNvPr>
            <p:cNvSpPr/>
            <p:nvPr/>
          </p:nvSpPr>
          <p:spPr>
            <a:xfrm>
              <a:off x="6093861" y="4210077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42976645-524C-480A-AD19-A66012868CA1}"/>
                </a:ext>
              </a:extLst>
            </p:cNvPr>
            <p:cNvSpPr/>
            <p:nvPr/>
          </p:nvSpPr>
          <p:spPr>
            <a:xfrm>
              <a:off x="7137685" y="4216418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6" name="Прямая со стрелкой 55">
              <a:extLst>
                <a:ext uri="{FF2B5EF4-FFF2-40B4-BE49-F238E27FC236}">
                  <a16:creationId xmlns:a16="http://schemas.microsoft.com/office/drawing/2014/main" id="{8EEC1927-9AB1-410B-B87A-5BEBDD98A6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88218" y="4268289"/>
              <a:ext cx="949467" cy="1547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D0219A-A118-4FCD-9445-427D1EA3DC3B}"/>
                </a:ext>
              </a:extLst>
            </p:cNvPr>
            <p:cNvSpPr txBox="1"/>
            <p:nvPr/>
          </p:nvSpPr>
          <p:spPr>
            <a:xfrm>
              <a:off x="1388185" y="3747810"/>
              <a:ext cx="685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		   3	     4	      5  5.5	 6.5	</a:t>
              </a:r>
              <a:endParaRPr lang="ru-RU" sz="2400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62008F4-15B1-491A-A7D9-A8C49DDEF6FC}"/>
              </a:ext>
            </a:extLst>
          </p:cNvPr>
          <p:cNvGrpSpPr/>
          <p:nvPr/>
        </p:nvGrpSpPr>
        <p:grpSpPr>
          <a:xfrm>
            <a:off x="3398121" y="1555187"/>
            <a:ext cx="2088509" cy="1318060"/>
            <a:chOff x="3398121" y="1555187"/>
            <a:chExt cx="2088509" cy="131806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5E5FC7D2-B728-4D43-BE04-158685A93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6372" t="-585" r="54160" b="585"/>
            <a:stretch/>
          </p:blipFill>
          <p:spPr>
            <a:xfrm>
              <a:off x="3883815" y="1555187"/>
              <a:ext cx="400189" cy="1318060"/>
            </a:xfrm>
            <a:prstGeom prst="rect">
              <a:avLst/>
            </a:prstGeom>
          </p:spPr>
        </p:pic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E291A085-D4DB-4653-B7DF-2406DEAF8861}"/>
                </a:ext>
              </a:extLst>
            </p:cNvPr>
            <p:cNvCxnSpPr/>
            <p:nvPr/>
          </p:nvCxnSpPr>
          <p:spPr>
            <a:xfrm>
              <a:off x="3512710" y="1928467"/>
              <a:ext cx="40018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D6CFFAE7-A6FC-4434-851F-17C64C19CF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80532"/>
            <a:stretch/>
          </p:blipFill>
          <p:spPr>
            <a:xfrm>
              <a:off x="3398121" y="1555187"/>
              <a:ext cx="400189" cy="1318060"/>
            </a:xfrm>
            <a:prstGeom prst="rect">
              <a:avLst/>
            </a:prstGeom>
          </p:spPr>
        </p:pic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4C48BB2F-2D01-4B02-864D-F61094406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r="78335"/>
            <a:stretch/>
          </p:blipFill>
          <p:spPr>
            <a:xfrm>
              <a:off x="4284005" y="1934374"/>
              <a:ext cx="1001732" cy="938873"/>
            </a:xfrm>
            <a:prstGeom prst="rect">
              <a:avLst/>
            </a:prstGeom>
          </p:spPr>
        </p:pic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id="{E50B932D-291D-47DC-850E-EA557FCB26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93640" t="-269" r="252" b="269"/>
            <a:stretch/>
          </p:blipFill>
          <p:spPr>
            <a:xfrm>
              <a:off x="5204203" y="1884885"/>
              <a:ext cx="282427" cy="938873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23F86A7-5D6A-48FA-82CE-33A2C404B9C5}"/>
              </a:ext>
            </a:extLst>
          </p:cNvPr>
          <p:cNvSpPr txBox="1"/>
          <p:nvPr/>
        </p:nvSpPr>
        <p:spPr>
          <a:xfrm>
            <a:off x="7755815" y="369319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x</a:t>
            </a:r>
            <a:endParaRPr lang="ru-RU" sz="28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C0FAC-93D7-47F2-AE8E-6737B07B73B1}"/>
              </a:ext>
            </a:extLst>
          </p:cNvPr>
          <p:cNvSpPr txBox="1"/>
          <p:nvPr/>
        </p:nvSpPr>
        <p:spPr>
          <a:xfrm>
            <a:off x="2406804" y="3879789"/>
            <a:ext cx="5376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			1	        1</a:t>
            </a:r>
            <a:endParaRPr lang="ru-RU" sz="2000" b="1" dirty="0">
              <a:solidFill>
                <a:srgbClr val="FF0000"/>
              </a:solidFill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B8E4A5D-853E-4DCE-B358-95280F40DC30}"/>
              </a:ext>
            </a:extLst>
          </p:cNvPr>
          <p:cNvGrpSpPr/>
          <p:nvPr/>
        </p:nvGrpSpPr>
        <p:grpSpPr>
          <a:xfrm>
            <a:off x="2653249" y="2394233"/>
            <a:ext cx="1288702" cy="2246423"/>
            <a:chOff x="2653249" y="2394233"/>
            <a:chExt cx="1288702" cy="2246423"/>
          </a:xfrm>
        </p:grpSpPr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6B393A94-CF7B-4858-8FE4-78A33B7960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80532"/>
            <a:stretch/>
          </p:blipFill>
          <p:spPr>
            <a:xfrm>
              <a:off x="3427174" y="2394233"/>
              <a:ext cx="400189" cy="131806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D10A2E2-EAAF-48B9-B914-9B1F7B3B3774}"/>
                </a:ext>
              </a:extLst>
            </p:cNvPr>
            <p:cNvSpPr txBox="1"/>
            <p:nvPr/>
          </p:nvSpPr>
          <p:spPr>
            <a:xfrm>
              <a:off x="3599607" y="4240546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sz="2000" b="1" i="1" dirty="0"/>
            </a:p>
          </p:txBody>
        </p: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565EED9A-956F-4510-9E46-3C6FE30048F1}"/>
                </a:ext>
              </a:extLst>
            </p:cNvPr>
            <p:cNvGrpSpPr/>
            <p:nvPr/>
          </p:nvGrpSpPr>
          <p:grpSpPr>
            <a:xfrm>
              <a:off x="2653249" y="2394233"/>
              <a:ext cx="1288702" cy="1318060"/>
              <a:chOff x="2653249" y="2394233"/>
              <a:chExt cx="1288702" cy="1318060"/>
            </a:xfrm>
          </p:grpSpPr>
          <p:cxnSp>
            <p:nvCxnSpPr>
              <p:cNvPr id="58" name="Прямая со стрелкой 57">
                <a:extLst>
                  <a:ext uri="{FF2B5EF4-FFF2-40B4-BE49-F238E27FC236}">
                    <a16:creationId xmlns:a16="http://schemas.microsoft.com/office/drawing/2014/main" id="{1FA81E42-F3E7-416E-BEC3-6FB33235FC63}"/>
                  </a:ext>
                </a:extLst>
              </p:cNvPr>
              <p:cNvCxnSpPr/>
              <p:nvPr/>
            </p:nvCxnSpPr>
            <p:spPr>
              <a:xfrm>
                <a:off x="3541763" y="2767513"/>
                <a:ext cx="40018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4" name="Рисунок 63">
                <a:extLst>
                  <a:ext uri="{FF2B5EF4-FFF2-40B4-BE49-F238E27FC236}">
                    <a16:creationId xmlns:a16="http://schemas.microsoft.com/office/drawing/2014/main" id="{1E55DC3D-32A1-4818-8A10-B1101FA74E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6372" t="-585" r="54160" b="585"/>
              <a:stretch/>
            </p:blipFill>
            <p:spPr>
              <a:xfrm>
                <a:off x="3129111" y="2394233"/>
                <a:ext cx="400189" cy="1318060"/>
              </a:xfrm>
              <a:prstGeom prst="rect">
                <a:avLst/>
              </a:prstGeom>
            </p:spPr>
          </p:pic>
          <p:pic>
            <p:nvPicPr>
              <p:cNvPr id="65" name="Рисунок 64">
                <a:extLst>
                  <a:ext uri="{FF2B5EF4-FFF2-40B4-BE49-F238E27FC236}">
                    <a16:creationId xmlns:a16="http://schemas.microsoft.com/office/drawing/2014/main" id="{2B02E5C8-2842-4F35-9A1E-A9BA4E901A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80532"/>
              <a:stretch/>
            </p:blipFill>
            <p:spPr>
              <a:xfrm>
                <a:off x="2653249" y="2394233"/>
                <a:ext cx="400189" cy="1318060"/>
              </a:xfrm>
              <a:prstGeom prst="rect">
                <a:avLst/>
              </a:prstGeom>
            </p:spPr>
          </p:pic>
          <p:cxnSp>
            <p:nvCxnSpPr>
              <p:cNvPr id="66" name="Прямая соединительная линия 65">
                <a:extLst>
                  <a:ext uri="{FF2B5EF4-FFF2-40B4-BE49-F238E27FC236}">
                    <a16:creationId xmlns:a16="http://schemas.microsoft.com/office/drawing/2014/main" id="{F6BC89E6-EEF5-4E30-8BF5-8C0C78A5AC1E}"/>
                  </a:ext>
                </a:extLst>
              </p:cNvPr>
              <p:cNvCxnSpPr/>
              <p:nvPr/>
            </p:nvCxnSpPr>
            <p:spPr>
              <a:xfrm>
                <a:off x="3483214" y="2823758"/>
                <a:ext cx="0" cy="4434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Прямая соединительная линия 66">
                <a:extLst>
                  <a:ext uri="{FF2B5EF4-FFF2-40B4-BE49-F238E27FC236}">
                    <a16:creationId xmlns:a16="http://schemas.microsoft.com/office/drawing/2014/main" id="{C7C12FD9-2000-43CC-9F22-E201EA9DA7E8}"/>
                  </a:ext>
                </a:extLst>
              </p:cNvPr>
              <p:cNvCxnSpPr/>
              <p:nvPr/>
            </p:nvCxnSpPr>
            <p:spPr>
              <a:xfrm>
                <a:off x="3876577" y="2823758"/>
                <a:ext cx="0" cy="4434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DE57615-DBD7-43AC-8D69-83F15457B9E2}"/>
              </a:ext>
            </a:extLst>
          </p:cNvPr>
          <p:cNvGrpSpPr/>
          <p:nvPr/>
        </p:nvGrpSpPr>
        <p:grpSpPr>
          <a:xfrm>
            <a:off x="3912868" y="2394233"/>
            <a:ext cx="1352668" cy="1318060"/>
            <a:chOff x="3912868" y="2394233"/>
            <a:chExt cx="1352668" cy="1318060"/>
          </a:xfrm>
        </p:grpSpPr>
        <p:pic>
          <p:nvPicPr>
            <p:cNvPr id="57" name="Рисунок 56">
              <a:extLst>
                <a:ext uri="{FF2B5EF4-FFF2-40B4-BE49-F238E27FC236}">
                  <a16:creationId xmlns:a16="http://schemas.microsoft.com/office/drawing/2014/main" id="{B99C1715-1D96-492A-9776-7CB49B9B13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6372" t="-585" r="54160" b="585"/>
            <a:stretch/>
          </p:blipFill>
          <p:spPr>
            <a:xfrm>
              <a:off x="3912868" y="2394233"/>
              <a:ext cx="400189" cy="131806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84AD261-9119-4F08-84B4-9692102F0053}"/>
                </a:ext>
              </a:extLst>
            </p:cNvPr>
            <p:cNvSpPr txBox="1"/>
            <p:nvPr/>
          </p:nvSpPr>
          <p:spPr>
            <a:xfrm>
              <a:off x="4280971" y="2769550"/>
              <a:ext cx="984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3 – 1</a:t>
              </a:r>
              <a:endParaRPr lang="ru-RU" sz="28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5921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 на прямой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361357" y="774198"/>
            <a:ext cx="1635416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</a:t>
            </a:r>
            <a:r>
              <a:rPr lang="ru-RU" sz="3200" b="1" dirty="0"/>
              <a:t>=1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C9DBCCEB-C6E3-4435-9864-E50D1FA349CF}"/>
              </a:ext>
            </a:extLst>
          </p:cNvPr>
          <p:cNvGrpSpPr/>
          <p:nvPr/>
        </p:nvGrpSpPr>
        <p:grpSpPr>
          <a:xfrm>
            <a:off x="1104273" y="3747810"/>
            <a:ext cx="7138312" cy="608306"/>
            <a:chOff x="1104273" y="3747810"/>
            <a:chExt cx="7138312" cy="608306"/>
          </a:xfrm>
        </p:grpSpPr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7A32F8E1-47DE-48B6-997E-66B8C01D33DF}"/>
                </a:ext>
              </a:extLst>
            </p:cNvPr>
            <p:cNvCxnSpPr>
              <a:cxnSpLocks/>
            </p:cNvCxnSpPr>
            <p:nvPr/>
          </p:nvCxnSpPr>
          <p:spPr>
            <a:xfrm>
              <a:off x="1104273" y="4279900"/>
              <a:ext cx="68925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96A0265F-9627-4A86-BF00-DE4EED1E4906}"/>
                </a:ext>
              </a:extLst>
            </p:cNvPr>
            <p:cNvSpPr/>
            <p:nvPr/>
          </p:nvSpPr>
          <p:spPr>
            <a:xfrm>
              <a:off x="3606800" y="421005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06A83E45-29FD-4370-BB9A-676D30551CAD}"/>
                </a:ext>
              </a:extLst>
            </p:cNvPr>
            <p:cNvSpPr/>
            <p:nvPr/>
          </p:nvSpPr>
          <p:spPr>
            <a:xfrm>
              <a:off x="4645173" y="421005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6B4F7CAC-7FF6-4339-94C5-CF5B351AF2CE}"/>
                </a:ext>
              </a:extLst>
            </p:cNvPr>
            <p:cNvSpPr/>
            <p:nvPr/>
          </p:nvSpPr>
          <p:spPr>
            <a:xfrm>
              <a:off x="5688997" y="4216391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682640AA-5445-4956-92CA-B14D4F0432EB}"/>
                </a:ext>
              </a:extLst>
            </p:cNvPr>
            <p:cNvSpPr/>
            <p:nvPr/>
          </p:nvSpPr>
          <p:spPr>
            <a:xfrm>
              <a:off x="1484083" y="420371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87AA0475-B24F-449B-902F-3FAC84C470F2}"/>
                </a:ext>
              </a:extLst>
            </p:cNvPr>
            <p:cNvCxnSpPr>
              <a:cxnSpLocks/>
            </p:cNvCxnSpPr>
            <p:nvPr/>
          </p:nvCxnSpPr>
          <p:spPr>
            <a:xfrm>
              <a:off x="1613186" y="4267208"/>
              <a:ext cx="2028374" cy="3305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>
              <a:extLst>
                <a:ext uri="{FF2B5EF4-FFF2-40B4-BE49-F238E27FC236}">
                  <a16:creationId xmlns:a16="http://schemas.microsoft.com/office/drawing/2014/main" id="{B8CC96D5-B4BB-4E79-9CF3-6BE1ECF492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39530" y="4268262"/>
              <a:ext cx="949467" cy="1547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A42D5800-8D32-468F-B4FD-AE297CBA52C9}"/>
                </a:ext>
              </a:extLst>
            </p:cNvPr>
            <p:cNvSpPr/>
            <p:nvPr/>
          </p:nvSpPr>
          <p:spPr>
            <a:xfrm>
              <a:off x="6093861" y="4210077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42976645-524C-480A-AD19-A66012868CA1}"/>
                </a:ext>
              </a:extLst>
            </p:cNvPr>
            <p:cNvSpPr/>
            <p:nvPr/>
          </p:nvSpPr>
          <p:spPr>
            <a:xfrm>
              <a:off x="7137685" y="4216418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6" name="Прямая со стрелкой 55">
              <a:extLst>
                <a:ext uri="{FF2B5EF4-FFF2-40B4-BE49-F238E27FC236}">
                  <a16:creationId xmlns:a16="http://schemas.microsoft.com/office/drawing/2014/main" id="{8EEC1927-9AB1-410B-B87A-5BEBDD98A6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88218" y="4268289"/>
              <a:ext cx="949467" cy="1547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D0219A-A118-4FCD-9445-427D1EA3DC3B}"/>
                </a:ext>
              </a:extLst>
            </p:cNvPr>
            <p:cNvSpPr txBox="1"/>
            <p:nvPr/>
          </p:nvSpPr>
          <p:spPr>
            <a:xfrm>
              <a:off x="1388185" y="3747810"/>
              <a:ext cx="685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		   3	     4	      5  5.5	 6.5	</a:t>
              </a:r>
              <a:endParaRPr lang="ru-RU" sz="2400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62008F4-15B1-491A-A7D9-A8C49DDEF6FC}"/>
              </a:ext>
            </a:extLst>
          </p:cNvPr>
          <p:cNvGrpSpPr/>
          <p:nvPr/>
        </p:nvGrpSpPr>
        <p:grpSpPr>
          <a:xfrm>
            <a:off x="3398121" y="1555187"/>
            <a:ext cx="2088509" cy="1318060"/>
            <a:chOff x="3398121" y="1555187"/>
            <a:chExt cx="2088509" cy="131806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5E5FC7D2-B728-4D43-BE04-158685A93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6372" t="-585" r="54160" b="585"/>
            <a:stretch/>
          </p:blipFill>
          <p:spPr>
            <a:xfrm>
              <a:off x="3883815" y="1555187"/>
              <a:ext cx="400189" cy="1318060"/>
            </a:xfrm>
            <a:prstGeom prst="rect">
              <a:avLst/>
            </a:prstGeom>
          </p:spPr>
        </p:pic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E291A085-D4DB-4653-B7DF-2406DEAF8861}"/>
                </a:ext>
              </a:extLst>
            </p:cNvPr>
            <p:cNvCxnSpPr/>
            <p:nvPr/>
          </p:nvCxnSpPr>
          <p:spPr>
            <a:xfrm>
              <a:off x="3512710" y="1928467"/>
              <a:ext cx="40018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D6CFFAE7-A6FC-4434-851F-17C64C19CF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80532"/>
            <a:stretch/>
          </p:blipFill>
          <p:spPr>
            <a:xfrm>
              <a:off x="3398121" y="1555187"/>
              <a:ext cx="400189" cy="1318060"/>
            </a:xfrm>
            <a:prstGeom prst="rect">
              <a:avLst/>
            </a:prstGeom>
          </p:spPr>
        </p:pic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4C48BB2F-2D01-4B02-864D-F61094406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r="78335"/>
            <a:stretch/>
          </p:blipFill>
          <p:spPr>
            <a:xfrm>
              <a:off x="4284005" y="1934374"/>
              <a:ext cx="1001732" cy="938873"/>
            </a:xfrm>
            <a:prstGeom prst="rect">
              <a:avLst/>
            </a:prstGeom>
          </p:spPr>
        </p:pic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id="{E50B932D-291D-47DC-850E-EA557FCB26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93640" t="-269" r="252" b="269"/>
            <a:stretch/>
          </p:blipFill>
          <p:spPr>
            <a:xfrm>
              <a:off x="5204203" y="1884885"/>
              <a:ext cx="282427" cy="938873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23F86A7-5D6A-48FA-82CE-33A2C404B9C5}"/>
              </a:ext>
            </a:extLst>
          </p:cNvPr>
          <p:cNvSpPr txBox="1"/>
          <p:nvPr/>
        </p:nvSpPr>
        <p:spPr>
          <a:xfrm>
            <a:off x="7755815" y="369319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x</a:t>
            </a:r>
            <a:endParaRPr lang="ru-RU" sz="28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C0FAC-93D7-47F2-AE8E-6737B07B73B1}"/>
              </a:ext>
            </a:extLst>
          </p:cNvPr>
          <p:cNvSpPr txBox="1"/>
          <p:nvPr/>
        </p:nvSpPr>
        <p:spPr>
          <a:xfrm>
            <a:off x="2406804" y="3879789"/>
            <a:ext cx="5376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			-1	        -1</a:t>
            </a:r>
            <a:endParaRPr lang="ru-RU" sz="2000" b="1" dirty="0">
              <a:solidFill>
                <a:srgbClr val="FF0000"/>
              </a:solidFill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82A7986D-3E43-4515-8291-8589613315CD}"/>
              </a:ext>
            </a:extLst>
          </p:cNvPr>
          <p:cNvGrpSpPr/>
          <p:nvPr/>
        </p:nvGrpSpPr>
        <p:grpSpPr>
          <a:xfrm>
            <a:off x="2701636" y="2483427"/>
            <a:ext cx="4140379" cy="1461440"/>
            <a:chOff x="2701636" y="2483427"/>
            <a:chExt cx="4140379" cy="1461440"/>
          </a:xfrm>
        </p:grpSpPr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AEF5EFC9-5BE8-48A0-81FF-6E1195D61AE9}"/>
                </a:ext>
              </a:extLst>
            </p:cNvPr>
            <p:cNvCxnSpPr/>
            <p:nvPr/>
          </p:nvCxnSpPr>
          <p:spPr>
            <a:xfrm flipH="1">
              <a:off x="2701636" y="2483427"/>
              <a:ext cx="2192482" cy="1396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 стрелкой 68">
              <a:extLst>
                <a:ext uri="{FF2B5EF4-FFF2-40B4-BE49-F238E27FC236}">
                  <a16:creationId xmlns:a16="http://schemas.microsoft.com/office/drawing/2014/main" id="{FA68643B-9C7F-4D7D-AF70-7F18759EC5C3}"/>
                </a:ext>
              </a:extLst>
            </p:cNvPr>
            <p:cNvCxnSpPr>
              <a:cxnSpLocks/>
            </p:cNvCxnSpPr>
            <p:nvPr/>
          </p:nvCxnSpPr>
          <p:spPr>
            <a:xfrm>
              <a:off x="4894118" y="2489691"/>
              <a:ext cx="426448" cy="1403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>
              <a:extLst>
                <a:ext uri="{FF2B5EF4-FFF2-40B4-BE49-F238E27FC236}">
                  <a16:creationId xmlns:a16="http://schemas.microsoft.com/office/drawing/2014/main" id="{D3B997E0-7783-45A3-BECE-9AC7B6522357}"/>
                </a:ext>
              </a:extLst>
            </p:cNvPr>
            <p:cNvCxnSpPr>
              <a:cxnSpLocks/>
            </p:cNvCxnSpPr>
            <p:nvPr/>
          </p:nvCxnSpPr>
          <p:spPr>
            <a:xfrm>
              <a:off x="4894117" y="2483427"/>
              <a:ext cx="1947898" cy="1461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305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 на прямой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361357" y="774198"/>
            <a:ext cx="1635416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</a:t>
            </a:r>
            <a:r>
              <a:rPr lang="ru-RU" sz="3200" b="1" dirty="0"/>
              <a:t>=1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7A32F8E1-47DE-48B6-997E-66B8C01D33DF}"/>
              </a:ext>
            </a:extLst>
          </p:cNvPr>
          <p:cNvCxnSpPr>
            <a:cxnSpLocks/>
          </p:cNvCxnSpPr>
          <p:nvPr/>
        </p:nvCxnSpPr>
        <p:spPr>
          <a:xfrm>
            <a:off x="1104273" y="4279900"/>
            <a:ext cx="68925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Овал 36">
            <a:extLst>
              <a:ext uri="{FF2B5EF4-FFF2-40B4-BE49-F238E27FC236}">
                <a16:creationId xmlns:a16="http://schemas.microsoft.com/office/drawing/2014/main" id="{96A0265F-9627-4A86-BF00-DE4EED1E4906}"/>
              </a:ext>
            </a:extLst>
          </p:cNvPr>
          <p:cNvSpPr/>
          <p:nvPr/>
        </p:nvSpPr>
        <p:spPr>
          <a:xfrm>
            <a:off x="3606800" y="4210050"/>
            <a:ext cx="139698" cy="1396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682640AA-5445-4956-92CA-B14D4F0432EB}"/>
              </a:ext>
            </a:extLst>
          </p:cNvPr>
          <p:cNvSpPr/>
          <p:nvPr/>
        </p:nvSpPr>
        <p:spPr>
          <a:xfrm>
            <a:off x="1484083" y="4203710"/>
            <a:ext cx="139698" cy="1396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87AA0475-B24F-449B-902F-3FAC84C470F2}"/>
              </a:ext>
            </a:extLst>
          </p:cNvPr>
          <p:cNvCxnSpPr>
            <a:cxnSpLocks/>
          </p:cNvCxnSpPr>
          <p:nvPr/>
        </p:nvCxnSpPr>
        <p:spPr>
          <a:xfrm>
            <a:off x="1613186" y="4267208"/>
            <a:ext cx="2028374" cy="3305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B8CC96D5-B4BB-4E79-9CF3-6BE1ECF492C7}"/>
              </a:ext>
            </a:extLst>
          </p:cNvPr>
          <p:cNvCxnSpPr>
            <a:cxnSpLocks/>
          </p:cNvCxnSpPr>
          <p:nvPr/>
        </p:nvCxnSpPr>
        <p:spPr>
          <a:xfrm flipH="1" flipV="1">
            <a:off x="2651119" y="4362475"/>
            <a:ext cx="949467" cy="154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8EEC1927-9AB1-410B-B87A-5BEBDD98A677}"/>
              </a:ext>
            </a:extLst>
          </p:cNvPr>
          <p:cNvCxnSpPr>
            <a:cxnSpLocks/>
          </p:cNvCxnSpPr>
          <p:nvPr/>
        </p:nvCxnSpPr>
        <p:spPr>
          <a:xfrm>
            <a:off x="1604763" y="4361646"/>
            <a:ext cx="1038848" cy="16926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62008F4-15B1-491A-A7D9-A8C49DDEF6FC}"/>
              </a:ext>
            </a:extLst>
          </p:cNvPr>
          <p:cNvGrpSpPr/>
          <p:nvPr/>
        </p:nvGrpSpPr>
        <p:grpSpPr>
          <a:xfrm>
            <a:off x="3398121" y="1555187"/>
            <a:ext cx="2088509" cy="1318060"/>
            <a:chOff x="3398121" y="1555187"/>
            <a:chExt cx="2088509" cy="131806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5E5FC7D2-B728-4D43-BE04-158685A93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6372" t="-585" r="54160" b="585"/>
            <a:stretch/>
          </p:blipFill>
          <p:spPr>
            <a:xfrm>
              <a:off x="3883815" y="1555187"/>
              <a:ext cx="400189" cy="1318060"/>
            </a:xfrm>
            <a:prstGeom prst="rect">
              <a:avLst/>
            </a:prstGeom>
          </p:spPr>
        </p:pic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E291A085-D4DB-4653-B7DF-2406DEAF8861}"/>
                </a:ext>
              </a:extLst>
            </p:cNvPr>
            <p:cNvCxnSpPr/>
            <p:nvPr/>
          </p:nvCxnSpPr>
          <p:spPr>
            <a:xfrm>
              <a:off x="3512710" y="1928467"/>
              <a:ext cx="40018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D6CFFAE7-A6FC-4434-851F-17C64C19CF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80532"/>
            <a:stretch/>
          </p:blipFill>
          <p:spPr>
            <a:xfrm>
              <a:off x="3398121" y="1555187"/>
              <a:ext cx="400189" cy="1318060"/>
            </a:xfrm>
            <a:prstGeom prst="rect">
              <a:avLst/>
            </a:prstGeom>
          </p:spPr>
        </p:pic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4C48BB2F-2D01-4B02-864D-F61094406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r="78335"/>
            <a:stretch/>
          </p:blipFill>
          <p:spPr>
            <a:xfrm>
              <a:off x="4284005" y="1934374"/>
              <a:ext cx="1001732" cy="938873"/>
            </a:xfrm>
            <a:prstGeom prst="rect">
              <a:avLst/>
            </a:prstGeom>
          </p:spPr>
        </p:pic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id="{E50B932D-291D-47DC-850E-EA557FCB26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93640" t="-269" r="252" b="269"/>
            <a:stretch/>
          </p:blipFill>
          <p:spPr>
            <a:xfrm>
              <a:off x="5204203" y="1884885"/>
              <a:ext cx="282427" cy="938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978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3D860D4-6871-4F2E-9213-3F5B0C5A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393" y="1118947"/>
            <a:ext cx="5795162" cy="333451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на плоскости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5FC7D2-B728-4D43-BE04-158685A93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2960" y="1071583"/>
            <a:ext cx="2055627" cy="13180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291A085-D4DB-4653-B7DF-2406DEAF8861}"/>
              </a:ext>
            </a:extLst>
          </p:cNvPr>
          <p:cNvCxnSpPr/>
          <p:nvPr/>
        </p:nvCxnSpPr>
        <p:spPr>
          <a:xfrm>
            <a:off x="4207611" y="1505114"/>
            <a:ext cx="400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5CC4DE5-CDB0-4346-9720-F923322DB718}"/>
              </a:ext>
            </a:extLst>
          </p:cNvPr>
          <p:cNvGrpSpPr/>
          <p:nvPr/>
        </p:nvGrpSpPr>
        <p:grpSpPr>
          <a:xfrm>
            <a:off x="1067386" y="1040304"/>
            <a:ext cx="6346987" cy="3569306"/>
            <a:chOff x="1067386" y="1040304"/>
            <a:chExt cx="6346987" cy="3569306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FF1A4332-F9D5-456B-A3EE-98B7FC87B2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23312" r="61090"/>
            <a:stretch/>
          </p:blipFill>
          <p:spPr>
            <a:xfrm>
              <a:off x="1067386" y="2890561"/>
              <a:ext cx="721175" cy="938873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D31148CE-63A2-411D-8FE0-D95FD9B120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7330" t="-6581" r="77072" b="6581"/>
            <a:stretch/>
          </p:blipFill>
          <p:spPr>
            <a:xfrm>
              <a:off x="3792003" y="3670737"/>
              <a:ext cx="721175" cy="93887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128E64-FD6B-4820-9002-0CDF8EC27013}"/>
                </a:ext>
              </a:extLst>
            </p:cNvPr>
            <p:cNvSpPr txBox="1"/>
            <p:nvPr/>
          </p:nvSpPr>
          <p:spPr>
            <a:xfrm>
              <a:off x="7050171" y="344549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x</a:t>
              </a:r>
              <a:endParaRPr lang="ru-RU" sz="2800" i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38B729-4F46-49CD-95EF-D41379D017F9}"/>
                </a:ext>
              </a:extLst>
            </p:cNvPr>
            <p:cNvSpPr txBox="1"/>
            <p:nvPr/>
          </p:nvSpPr>
          <p:spPr>
            <a:xfrm>
              <a:off x="1349372" y="104030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y</a:t>
              </a:r>
              <a:endParaRPr lang="ru-RU" sz="28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5498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3D860D4-6871-4F2E-9213-3F5B0C5A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393" y="1118947"/>
            <a:ext cx="5795162" cy="333451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Длина вектора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F1A4332-F9D5-456B-A3EE-98B7FC87B2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23312" r="61090"/>
          <a:stretch/>
        </p:blipFill>
        <p:spPr>
          <a:xfrm>
            <a:off x="1067386" y="2890561"/>
            <a:ext cx="721175" cy="938873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31148CE-63A2-411D-8FE0-D95FD9B120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7330" t="-6581" r="77072" b="6581"/>
          <a:stretch/>
        </p:blipFill>
        <p:spPr>
          <a:xfrm>
            <a:off x="3792003" y="3670737"/>
            <a:ext cx="721175" cy="93887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B128E64-FD6B-4820-9002-0CDF8EC27013}"/>
              </a:ext>
            </a:extLst>
          </p:cNvPr>
          <p:cNvSpPr txBox="1"/>
          <p:nvPr/>
        </p:nvSpPr>
        <p:spPr>
          <a:xfrm>
            <a:off x="7050171" y="34454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x</a:t>
            </a:r>
            <a:endParaRPr lang="ru-RU" sz="28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38B729-4F46-49CD-95EF-D41379D017F9}"/>
              </a:ext>
            </a:extLst>
          </p:cNvPr>
          <p:cNvSpPr txBox="1"/>
          <p:nvPr/>
        </p:nvSpPr>
        <p:spPr>
          <a:xfrm>
            <a:off x="1349372" y="104030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y</a:t>
            </a:r>
            <a:endParaRPr lang="ru-RU" sz="2800" i="1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2E2E376-7C28-434F-84CF-90F7E45896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631" b="15743"/>
          <a:stretch/>
        </p:blipFill>
        <p:spPr>
          <a:xfrm>
            <a:off x="4416325" y="1181544"/>
            <a:ext cx="2659230" cy="9388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3024A9A1-35CE-4C41-8B1B-C9120837B880}"/>
              </a:ext>
            </a:extLst>
          </p:cNvPr>
          <p:cNvCxnSpPr>
            <a:cxnSpLocks/>
          </p:cNvCxnSpPr>
          <p:nvPr/>
        </p:nvCxnSpPr>
        <p:spPr>
          <a:xfrm flipV="1">
            <a:off x="1867235" y="3702514"/>
            <a:ext cx="4705330" cy="2653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AE02C834-D8F5-4650-A4AB-D75596B7BE08}"/>
              </a:ext>
            </a:extLst>
          </p:cNvPr>
          <p:cNvCxnSpPr>
            <a:cxnSpLocks/>
          </p:cNvCxnSpPr>
          <p:nvPr/>
        </p:nvCxnSpPr>
        <p:spPr>
          <a:xfrm flipV="1">
            <a:off x="6568774" y="2960741"/>
            <a:ext cx="0" cy="768306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42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18340</TotalTime>
  <Words>127</Words>
  <Application>Microsoft Office PowerPoint</Application>
  <PresentationFormat>Экран (16:9)</PresentationFormat>
  <Paragraphs>57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Введение в аналитическую геометрию</vt:lpstr>
      <vt:lpstr>План урока</vt:lpstr>
      <vt:lpstr>Векторы</vt:lpstr>
      <vt:lpstr>Векторы на прямой</vt:lpstr>
      <vt:lpstr>Векторы на прямой</vt:lpstr>
      <vt:lpstr>Векторы на прямой</vt:lpstr>
      <vt:lpstr>Векторы на прямой</vt:lpstr>
      <vt:lpstr>Векторы на плоскости</vt:lpstr>
      <vt:lpstr>Длина вектора</vt:lpstr>
      <vt:lpstr>Векторы на плоскости</vt:lpstr>
      <vt:lpstr>Векторы в пространстве</vt:lpstr>
      <vt:lpstr>Домашнее задание</vt:lpstr>
      <vt:lpstr>Что мы узнали?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первого урока</dc:title>
  <dc:creator>Дмитрий Кирьянов</dc:creator>
  <cp:lastModifiedBy>Дмитрий Кирьянов</cp:lastModifiedBy>
  <cp:revision>44</cp:revision>
  <dcterms:modified xsi:type="dcterms:W3CDTF">2018-07-02T05:16:21Z</dcterms:modified>
</cp:coreProperties>
</file>