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74" r:id="rId3"/>
    <p:sldId id="295" r:id="rId4"/>
    <p:sldId id="310" r:id="rId5"/>
    <p:sldId id="311" r:id="rId6"/>
    <p:sldId id="308" r:id="rId7"/>
    <p:sldId id="312" r:id="rId8"/>
    <p:sldId id="313" r:id="rId9"/>
    <p:sldId id="314" r:id="rId10"/>
    <p:sldId id="315" r:id="rId11"/>
    <p:sldId id="316" r:id="rId12"/>
    <p:sldId id="282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74" autoAdjust="0"/>
  </p:normalViewPr>
  <p:slideViewPr>
    <p:cSldViewPr snapToGrid="0">
      <p:cViewPr>
        <p:scale>
          <a:sx n="66" d="100"/>
          <a:sy n="66" d="100"/>
        </p:scale>
        <p:origin x="378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85216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988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077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144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384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940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065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827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869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686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630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90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469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>
                <a:solidFill>
                  <a:srgbClr val="4C5D6E"/>
                </a:solidFill>
              </a:rPr>
              <a:t>Введение</a:t>
            </a:r>
            <a:br>
              <a:rPr lang="ru-RU" sz="4000" dirty="0">
                <a:solidFill>
                  <a:srgbClr val="4C5D6E"/>
                </a:solidFill>
              </a:rPr>
            </a:br>
            <a:r>
              <a:rPr lang="ru-RU" sz="4000" dirty="0">
                <a:solidFill>
                  <a:srgbClr val="4C5D6E"/>
                </a:solidFill>
              </a:rPr>
              <a:t>в аналитическую геометрию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5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Квадратичные формы и кривые 2-го порядка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2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DDB48F-EAB2-4C56-B6E5-323311AA5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06" t="1393" r="1469" b="16402"/>
          <a:stretch/>
        </p:blipFill>
        <p:spPr>
          <a:xfrm>
            <a:off x="4919403" y="472103"/>
            <a:ext cx="3077370" cy="3990735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Парабола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FF4829-F744-4B5B-B87F-CDEB57D4A74F}"/>
              </a:ext>
            </a:extLst>
          </p:cNvPr>
          <p:cNvSpPr txBox="1"/>
          <p:nvPr/>
        </p:nvSpPr>
        <p:spPr>
          <a:xfrm>
            <a:off x="7607491" y="25690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x</a:t>
            </a:r>
            <a:endParaRPr lang="ru-RU" sz="28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EEABC2-7158-49DC-B12E-5B68CFBB6D97}"/>
              </a:ext>
            </a:extLst>
          </p:cNvPr>
          <p:cNvSpPr txBox="1"/>
          <p:nvPr/>
        </p:nvSpPr>
        <p:spPr>
          <a:xfrm>
            <a:off x="5711974" y="38464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y</a:t>
            </a:r>
            <a:endParaRPr lang="ru-RU" sz="2800" i="1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2E12395-F8D4-4DBA-93B7-46F3D0FE0F25}"/>
              </a:ext>
            </a:extLst>
          </p:cNvPr>
          <p:cNvCxnSpPr>
            <a:cxnSpLocks/>
          </p:cNvCxnSpPr>
          <p:nvPr/>
        </p:nvCxnSpPr>
        <p:spPr>
          <a:xfrm>
            <a:off x="7041431" y="226800"/>
            <a:ext cx="0" cy="2435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E3374A38-103D-4E90-B9CC-62A14C1831D7}"/>
              </a:ext>
            </a:extLst>
          </p:cNvPr>
          <p:cNvCxnSpPr>
            <a:cxnSpLocks/>
          </p:cNvCxnSpPr>
          <p:nvPr/>
        </p:nvCxnSpPr>
        <p:spPr>
          <a:xfrm flipH="1">
            <a:off x="5711974" y="1176062"/>
            <a:ext cx="2606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22E609CB-3938-4303-A590-33E9B205DA3C}"/>
              </a:ext>
            </a:extLst>
          </p:cNvPr>
          <p:cNvCxnSpPr>
            <a:cxnSpLocks/>
          </p:cNvCxnSpPr>
          <p:nvPr/>
        </p:nvCxnSpPr>
        <p:spPr>
          <a:xfrm flipH="1">
            <a:off x="5295900" y="1176062"/>
            <a:ext cx="174553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C9D44AF3-F046-4BEA-9915-A1D23628A85D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6222398" y="1174852"/>
            <a:ext cx="820116" cy="146487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2FA7C140-79A4-4B2A-A1B7-D7C8258B4F5D}"/>
              </a:ext>
            </a:extLst>
          </p:cNvPr>
          <p:cNvSpPr/>
          <p:nvPr/>
        </p:nvSpPr>
        <p:spPr>
          <a:xfrm>
            <a:off x="6168197" y="2630427"/>
            <a:ext cx="63500" cy="6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10175C4-EF33-49CD-B0ED-1ECA417D5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120" y="1250933"/>
            <a:ext cx="2544269" cy="78237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78DC592-A16E-477C-ABE8-02207A7AFE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961" y="2319061"/>
            <a:ext cx="3557664" cy="11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1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A79F2C-2A8F-4C0F-98EA-E04B1861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785" y="1272550"/>
            <a:ext cx="7036428" cy="2626350"/>
          </a:xfrm>
        </p:spPr>
        <p:txBody>
          <a:bodyPr/>
          <a:lstStyle/>
          <a:p>
            <a:pPr marL="114300" indent="0">
              <a:lnSpc>
                <a:spcPct val="200000"/>
              </a:lnSpc>
              <a:buNone/>
            </a:pPr>
            <a:r>
              <a:rPr lang="ru-RU" dirty="0"/>
              <a:t>Напишите код на </a:t>
            </a:r>
            <a:r>
              <a:rPr lang="en-US" dirty="0"/>
              <a:t>Python</a:t>
            </a:r>
            <a:r>
              <a:rPr lang="ru-RU" dirty="0"/>
              <a:t>, реализующий построение графиков: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ru-RU" dirty="0"/>
              <a:t>окружности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ru-RU" dirty="0"/>
              <a:t>эллипса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ru-RU" dirty="0"/>
              <a:t>гиперболы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3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/>
              <a:t>Что такое линейные и квадратичные формы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/>
              <a:t>Какими уравнениями описываются кривые 2-го порядка</a:t>
            </a:r>
          </a:p>
          <a:p>
            <a:pPr marL="469900" lvl="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/>
              <a:t>Как выглядят графики эллипса, параболы и гиперболы</a:t>
            </a: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87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460695" cy="3554264"/>
          </a:xfrm>
        </p:spPr>
        <p:txBody>
          <a:bodyPr/>
          <a:lstStyle/>
          <a:p>
            <a:pPr marL="469900" lvl="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Линейные и квадратичные формы</a:t>
            </a:r>
          </a:p>
          <a:p>
            <a:pPr marL="469900" lvl="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Линии 2го порядка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Какими уравнениями описываются эллипс, парабола и гипербола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Графики эллипса, параболы и гиперболы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14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40B40B-A94E-4CEE-9376-4FAFF7434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35" t="10381" r="42947" b="16595"/>
          <a:stretch/>
        </p:blipFill>
        <p:spPr>
          <a:xfrm>
            <a:off x="5078566" y="1620730"/>
            <a:ext cx="2828916" cy="291613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Уравнение прямой на плоскости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F431CA-F9A7-4A75-92E8-75D49E185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74" y="1238556"/>
            <a:ext cx="4686300" cy="9239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5A8032-577F-4E43-86A4-13CA3E3A1C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273" y="2006163"/>
            <a:ext cx="3543900" cy="1570193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E6E69DA-3350-4980-90FF-7161683B39C3}"/>
              </a:ext>
            </a:extLst>
          </p:cNvPr>
          <p:cNvGrpSpPr/>
          <p:nvPr/>
        </p:nvGrpSpPr>
        <p:grpSpPr>
          <a:xfrm>
            <a:off x="5734769" y="1230979"/>
            <a:ext cx="2314958" cy="2309485"/>
            <a:chOff x="5734769" y="1230979"/>
            <a:chExt cx="2314958" cy="230948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3B1A49-4779-4C5B-BD1A-642FDD8EFC99}"/>
                </a:ext>
              </a:extLst>
            </p:cNvPr>
            <p:cNvSpPr txBox="1"/>
            <p:nvPr/>
          </p:nvSpPr>
          <p:spPr>
            <a:xfrm>
              <a:off x="5734769" y="123097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6E96A-3312-4B76-91D5-0EB17CC27BBB}"/>
                </a:ext>
              </a:extLst>
            </p:cNvPr>
            <p:cNvSpPr txBox="1"/>
            <p:nvPr/>
          </p:nvSpPr>
          <p:spPr>
            <a:xfrm>
              <a:off x="7711173" y="307879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</p:grp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C9161993-A262-432E-A3B9-4A6F9C708367}"/>
              </a:ext>
            </a:extLst>
          </p:cNvPr>
          <p:cNvSpPr/>
          <p:nvPr/>
        </p:nvSpPr>
        <p:spPr>
          <a:xfrm>
            <a:off x="1142372" y="1373585"/>
            <a:ext cx="4425051" cy="64100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Линии 2-го порядка на плоскости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F431CA-F9A7-4A75-92E8-75D49E1852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000"/>
          <a:stretch/>
        </p:blipFill>
        <p:spPr>
          <a:xfrm>
            <a:off x="1025674" y="1238556"/>
            <a:ext cx="3702190" cy="92392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B3B1A49-4779-4C5B-BD1A-642FDD8EFC99}"/>
              </a:ext>
            </a:extLst>
          </p:cNvPr>
          <p:cNvSpPr txBox="1"/>
          <p:nvPr/>
        </p:nvSpPr>
        <p:spPr>
          <a:xfrm>
            <a:off x="5734769" y="123097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400" i="1" dirty="0"/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C9161993-A262-432E-A3B9-4A6F9C708367}"/>
              </a:ext>
            </a:extLst>
          </p:cNvPr>
          <p:cNvSpPr/>
          <p:nvPr/>
        </p:nvSpPr>
        <p:spPr>
          <a:xfrm>
            <a:off x="1053154" y="1281592"/>
            <a:ext cx="6943619" cy="192924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71BDA176-CF7A-4971-A9F6-DE7FF71253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951" t="16817" r="30513" b="12122"/>
          <a:stretch/>
        </p:blipFill>
        <p:spPr>
          <a:xfrm>
            <a:off x="4727864" y="1400851"/>
            <a:ext cx="493778" cy="6565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D0AB25-19FA-4FAB-B081-2E30E19A6E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26" r="2099"/>
          <a:stretch/>
        </p:blipFill>
        <p:spPr>
          <a:xfrm>
            <a:off x="1152764" y="2086900"/>
            <a:ext cx="6702763" cy="1055856"/>
          </a:xfrm>
          <a:prstGeom prst="rect">
            <a:avLst/>
          </a:prstGeom>
        </p:spPr>
      </p:pic>
      <p:sp>
        <p:nvSpPr>
          <p:cNvPr id="4" name="Облачко с текстом: прямоугольное со скругленными углами 3">
            <a:extLst>
              <a:ext uri="{FF2B5EF4-FFF2-40B4-BE49-F238E27FC236}">
                <a16:creationId xmlns:a16="http://schemas.microsoft.com/office/drawing/2014/main" id="{469BB804-1B30-4B77-BF70-FD6D73DFCFCA}"/>
              </a:ext>
            </a:extLst>
          </p:cNvPr>
          <p:cNvSpPr/>
          <p:nvPr/>
        </p:nvSpPr>
        <p:spPr>
          <a:xfrm>
            <a:off x="3920299" y="3440691"/>
            <a:ext cx="3998401" cy="799754"/>
          </a:xfrm>
          <a:prstGeom prst="wedgeRoundRectCallout">
            <a:avLst>
              <a:gd name="adj1" fmla="val -79276"/>
              <a:gd name="adj2" fmla="val -772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алгебраическое уравнение  2-го порядка</a:t>
            </a:r>
          </a:p>
        </p:txBody>
      </p:sp>
    </p:spTree>
    <p:extLst>
      <p:ext uri="{BB962C8B-B14F-4D97-AF65-F5344CB8AC3E}">
        <p14:creationId xmlns:p14="http://schemas.microsoft.com/office/powerpoint/2010/main" val="563178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Линии 2-го порядка на плоскости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C4B10CA-A4BB-43F1-867D-25D8E13F24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302"/>
          <a:stretch/>
        </p:blipFill>
        <p:spPr>
          <a:xfrm>
            <a:off x="1142373" y="1412841"/>
            <a:ext cx="4818743" cy="624289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E3538413-E0C2-4322-8CEC-2B91AED5B1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34" t="1" b="-3613"/>
          <a:stretch/>
        </p:blipFill>
        <p:spPr>
          <a:xfrm>
            <a:off x="3114856" y="2007602"/>
            <a:ext cx="4596317" cy="6468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31D7534-A168-405C-A62D-80366A13C3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5959" b="-11277"/>
          <a:stretch/>
        </p:blipFill>
        <p:spPr>
          <a:xfrm>
            <a:off x="1139974" y="3291172"/>
            <a:ext cx="4941512" cy="62428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0AA88BC2-4EF2-44A5-9606-B7BE36533B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176" b="168"/>
          <a:stretch/>
        </p:blipFill>
        <p:spPr>
          <a:xfrm>
            <a:off x="3249082" y="3904750"/>
            <a:ext cx="4464491" cy="560083"/>
          </a:xfrm>
          <a:prstGeom prst="rect">
            <a:avLst/>
          </a:prstGeom>
        </p:spPr>
      </p:pic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51B9484B-BFE3-47BD-8495-EDEA6B092566}"/>
              </a:ext>
            </a:extLst>
          </p:cNvPr>
          <p:cNvSpPr/>
          <p:nvPr/>
        </p:nvSpPr>
        <p:spPr>
          <a:xfrm>
            <a:off x="1125723" y="1440503"/>
            <a:ext cx="4586251" cy="59662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04819B8F-49AC-47D5-87D9-BD1E7F9C9A07}"/>
              </a:ext>
            </a:extLst>
          </p:cNvPr>
          <p:cNvSpPr/>
          <p:nvPr/>
        </p:nvSpPr>
        <p:spPr>
          <a:xfrm>
            <a:off x="1125724" y="3268024"/>
            <a:ext cx="4658819" cy="59662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CD0395DE-6B56-4BF1-B78A-4FE4BFD0A807}"/>
              </a:ext>
            </a:extLst>
          </p:cNvPr>
          <p:cNvSpPr/>
          <p:nvPr/>
        </p:nvSpPr>
        <p:spPr>
          <a:xfrm>
            <a:off x="3334615" y="2112574"/>
            <a:ext cx="3008129" cy="459175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D2724BFF-7793-4739-8810-4889D86ADFDB}"/>
              </a:ext>
            </a:extLst>
          </p:cNvPr>
          <p:cNvSpPr/>
          <p:nvPr/>
        </p:nvSpPr>
        <p:spPr>
          <a:xfrm>
            <a:off x="3455133" y="3965947"/>
            <a:ext cx="3008129" cy="459175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767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587A19-C57F-497D-9BCF-6DE5DD9E2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73" y="3019404"/>
            <a:ext cx="3617535" cy="10954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61FF17-EE96-4E81-A324-05038E2CB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345" y="1017315"/>
            <a:ext cx="3617535" cy="646844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Окружность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5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614B09A-12F5-45E1-8C0C-5AEA76302E1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36428" t="14895" r="15644" b="6617"/>
          <a:stretch/>
        </p:blipFill>
        <p:spPr>
          <a:xfrm>
            <a:off x="3759197" y="537028"/>
            <a:ext cx="4382716" cy="403497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3FA862B-61B9-43C3-8BFD-4AE54BF1FDAE}"/>
              </a:ext>
            </a:extLst>
          </p:cNvPr>
          <p:cNvSpPr txBox="1"/>
          <p:nvPr/>
        </p:nvSpPr>
        <p:spPr>
          <a:xfrm>
            <a:off x="7814672" y="374781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x</a:t>
            </a:r>
            <a:endParaRPr lang="ru-RU" sz="2800" i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FB640E-0330-460E-90DA-D9C679AEDB31}"/>
              </a:ext>
            </a:extLst>
          </p:cNvPr>
          <p:cNvSpPr txBox="1"/>
          <p:nvPr/>
        </p:nvSpPr>
        <p:spPr>
          <a:xfrm>
            <a:off x="4429114" y="45055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y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113025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BD4F29C-D727-43AA-91FE-3BD2B3A77957}"/>
              </a:ext>
            </a:extLst>
          </p:cNvPr>
          <p:cNvGrpSpPr/>
          <p:nvPr/>
        </p:nvGrpSpPr>
        <p:grpSpPr>
          <a:xfrm>
            <a:off x="4729054" y="628702"/>
            <a:ext cx="3297626" cy="3682339"/>
            <a:chOff x="4729054" y="628702"/>
            <a:chExt cx="3297626" cy="3682339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DC6E2E25-7F1A-499D-BF58-3CF64257C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133" t="21562" r="13957" b="10452"/>
            <a:stretch/>
          </p:blipFill>
          <p:spPr>
            <a:xfrm>
              <a:off x="4729054" y="872470"/>
              <a:ext cx="3297626" cy="3438571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3FA862B-61B9-43C3-8BFD-4AE54BF1FDAE}"/>
                </a:ext>
              </a:extLst>
            </p:cNvPr>
            <p:cNvSpPr txBox="1"/>
            <p:nvPr/>
          </p:nvSpPr>
          <p:spPr>
            <a:xfrm>
              <a:off x="7662478" y="227864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x</a:t>
              </a:r>
              <a:endParaRPr lang="ru-RU" sz="2800" i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FFB640E-0330-460E-90DA-D9C679AEDB31}"/>
                </a:ext>
              </a:extLst>
            </p:cNvPr>
            <p:cNvSpPr txBox="1"/>
            <p:nvPr/>
          </p:nvSpPr>
          <p:spPr>
            <a:xfrm>
              <a:off x="5979316" y="62870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y</a:t>
              </a:r>
              <a:endParaRPr lang="ru-RU" sz="2800" i="1" dirty="0"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Окружность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5A6168A-7F91-4FA0-A95D-D5C32B20F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373" y="3019404"/>
            <a:ext cx="3617535" cy="109549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29AD361C-6E31-48FC-AF8A-8B80224C7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345" y="1017315"/>
            <a:ext cx="3617535" cy="64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2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Эллипс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1666E38-C3A5-45FD-AC4F-17A28D426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373" y="1208266"/>
            <a:ext cx="1885950" cy="1038225"/>
          </a:xfrm>
          <a:prstGeom prst="rect">
            <a:avLst/>
          </a:prstGeom>
        </p:spPr>
      </p:pic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5C1E61D-77D8-4455-AF00-C5D61CEF3F2E}"/>
              </a:ext>
            </a:extLst>
          </p:cNvPr>
          <p:cNvGrpSpPr/>
          <p:nvPr/>
        </p:nvGrpSpPr>
        <p:grpSpPr>
          <a:xfrm>
            <a:off x="3998374" y="533915"/>
            <a:ext cx="4028306" cy="3506399"/>
            <a:chOff x="3998374" y="533915"/>
            <a:chExt cx="4028306" cy="3506399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3E920661-0C15-48E6-A243-79AA26C0D1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717" t="19155" r="16381" b="31063"/>
            <a:stretch/>
          </p:blipFill>
          <p:spPr>
            <a:xfrm>
              <a:off x="3998374" y="861663"/>
              <a:ext cx="3899516" cy="3178651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F4829-F744-4B5B-B87F-CDEB57D4A74F}"/>
                </a:ext>
              </a:extLst>
            </p:cNvPr>
            <p:cNvSpPr txBox="1"/>
            <p:nvPr/>
          </p:nvSpPr>
          <p:spPr>
            <a:xfrm>
              <a:off x="7662478" y="207543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x</a:t>
              </a:r>
              <a:endParaRPr lang="ru-RU" sz="2800" i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EEABC2-7158-49DC-B12E-5B68CFBB6D97}"/>
                </a:ext>
              </a:extLst>
            </p:cNvPr>
            <p:cNvSpPr txBox="1"/>
            <p:nvPr/>
          </p:nvSpPr>
          <p:spPr>
            <a:xfrm>
              <a:off x="5766031" y="53391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y</a:t>
              </a:r>
              <a:endParaRPr lang="ru-RU" sz="2800" i="1" dirty="0"/>
            </a:p>
          </p:txBody>
        </p:sp>
      </p:grp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401885-4B99-4BC3-A932-E541AB9F58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8324" y="3783031"/>
            <a:ext cx="4962664" cy="6468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810BA8-DCE4-493D-90BF-A4C64BCC0D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320" y="2500411"/>
            <a:ext cx="2036354" cy="646842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2E12395-F8D4-4DBA-93B7-46F3D0FE0F25}"/>
              </a:ext>
            </a:extLst>
          </p:cNvPr>
          <p:cNvCxnSpPr/>
          <p:nvPr/>
        </p:nvCxnSpPr>
        <p:spPr>
          <a:xfrm>
            <a:off x="6854373" y="874363"/>
            <a:ext cx="0" cy="1736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E3374A38-103D-4E90-B9CC-62A14C1831D7}"/>
              </a:ext>
            </a:extLst>
          </p:cNvPr>
          <p:cNvCxnSpPr>
            <a:cxnSpLocks/>
          </p:cNvCxnSpPr>
          <p:nvPr/>
        </p:nvCxnSpPr>
        <p:spPr>
          <a:xfrm flipH="1">
            <a:off x="6167338" y="1823625"/>
            <a:ext cx="1963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2FA7C140-79A4-4B2A-A1B7-D7C8258B4F5D}"/>
              </a:ext>
            </a:extLst>
          </p:cNvPr>
          <p:cNvSpPr/>
          <p:nvPr/>
        </p:nvSpPr>
        <p:spPr>
          <a:xfrm>
            <a:off x="7210425" y="2581275"/>
            <a:ext cx="63500" cy="6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A4111CF2-9D5A-418E-BBB0-50E1CD2E5222}"/>
              </a:ext>
            </a:extLst>
          </p:cNvPr>
          <p:cNvSpPr/>
          <p:nvPr/>
        </p:nvSpPr>
        <p:spPr>
          <a:xfrm>
            <a:off x="5095124" y="2581275"/>
            <a:ext cx="63500" cy="6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22E609CB-3938-4303-A590-33E9B205DA3C}"/>
              </a:ext>
            </a:extLst>
          </p:cNvPr>
          <p:cNvCxnSpPr>
            <a:cxnSpLocks/>
            <a:endCxn id="51" idx="7"/>
          </p:cNvCxnSpPr>
          <p:nvPr/>
        </p:nvCxnSpPr>
        <p:spPr>
          <a:xfrm flipH="1">
            <a:off x="5149325" y="1823625"/>
            <a:ext cx="1705050" cy="76694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C9D44AF3-F046-4BEA-9915-A1D23628A85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855455" y="1822415"/>
            <a:ext cx="364269" cy="76815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1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Гипербола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1666E38-C3A5-45FD-AC4F-17A28D426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373" y="1208266"/>
            <a:ext cx="1885950" cy="1038225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46C458F-73C2-48FB-BAE9-887189460561}"/>
              </a:ext>
            </a:extLst>
          </p:cNvPr>
          <p:cNvGrpSpPr/>
          <p:nvPr/>
        </p:nvGrpSpPr>
        <p:grpSpPr>
          <a:xfrm>
            <a:off x="5286911" y="444297"/>
            <a:ext cx="2821997" cy="3452983"/>
            <a:chOff x="5286911" y="444297"/>
            <a:chExt cx="2821997" cy="3452983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E18F5172-8953-4366-A037-31B839369B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6321" t="7202" r="12373" b="13998"/>
            <a:stretch/>
          </p:blipFill>
          <p:spPr>
            <a:xfrm>
              <a:off x="5286911" y="571488"/>
              <a:ext cx="2658763" cy="332579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F4829-F744-4B5B-B87F-CDEB57D4A74F}"/>
                </a:ext>
              </a:extLst>
            </p:cNvPr>
            <p:cNvSpPr txBox="1"/>
            <p:nvPr/>
          </p:nvSpPr>
          <p:spPr>
            <a:xfrm>
              <a:off x="7744706" y="2172661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x</a:t>
              </a:r>
              <a:endParaRPr lang="ru-RU" sz="2800" i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EEABC2-7158-49DC-B12E-5B68CFBB6D97}"/>
                </a:ext>
              </a:extLst>
            </p:cNvPr>
            <p:cNvSpPr txBox="1"/>
            <p:nvPr/>
          </p:nvSpPr>
          <p:spPr>
            <a:xfrm>
              <a:off x="6167338" y="44429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y</a:t>
              </a:r>
              <a:endParaRPr lang="ru-RU" sz="2800" i="1" dirty="0"/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810BA8-DCE4-493D-90BF-A4C64BCC0D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320" y="2500411"/>
            <a:ext cx="2036354" cy="646842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2E12395-F8D4-4DBA-93B7-46F3D0FE0F25}"/>
              </a:ext>
            </a:extLst>
          </p:cNvPr>
          <p:cNvCxnSpPr>
            <a:cxnSpLocks/>
          </p:cNvCxnSpPr>
          <p:nvPr/>
        </p:nvCxnSpPr>
        <p:spPr>
          <a:xfrm>
            <a:off x="7359578" y="456423"/>
            <a:ext cx="0" cy="1790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E3374A38-103D-4E90-B9CC-62A14C1831D7}"/>
              </a:ext>
            </a:extLst>
          </p:cNvPr>
          <p:cNvCxnSpPr>
            <a:cxnSpLocks/>
          </p:cNvCxnSpPr>
          <p:nvPr/>
        </p:nvCxnSpPr>
        <p:spPr>
          <a:xfrm flipH="1">
            <a:off x="6578600" y="1405685"/>
            <a:ext cx="2057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22E609CB-3938-4303-A590-33E9B205DA3C}"/>
              </a:ext>
            </a:extLst>
          </p:cNvPr>
          <p:cNvCxnSpPr>
            <a:cxnSpLocks/>
            <a:endCxn id="51" idx="7"/>
          </p:cNvCxnSpPr>
          <p:nvPr/>
        </p:nvCxnSpPr>
        <p:spPr>
          <a:xfrm flipH="1">
            <a:off x="6034017" y="1405685"/>
            <a:ext cx="1325564" cy="80624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805283BA-DBF2-4A2C-85D8-54FB5AF982D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175" t="31528" r="22689" b="14478"/>
          <a:stretch/>
        </p:blipFill>
        <p:spPr>
          <a:xfrm>
            <a:off x="1711316" y="1520142"/>
            <a:ext cx="287858" cy="349254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39FBEEFE-188D-4FB1-BFA6-4D05A89C12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07" t="30182" r="57741" b="26342"/>
          <a:stretch/>
        </p:blipFill>
        <p:spPr>
          <a:xfrm>
            <a:off x="2418152" y="2695881"/>
            <a:ext cx="223511" cy="451372"/>
          </a:xfrm>
          <a:prstGeom prst="rect">
            <a:avLst/>
          </a:prstGeom>
        </p:spPr>
      </p:pic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4D5CF40-33B2-46F3-AE0E-6920B3F7876D}"/>
              </a:ext>
            </a:extLst>
          </p:cNvPr>
          <p:cNvGrpSpPr/>
          <p:nvPr/>
        </p:nvGrpSpPr>
        <p:grpSpPr>
          <a:xfrm>
            <a:off x="1198324" y="3783031"/>
            <a:ext cx="4962664" cy="646843"/>
            <a:chOff x="1198324" y="3783031"/>
            <a:chExt cx="4962664" cy="646843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1E401885-4B99-4BC3-A932-E541AB9F5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98324" y="3783031"/>
              <a:ext cx="4962664" cy="646843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9AE936DD-75E3-4D06-ABFC-107758E82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3175" t="31528" r="22689" b="14478"/>
            <a:stretch/>
          </p:blipFill>
          <p:spPr>
            <a:xfrm>
              <a:off x="3139316" y="4017981"/>
              <a:ext cx="287858" cy="349254"/>
            </a:xfrm>
            <a:prstGeom prst="rect">
              <a:avLst/>
            </a:prstGeom>
          </p:spPr>
        </p:pic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3C551CF7-9DC9-42EF-9938-534AAADBC885}"/>
                </a:ext>
              </a:extLst>
            </p:cNvPr>
            <p:cNvCxnSpPr>
              <a:cxnSpLocks/>
            </p:cNvCxnSpPr>
            <p:nvPr/>
          </p:nvCxnSpPr>
          <p:spPr>
            <a:xfrm>
              <a:off x="5322305" y="3862550"/>
              <a:ext cx="0" cy="5300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EA65C581-77C4-462D-85B3-881A80FD5846}"/>
                </a:ext>
              </a:extLst>
            </p:cNvPr>
            <p:cNvCxnSpPr>
              <a:cxnSpLocks/>
            </p:cNvCxnSpPr>
            <p:nvPr/>
          </p:nvCxnSpPr>
          <p:spPr>
            <a:xfrm>
              <a:off x="1273438" y="3862550"/>
              <a:ext cx="0" cy="5300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Овал 50">
            <a:extLst>
              <a:ext uri="{FF2B5EF4-FFF2-40B4-BE49-F238E27FC236}">
                <a16:creationId xmlns:a16="http://schemas.microsoft.com/office/drawing/2014/main" id="{A4111CF2-9D5A-418E-BBB0-50E1CD2E5222}"/>
              </a:ext>
            </a:extLst>
          </p:cNvPr>
          <p:cNvSpPr/>
          <p:nvPr/>
        </p:nvSpPr>
        <p:spPr>
          <a:xfrm>
            <a:off x="5979816" y="2202634"/>
            <a:ext cx="63500" cy="6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C9D44AF3-F046-4BEA-9915-A1D23628A85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7134374" y="1404475"/>
            <a:ext cx="226286" cy="79815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2FA7C140-79A4-4B2A-A1B7-D7C8258B4F5D}"/>
              </a:ext>
            </a:extLst>
          </p:cNvPr>
          <p:cNvSpPr/>
          <p:nvPr/>
        </p:nvSpPr>
        <p:spPr>
          <a:xfrm>
            <a:off x="7102624" y="2202634"/>
            <a:ext cx="63500" cy="6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7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4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20228</TotalTime>
  <Words>120</Words>
  <Application>Microsoft Office PowerPoint</Application>
  <PresentationFormat>Экран (16:9)</PresentationFormat>
  <Paragraphs>51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Введение в аналитическую геометрию</vt:lpstr>
      <vt:lpstr>План урока</vt:lpstr>
      <vt:lpstr>Уравнение прямой на плоскости</vt:lpstr>
      <vt:lpstr>Линии 2-го порядка на плоскости</vt:lpstr>
      <vt:lpstr>Линии 2-го порядка на плоскости</vt:lpstr>
      <vt:lpstr>Окружность</vt:lpstr>
      <vt:lpstr>Окружность</vt:lpstr>
      <vt:lpstr>Эллипс</vt:lpstr>
      <vt:lpstr>Гипербола</vt:lpstr>
      <vt:lpstr>Парабола</vt:lpstr>
      <vt:lpstr>Домашнее задание</vt:lpstr>
      <vt:lpstr>Что мы узнали?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первого урока</dc:title>
  <dc:creator>Дмитрий Кирьянов</dc:creator>
  <cp:lastModifiedBy>Дмитрий Кирьянов</cp:lastModifiedBy>
  <cp:revision>77</cp:revision>
  <dcterms:modified xsi:type="dcterms:W3CDTF">2018-07-09T14:24:10Z</dcterms:modified>
</cp:coreProperties>
</file>