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74" r:id="rId3"/>
    <p:sldId id="295" r:id="rId4"/>
    <p:sldId id="317" r:id="rId5"/>
    <p:sldId id="321" r:id="rId6"/>
    <p:sldId id="322" r:id="rId7"/>
    <p:sldId id="319" r:id="rId8"/>
    <p:sldId id="318" r:id="rId9"/>
    <p:sldId id="320" r:id="rId10"/>
    <p:sldId id="311" r:id="rId11"/>
    <p:sldId id="323" r:id="rId12"/>
    <p:sldId id="325" r:id="rId13"/>
    <p:sldId id="331" r:id="rId14"/>
    <p:sldId id="332" r:id="rId15"/>
    <p:sldId id="333" r:id="rId16"/>
    <p:sldId id="326" r:id="rId17"/>
    <p:sldId id="334" r:id="rId18"/>
    <p:sldId id="327" r:id="rId19"/>
    <p:sldId id="316" r:id="rId20"/>
    <p:sldId id="335" r:id="rId21"/>
    <p:sldId id="282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74" autoAdjust="0"/>
  </p:normalViewPr>
  <p:slideViewPr>
    <p:cSldViewPr snapToGrid="0">
      <p:cViewPr varScale="1">
        <p:scale>
          <a:sx n="64" d="100"/>
          <a:sy n="64" d="100"/>
        </p:scale>
        <p:origin x="114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8521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827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735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000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716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444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728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184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444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760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077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384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756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144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94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178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765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716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920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039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70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469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Введение</a:t>
            </a:r>
            <a:br>
              <a:rPr lang="ru-RU" sz="4000" dirty="0">
                <a:solidFill>
                  <a:srgbClr val="4C5D6E"/>
                </a:solidFill>
              </a:rPr>
            </a:br>
            <a:r>
              <a:rPr lang="ru-RU" sz="4000" dirty="0">
                <a:solidFill>
                  <a:srgbClr val="4C5D6E"/>
                </a:solidFill>
              </a:rPr>
              <a:t>в аналитическую геометрию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53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Линии и поверхности в пространстве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2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Поверхности 2-го порядка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4B10CA-A4BB-43F1-867D-25D8E13F24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302"/>
          <a:stretch/>
        </p:blipFill>
        <p:spPr>
          <a:xfrm>
            <a:off x="1142373" y="1412841"/>
            <a:ext cx="4818743" cy="62428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E3538413-E0C2-4322-8CEC-2B91AED5B1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34" t="1" b="-3613"/>
          <a:stretch/>
        </p:blipFill>
        <p:spPr>
          <a:xfrm>
            <a:off x="3114856" y="2647193"/>
            <a:ext cx="4596317" cy="646844"/>
          </a:xfrm>
          <a:prstGeom prst="rect">
            <a:avLst/>
          </a:prstGeom>
        </p:spPr>
      </p:pic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51B9484B-BFE3-47BD-8495-EDEA6B092566}"/>
              </a:ext>
            </a:extLst>
          </p:cNvPr>
          <p:cNvSpPr/>
          <p:nvPr/>
        </p:nvSpPr>
        <p:spPr>
          <a:xfrm>
            <a:off x="1125723" y="1440503"/>
            <a:ext cx="4586251" cy="59662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CD0395DE-6B56-4BF1-B78A-4FE4BFD0A807}"/>
              </a:ext>
            </a:extLst>
          </p:cNvPr>
          <p:cNvSpPr/>
          <p:nvPr/>
        </p:nvSpPr>
        <p:spPr>
          <a:xfrm>
            <a:off x="3351109" y="2741027"/>
            <a:ext cx="3008129" cy="459175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76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Поверхности 2-го порядка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4B10CA-A4BB-43F1-867D-25D8E13F24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302"/>
          <a:stretch/>
        </p:blipFill>
        <p:spPr>
          <a:xfrm>
            <a:off x="1142373" y="1412841"/>
            <a:ext cx="4818743" cy="62428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604D0C-628B-41A4-BD58-F98AFA2EE1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30" t="11009" r="3961" b="-1"/>
          <a:stretch/>
        </p:blipFill>
        <p:spPr>
          <a:xfrm>
            <a:off x="1713574" y="2133937"/>
            <a:ext cx="6009334" cy="5995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3D69C3-A7BC-4205-956C-728B5A8B3C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617" t="-6588" b="-1"/>
          <a:stretch/>
        </p:blipFill>
        <p:spPr>
          <a:xfrm>
            <a:off x="1618496" y="2830268"/>
            <a:ext cx="6104412" cy="653495"/>
          </a:xfrm>
          <a:prstGeom prst="rect">
            <a:avLst/>
          </a:prstGeom>
        </p:spPr>
      </p:pic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E2ABF383-45E2-4390-9AC4-BFD7F22B32EF}"/>
              </a:ext>
            </a:extLst>
          </p:cNvPr>
          <p:cNvSpPr/>
          <p:nvPr/>
        </p:nvSpPr>
        <p:spPr>
          <a:xfrm>
            <a:off x="1166064" y="1440503"/>
            <a:ext cx="6299850" cy="128456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5D2D49A7-C55A-41E9-AACB-40998E6394A4}"/>
              </a:ext>
            </a:extLst>
          </p:cNvPr>
          <p:cNvSpPr/>
          <p:nvPr/>
        </p:nvSpPr>
        <p:spPr>
          <a:xfrm>
            <a:off x="1923109" y="2946723"/>
            <a:ext cx="4464244" cy="459175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2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00D364-9F07-4AAA-B251-FFF3A6B1B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92" y="1461812"/>
            <a:ext cx="3744198" cy="14543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554B68-85FB-42C6-87A2-6BEDB79264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085" t="5266" r="33001" b="26735"/>
          <a:stretch/>
        </p:blipFill>
        <p:spPr>
          <a:xfrm rot="288317">
            <a:off x="4344274" y="1452812"/>
            <a:ext cx="3306600" cy="2979604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Эллипсоид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5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4025629" y="1088718"/>
            <a:ext cx="3685544" cy="3316762"/>
            <a:chOff x="3925707" y="820132"/>
            <a:chExt cx="3685544" cy="331676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5442775" y="82013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3925707" y="367522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CE5FAB-404C-432C-8AF0-5A1623E37539}"/>
                </a:ext>
              </a:extLst>
            </p:cNvPr>
            <p:cNvSpPr txBox="1"/>
            <p:nvPr/>
          </p:nvSpPr>
          <p:spPr>
            <a:xfrm>
              <a:off x="7272697" y="353414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5354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5E51AC-6866-4669-9C4D-8B6C4CBE15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33" t="3844" r="32511" b="20391"/>
          <a:stretch/>
        </p:blipFill>
        <p:spPr>
          <a:xfrm>
            <a:off x="4283974" y="1337206"/>
            <a:ext cx="3195001" cy="3016534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Однополостный гиперболоид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4027385" y="931877"/>
            <a:ext cx="3626736" cy="3280418"/>
            <a:chOff x="3927463" y="856476"/>
            <a:chExt cx="3626736" cy="328041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5907376" y="85647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3927463" y="360748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CE5FAB-404C-432C-8AF0-5A1623E37539}"/>
                </a:ext>
              </a:extLst>
            </p:cNvPr>
            <p:cNvSpPr txBox="1"/>
            <p:nvPr/>
          </p:nvSpPr>
          <p:spPr>
            <a:xfrm>
              <a:off x="7215645" y="367522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9285954-8E5D-4C86-B440-9BB2F806B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184" y="1229782"/>
            <a:ext cx="3195000" cy="122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25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2BBA69-126F-4F8F-977E-3BBBBC6C1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184" y="1209938"/>
            <a:ext cx="3590295" cy="12680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28A6AA-C770-4F6C-A177-EF4736A7FC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43" t="10497" r="29118" b="22092"/>
          <a:stretch/>
        </p:blipFill>
        <p:spPr>
          <a:xfrm>
            <a:off x="4285852" y="1574120"/>
            <a:ext cx="3317536" cy="2683935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 err="1">
                <a:solidFill>
                  <a:srgbClr val="4C5D6E"/>
                </a:solidFill>
              </a:rPr>
              <a:t>Двухполостный</a:t>
            </a:r>
            <a:r>
              <a:rPr lang="ru-RU" sz="3000" dirty="0">
                <a:solidFill>
                  <a:srgbClr val="4C5D6E"/>
                </a:solidFill>
              </a:rPr>
              <a:t> гиперболоид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5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4027385" y="1099941"/>
            <a:ext cx="3626736" cy="3112354"/>
            <a:chOff x="3927463" y="1024540"/>
            <a:chExt cx="3626736" cy="311235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5844698" y="102454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3927463" y="360748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CE5FAB-404C-432C-8AF0-5A1623E37539}"/>
                </a:ext>
              </a:extLst>
            </p:cNvPr>
            <p:cNvSpPr txBox="1"/>
            <p:nvPr/>
          </p:nvSpPr>
          <p:spPr>
            <a:xfrm>
              <a:off x="7215645" y="367522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861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1E26F40-37E2-4ED3-86AB-C5ECA876A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595" y="1092824"/>
            <a:ext cx="3846869" cy="147892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2DA78E-A7CD-4F96-AED7-0C392408D0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10" t="7571" r="32511" b="20391"/>
          <a:stretch/>
        </p:blipFill>
        <p:spPr>
          <a:xfrm>
            <a:off x="4240221" y="1500940"/>
            <a:ext cx="3245477" cy="2868170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Конус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5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4027385" y="1099941"/>
            <a:ext cx="3626736" cy="3112354"/>
            <a:chOff x="3927463" y="1024540"/>
            <a:chExt cx="3626736" cy="311235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5844698" y="102454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3927463" y="360748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CE5FAB-404C-432C-8AF0-5A1623E37539}"/>
                </a:ext>
              </a:extLst>
            </p:cNvPr>
            <p:cNvSpPr txBox="1"/>
            <p:nvPr/>
          </p:nvSpPr>
          <p:spPr>
            <a:xfrm>
              <a:off x="7215645" y="367522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16043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Эллиптический параболоид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4025629" y="1285896"/>
            <a:ext cx="3685544" cy="3119584"/>
            <a:chOff x="3925707" y="1017310"/>
            <a:chExt cx="3685544" cy="311958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5723945" y="101731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3925707" y="367522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CE5FAB-404C-432C-8AF0-5A1623E37539}"/>
                </a:ext>
              </a:extLst>
            </p:cNvPr>
            <p:cNvSpPr txBox="1"/>
            <p:nvPr/>
          </p:nvSpPr>
          <p:spPr>
            <a:xfrm>
              <a:off x="7272697" y="353414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B003D71-3359-4443-821E-926F2FBFF2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43" t="8919" r="30326" b="15900"/>
          <a:stretch/>
        </p:blipFill>
        <p:spPr>
          <a:xfrm>
            <a:off x="4364183" y="1636348"/>
            <a:ext cx="3257923" cy="271400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965246-83A0-4F0D-A0D9-2E8DE3C48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951" y="1340229"/>
            <a:ext cx="2563242" cy="138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90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CFCE11-0F1D-46A4-B22C-50B88C43E3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85" t="7049" r="37236" b="16026"/>
          <a:stretch/>
        </p:blipFill>
        <p:spPr>
          <a:xfrm>
            <a:off x="4136535" y="1212622"/>
            <a:ext cx="3618280" cy="310668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Гиперболический параболоид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3875255" y="846749"/>
            <a:ext cx="3971563" cy="3653272"/>
            <a:chOff x="3775333" y="578163"/>
            <a:chExt cx="3971563" cy="36532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4913371" y="578163"/>
              <a:ext cx="254961" cy="459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3775333" y="376977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CE5FAB-404C-432C-8AF0-5A1623E37539}"/>
                </a:ext>
              </a:extLst>
            </p:cNvPr>
            <p:cNvSpPr txBox="1"/>
            <p:nvPr/>
          </p:nvSpPr>
          <p:spPr>
            <a:xfrm>
              <a:off x="7408342" y="333188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E3B381-3CB2-4842-8612-44D8FB078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938" y="1295284"/>
            <a:ext cx="2536436" cy="137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54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B35A4DD-30E0-4A39-BFD9-91DFDC92C2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41" t="796" r="38428" b="8711"/>
          <a:stretch/>
        </p:blipFill>
        <p:spPr>
          <a:xfrm>
            <a:off x="4590305" y="897680"/>
            <a:ext cx="2853341" cy="326679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Цилиндры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4855174" y="728027"/>
            <a:ext cx="2454076" cy="3667283"/>
            <a:chOff x="4755252" y="459441"/>
            <a:chExt cx="2454076" cy="366728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4755252" y="45944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4968064" y="36650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CE5FAB-404C-432C-8AF0-5A1623E37539}"/>
                </a:ext>
              </a:extLst>
            </p:cNvPr>
            <p:cNvSpPr txBox="1"/>
            <p:nvPr/>
          </p:nvSpPr>
          <p:spPr>
            <a:xfrm>
              <a:off x="6870774" y="24031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2590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785" y="1039699"/>
            <a:ext cx="7036428" cy="3084297"/>
          </a:xfrm>
        </p:spPr>
        <p:txBody>
          <a:bodyPr/>
          <a:lstStyle/>
          <a:p>
            <a:pPr marL="114300" indent="0">
              <a:lnSpc>
                <a:spcPct val="200000"/>
              </a:lnSpc>
              <a:buNone/>
            </a:pPr>
            <a:r>
              <a:rPr lang="ru-RU" dirty="0"/>
              <a:t>1. Пусть задана плоскость:</a:t>
            </a:r>
          </a:p>
          <a:p>
            <a:pPr marL="114300" indent="0">
              <a:lnSpc>
                <a:spcPct val="200000"/>
              </a:lnSpc>
              <a:buNone/>
            </a:pPr>
            <a:endParaRPr lang="ru-RU" dirty="0"/>
          </a:p>
          <a:p>
            <a:pPr marL="114300" indent="0">
              <a:lnSpc>
                <a:spcPct val="200000"/>
              </a:lnSpc>
              <a:buNone/>
            </a:pPr>
            <a:r>
              <a:rPr lang="ru-RU" dirty="0"/>
              <a:t>Напишите уравнение плоскости, параллельной данной и проходящей через начало координат.</a:t>
            </a:r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38E2BF-0D66-408C-AB80-E02546485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112" y="1603114"/>
            <a:ext cx="3991125" cy="5955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54B5271-B95D-4904-B2A2-9103C2156589}"/>
              </a:ext>
            </a:extLst>
          </p:cNvPr>
          <p:cNvSpPr txBox="1"/>
          <p:nvPr/>
        </p:nvSpPr>
        <p:spPr>
          <a:xfrm>
            <a:off x="1445570" y="19112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i="1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BE812-9268-4991-AB0E-979B9C82FBA7}"/>
              </a:ext>
            </a:extLst>
          </p:cNvPr>
          <p:cNvSpPr txBox="1"/>
          <p:nvPr/>
        </p:nvSpPr>
        <p:spPr>
          <a:xfrm>
            <a:off x="2429820" y="19112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i="1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7C89E8-AC1A-401A-88D2-D7B9BE90B784}"/>
              </a:ext>
            </a:extLst>
          </p:cNvPr>
          <p:cNvSpPr txBox="1"/>
          <p:nvPr/>
        </p:nvSpPr>
        <p:spPr>
          <a:xfrm>
            <a:off x="3400903" y="19112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i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F4D66A-03C5-428E-8F85-C5FF1CD30368}"/>
              </a:ext>
            </a:extLst>
          </p:cNvPr>
          <p:cNvSpPr txBox="1"/>
          <p:nvPr/>
        </p:nvSpPr>
        <p:spPr>
          <a:xfrm>
            <a:off x="4395707" y="19112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i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083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460695" cy="3554264"/>
          </a:xfrm>
        </p:spPr>
        <p:txBody>
          <a:bodyPr/>
          <a:lstStyle/>
          <a:p>
            <a:pPr marL="469900" lvl="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Уравнение плоскости в пространстве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>
                <a:solidFill>
                  <a:srgbClr val="2C2D30"/>
                </a:solidFill>
              </a:rPr>
              <a:t>Уравнение прямой в </a:t>
            </a:r>
            <a:r>
              <a:rPr lang="ru-RU" dirty="0">
                <a:solidFill>
                  <a:srgbClr val="2C2D30"/>
                </a:solidFill>
              </a:rPr>
              <a:t>пространстве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>
                <a:solidFill>
                  <a:srgbClr val="2C2D30"/>
                </a:solidFill>
              </a:rPr>
              <a:t>Поверхности 2-го порядка в пространстве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14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29601"/>
            <a:ext cx="7036428" cy="3084297"/>
          </a:xfrm>
        </p:spPr>
        <p:txBody>
          <a:bodyPr/>
          <a:lstStyle/>
          <a:p>
            <a:pPr marL="114300" indent="0">
              <a:lnSpc>
                <a:spcPct val="200000"/>
              </a:lnSpc>
              <a:buNone/>
            </a:pPr>
            <a:r>
              <a:rPr lang="ru-RU" dirty="0"/>
              <a:t>2. Пусть задана плоскость:</a:t>
            </a:r>
          </a:p>
          <a:p>
            <a:pPr marL="114300" indent="0">
              <a:lnSpc>
                <a:spcPct val="200000"/>
              </a:lnSpc>
              <a:buNone/>
            </a:pPr>
            <a:endParaRPr lang="ru-RU" dirty="0"/>
          </a:p>
          <a:p>
            <a:pPr marL="114300" indent="0">
              <a:lnSpc>
                <a:spcPct val="200000"/>
              </a:lnSpc>
              <a:buNone/>
            </a:pPr>
            <a:r>
              <a:rPr lang="ru-RU" dirty="0"/>
              <a:t>и прямая:</a:t>
            </a:r>
            <a:br>
              <a:rPr lang="ru-RU" dirty="0"/>
            </a:br>
            <a:endParaRPr lang="ru-RU" dirty="0"/>
          </a:p>
          <a:p>
            <a:pPr marL="114300" indent="0">
              <a:lnSpc>
                <a:spcPct val="200000"/>
              </a:lnSpc>
              <a:buNone/>
            </a:pPr>
            <a:br>
              <a:rPr lang="ru-RU" dirty="0"/>
            </a:br>
            <a:r>
              <a:rPr lang="ru-RU" dirty="0"/>
              <a:t>Как узнать, принадлежит прямая плоскости или нет?</a:t>
            </a:r>
          </a:p>
          <a:p>
            <a:pPr marL="114300" indent="0">
              <a:lnSpc>
                <a:spcPct val="200000"/>
              </a:lnSpc>
              <a:buNone/>
            </a:pPr>
            <a:endParaRPr lang="ru-RU" dirty="0"/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B63F7215-B151-483E-89A3-504CE68E0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112" y="2762086"/>
            <a:ext cx="3639239" cy="946202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038E2BF-0D66-408C-AB80-E02546485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112" y="1603114"/>
            <a:ext cx="3991125" cy="5955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54B5271-B95D-4904-B2A2-9103C2156589}"/>
              </a:ext>
            </a:extLst>
          </p:cNvPr>
          <p:cNvSpPr txBox="1"/>
          <p:nvPr/>
        </p:nvSpPr>
        <p:spPr>
          <a:xfrm>
            <a:off x="1445570" y="19112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i="1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BE812-9268-4991-AB0E-979B9C82FBA7}"/>
              </a:ext>
            </a:extLst>
          </p:cNvPr>
          <p:cNvSpPr txBox="1"/>
          <p:nvPr/>
        </p:nvSpPr>
        <p:spPr>
          <a:xfrm>
            <a:off x="2429820" y="19112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i="1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7C89E8-AC1A-401A-88D2-D7B9BE90B784}"/>
              </a:ext>
            </a:extLst>
          </p:cNvPr>
          <p:cNvSpPr txBox="1"/>
          <p:nvPr/>
        </p:nvSpPr>
        <p:spPr>
          <a:xfrm>
            <a:off x="3400903" y="19112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i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F4D66A-03C5-428E-8F85-C5FF1CD30368}"/>
              </a:ext>
            </a:extLst>
          </p:cNvPr>
          <p:cNvSpPr txBox="1"/>
          <p:nvPr/>
        </p:nvSpPr>
        <p:spPr>
          <a:xfrm>
            <a:off x="4395707" y="19112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i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26543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marL="469900" lvl="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/>
              <a:t>Как задается уравнение прямой и плоскости в пространстве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/>
              <a:t>Как задаются уравнения поверхностей 2го порядка</a:t>
            </a:r>
          </a:p>
          <a:p>
            <a:pPr marL="469900">
              <a:lnSpc>
                <a:spcPct val="200000"/>
              </a:lnSpc>
              <a:buClr>
                <a:srgbClr val="2C2D30"/>
              </a:buClr>
              <a:buSzPts val="1600"/>
              <a:buFont typeface="+mj-lt"/>
              <a:buAutoNum type="arabicPeriod"/>
            </a:pPr>
            <a:r>
              <a:rPr lang="ru-RU" dirty="0"/>
              <a:t>Какие бывают виды поверхностей 2го порядка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87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40B40B-A94E-4CEE-9376-4FAFF7434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35" t="10381" r="42947" b="16595"/>
          <a:stretch/>
        </p:blipFill>
        <p:spPr>
          <a:xfrm>
            <a:off x="5078566" y="1620730"/>
            <a:ext cx="2828916" cy="291613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Уравнение прямой на плоскости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F431CA-F9A7-4A75-92E8-75D49E185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74" y="1238556"/>
            <a:ext cx="4686300" cy="9239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5A8032-577F-4E43-86A4-13CA3E3A1C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273" y="2006163"/>
            <a:ext cx="3543900" cy="1570193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5734769" y="1230979"/>
            <a:ext cx="2314958" cy="2309485"/>
            <a:chOff x="5734769" y="1230979"/>
            <a:chExt cx="2314958" cy="230948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5734769" y="123097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7711173" y="307879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</p:grp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C9161993-A262-432E-A3B9-4A6F9C708367}"/>
              </a:ext>
            </a:extLst>
          </p:cNvPr>
          <p:cNvSpPr/>
          <p:nvPr/>
        </p:nvSpPr>
        <p:spPr>
          <a:xfrm>
            <a:off x="1142372" y="1373585"/>
            <a:ext cx="4425051" cy="64100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D8B30E0-763B-419D-9948-37D8BA8E6E43}"/>
              </a:ext>
            </a:extLst>
          </p:cNvPr>
          <p:cNvGrpSpPr/>
          <p:nvPr/>
        </p:nvGrpSpPr>
        <p:grpSpPr>
          <a:xfrm>
            <a:off x="3874924" y="1082735"/>
            <a:ext cx="4391423" cy="3810480"/>
            <a:chOff x="3775002" y="814149"/>
            <a:chExt cx="4391423" cy="3810480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E15FABC6-FDD2-4330-A056-04C551F5B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25" t="8742" r="20645" b="17724"/>
            <a:stretch/>
          </p:blipFill>
          <p:spPr>
            <a:xfrm>
              <a:off x="3944280" y="1059545"/>
              <a:ext cx="4222145" cy="3565084"/>
            </a:xfrm>
            <a:prstGeom prst="rect">
              <a:avLst/>
            </a:prstGeom>
          </p:spPr>
        </p:pic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6E6E69DA-3350-4980-90FF-7161683B39C3}"/>
                </a:ext>
              </a:extLst>
            </p:cNvPr>
            <p:cNvGrpSpPr/>
            <p:nvPr/>
          </p:nvGrpSpPr>
          <p:grpSpPr>
            <a:xfrm>
              <a:off x="3775002" y="814149"/>
              <a:ext cx="4105448" cy="3450243"/>
              <a:chOff x="3775002" y="814149"/>
              <a:chExt cx="4105448" cy="345024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3B1A49-4779-4C5B-BD1A-642FDD8EFC99}"/>
                  </a:ext>
                </a:extLst>
              </p:cNvPr>
              <p:cNvSpPr txBox="1"/>
              <p:nvPr/>
            </p:nvSpPr>
            <p:spPr>
              <a:xfrm>
                <a:off x="5758829" y="814149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z</a:t>
                </a:r>
                <a:endParaRPr lang="ru-RU" sz="2400" i="1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56E96A-3312-4B76-91D5-0EB17CC27BBB}"/>
                  </a:ext>
                </a:extLst>
              </p:cNvPr>
              <p:cNvSpPr txBox="1"/>
              <p:nvPr/>
            </p:nvSpPr>
            <p:spPr>
              <a:xfrm>
                <a:off x="3775002" y="380272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x</a:t>
                </a:r>
                <a:endParaRPr lang="ru-RU" sz="2400" i="1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2CE5FAB-404C-432C-8AF0-5A1623E37539}"/>
                  </a:ext>
                </a:extLst>
              </p:cNvPr>
              <p:cNvSpPr txBox="1"/>
              <p:nvPr/>
            </p:nvSpPr>
            <p:spPr>
              <a:xfrm>
                <a:off x="7541896" y="380178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y</a:t>
                </a:r>
                <a:endParaRPr lang="ru-RU" sz="2400" i="1" dirty="0"/>
              </a:p>
            </p:txBody>
          </p:sp>
        </p:grpSp>
      </p:grp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Уравнение плоскости в пространстве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6C1E9F-9C11-4D6A-9F9B-3634C165A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372" y="3256310"/>
            <a:ext cx="3991125" cy="595558"/>
          </a:xfrm>
          <a:prstGeom prst="rect">
            <a:avLst/>
          </a:prstGeom>
        </p:spPr>
      </p:pic>
      <p:sp>
        <p:nvSpPr>
          <p:cNvPr id="44" name="Овал 43">
            <a:extLst>
              <a:ext uri="{FF2B5EF4-FFF2-40B4-BE49-F238E27FC236}">
                <a16:creationId xmlns:a16="http://schemas.microsoft.com/office/drawing/2014/main" id="{91026113-3C86-4214-91F0-03D8C35BB70F}"/>
              </a:ext>
            </a:extLst>
          </p:cNvPr>
          <p:cNvSpPr/>
          <p:nvPr/>
        </p:nvSpPr>
        <p:spPr>
          <a:xfrm>
            <a:off x="4760311" y="2354660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2EEB0857-F96A-49EE-A8F7-B66EA5519ECE}"/>
              </a:ext>
            </a:extLst>
          </p:cNvPr>
          <p:cNvCxnSpPr>
            <a:cxnSpLocks/>
          </p:cNvCxnSpPr>
          <p:nvPr/>
        </p:nvCxnSpPr>
        <p:spPr>
          <a:xfrm flipV="1">
            <a:off x="6010835" y="2418160"/>
            <a:ext cx="1102659" cy="607428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CA11F9-80EE-4AFC-AB25-34146628C1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265" y="3931494"/>
            <a:ext cx="6826421" cy="64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5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766CB91-C786-4D31-9CCF-797B58D96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3" t="16071" r="24502" b="19548"/>
          <a:stretch/>
        </p:blipFill>
        <p:spPr>
          <a:xfrm rot="1938721">
            <a:off x="4121676" y="1738596"/>
            <a:ext cx="3635165" cy="317036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6C1E9F-9C11-4D6A-9F9B-3634C165A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827" y="1224167"/>
            <a:ext cx="3991125" cy="59555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Неполное уравнение плоскости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5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4114697" y="1016204"/>
            <a:ext cx="3685544" cy="3469447"/>
            <a:chOff x="4014775" y="747618"/>
            <a:chExt cx="3685544" cy="346944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5326452" y="74761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4014775" y="37554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CE5FAB-404C-432C-8AF0-5A1623E37539}"/>
                </a:ext>
              </a:extLst>
            </p:cNvPr>
            <p:cNvSpPr txBox="1"/>
            <p:nvPr/>
          </p:nvSpPr>
          <p:spPr>
            <a:xfrm>
              <a:off x="7361765" y="344439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</p:grp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8C83076-B9AA-4450-B303-104F270739D7}"/>
              </a:ext>
            </a:extLst>
          </p:cNvPr>
          <p:cNvCxnSpPr>
            <a:cxnSpLocks/>
          </p:cNvCxnSpPr>
          <p:nvPr/>
        </p:nvCxnSpPr>
        <p:spPr>
          <a:xfrm flipH="1">
            <a:off x="4112270" y="1224167"/>
            <a:ext cx="481353" cy="6286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F8DBD140-2CC9-49CA-AA3A-83CD89C767AC}"/>
              </a:ext>
            </a:extLst>
          </p:cNvPr>
          <p:cNvCxnSpPr>
            <a:cxnSpLocks/>
          </p:cNvCxnSpPr>
          <p:nvPr/>
        </p:nvCxnSpPr>
        <p:spPr>
          <a:xfrm>
            <a:off x="4283975" y="1207639"/>
            <a:ext cx="181811" cy="5399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6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977B7A-B4F4-4A39-9E7C-2861869EC9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43" t="14879" r="25042" b="19201"/>
          <a:stretch/>
        </p:blipFill>
        <p:spPr>
          <a:xfrm>
            <a:off x="4292127" y="1521946"/>
            <a:ext cx="3410893" cy="275396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6C1E9F-9C11-4D6A-9F9B-3634C165A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827" y="1224167"/>
            <a:ext cx="3991125" cy="595558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Неполное уравнение плоскости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5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4025629" y="1121788"/>
            <a:ext cx="3846668" cy="3283692"/>
            <a:chOff x="3925707" y="853202"/>
            <a:chExt cx="3846668" cy="328369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5191336" y="85320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3925707" y="367522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CE5FAB-404C-432C-8AF0-5A1623E37539}"/>
                </a:ext>
              </a:extLst>
            </p:cNvPr>
            <p:cNvSpPr txBox="1"/>
            <p:nvPr/>
          </p:nvSpPr>
          <p:spPr>
            <a:xfrm>
              <a:off x="7433821" y="327249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</p:grp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8C83076-B9AA-4450-B303-104F270739D7}"/>
              </a:ext>
            </a:extLst>
          </p:cNvPr>
          <p:cNvCxnSpPr>
            <a:cxnSpLocks/>
          </p:cNvCxnSpPr>
          <p:nvPr/>
        </p:nvCxnSpPr>
        <p:spPr>
          <a:xfrm flipH="1">
            <a:off x="2122112" y="1224167"/>
            <a:ext cx="481353" cy="6286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F8DBD140-2CC9-49CA-AA3A-83CD89C767AC}"/>
              </a:ext>
            </a:extLst>
          </p:cNvPr>
          <p:cNvCxnSpPr>
            <a:cxnSpLocks/>
          </p:cNvCxnSpPr>
          <p:nvPr/>
        </p:nvCxnSpPr>
        <p:spPr>
          <a:xfrm>
            <a:off x="2293817" y="1207639"/>
            <a:ext cx="181811" cy="5399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67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6C1E9F-9C11-4D6A-9F9B-3634C165A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827" y="1224167"/>
            <a:ext cx="3991125" cy="5955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9D9F28-9AEB-487E-90AD-B2468D2834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6FAF6"/>
              </a:clrFrom>
              <a:clrTo>
                <a:srgbClr val="F6FAF6">
                  <a:alpha val="0"/>
                </a:srgbClr>
              </a:clrTo>
            </a:clrChange>
          </a:blip>
          <a:srcRect l="23214" t="25115" r="30967" b="6596"/>
          <a:stretch/>
        </p:blipFill>
        <p:spPr>
          <a:xfrm>
            <a:off x="4059920" y="1397625"/>
            <a:ext cx="3735456" cy="3353490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Уравнение плоскости «в отрезках»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5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3874924" y="1016204"/>
            <a:ext cx="4089729" cy="3516774"/>
            <a:chOff x="3775002" y="747618"/>
            <a:chExt cx="4089729" cy="351677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5326452" y="74761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3775002" y="380272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CE5FAB-404C-432C-8AF0-5A1623E37539}"/>
                </a:ext>
              </a:extLst>
            </p:cNvPr>
            <p:cNvSpPr txBox="1"/>
            <p:nvPr/>
          </p:nvSpPr>
          <p:spPr>
            <a:xfrm>
              <a:off x="7526177" y="35890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290C4272-6A78-4267-955D-B4BBE9E39D3E}"/>
              </a:ext>
            </a:extLst>
          </p:cNvPr>
          <p:cNvGrpSpPr/>
          <p:nvPr/>
        </p:nvGrpSpPr>
        <p:grpSpPr>
          <a:xfrm>
            <a:off x="4569574" y="2151704"/>
            <a:ext cx="2440826" cy="1975592"/>
            <a:chOff x="4569574" y="2151704"/>
            <a:chExt cx="2440826" cy="1975592"/>
          </a:xfrm>
        </p:grpSpPr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25C0B3EA-81C3-40B5-8449-83A5C95FC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9574" y="2152914"/>
              <a:ext cx="1026120" cy="19743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86A28766-3D93-4DA3-BB61-9D792BB87DB2}"/>
                </a:ext>
              </a:extLst>
            </p:cNvPr>
            <p:cNvCxnSpPr>
              <a:cxnSpLocks/>
            </p:cNvCxnSpPr>
            <p:nvPr/>
          </p:nvCxnSpPr>
          <p:spPr>
            <a:xfrm>
              <a:off x="5596773" y="2151704"/>
              <a:ext cx="1413627" cy="18213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7769683A-8778-4924-B216-E6BB697CEE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6049" y="3977640"/>
              <a:ext cx="2414351" cy="1450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D899668-7616-4BC0-9064-CE1A963DA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827" y="1970538"/>
            <a:ext cx="3075651" cy="138443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0907E5C-1619-470D-82A6-91AAF644B0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7827" y="3350488"/>
            <a:ext cx="2289347" cy="102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8CE978-9CCB-4B40-B8C1-21BEB2BE10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55" t="9741" r="29294" b="31780"/>
          <a:stretch/>
        </p:blipFill>
        <p:spPr>
          <a:xfrm>
            <a:off x="4382237" y="1384796"/>
            <a:ext cx="3528227" cy="2941730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Уравнение прямой в пространстве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2508337A-EA6B-4A3D-BFD2-534D86A72E74}"/>
              </a:ext>
            </a:extLst>
          </p:cNvPr>
          <p:cNvGrpSpPr/>
          <p:nvPr/>
        </p:nvGrpSpPr>
        <p:grpSpPr>
          <a:xfrm>
            <a:off x="1530528" y="996986"/>
            <a:ext cx="6493549" cy="3535992"/>
            <a:chOff x="1136828" y="996986"/>
            <a:chExt cx="6493549" cy="3535992"/>
          </a:xfrm>
        </p:grpSpPr>
        <p:pic>
          <p:nvPicPr>
            <p:cNvPr id="43" name="Рисунок 42">
              <a:extLst>
                <a:ext uri="{FF2B5EF4-FFF2-40B4-BE49-F238E27FC236}">
                  <a16:creationId xmlns:a16="http://schemas.microsoft.com/office/drawing/2014/main" id="{92504EEE-A85B-4F76-B45C-0177D02BA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6828" y="2083316"/>
              <a:ext cx="3991125" cy="595558"/>
            </a:xfrm>
            <a:prstGeom prst="rect">
              <a:avLst/>
            </a:prstGeom>
          </p:spPr>
        </p:pic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6E6E69DA-3350-4980-90FF-7161683B39C3}"/>
                </a:ext>
              </a:extLst>
            </p:cNvPr>
            <p:cNvGrpSpPr/>
            <p:nvPr/>
          </p:nvGrpSpPr>
          <p:grpSpPr>
            <a:xfrm>
              <a:off x="1376286" y="996986"/>
              <a:ext cx="6254091" cy="3535992"/>
              <a:chOff x="1276364" y="728400"/>
              <a:chExt cx="6254091" cy="3535992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3B1A49-4779-4C5B-BD1A-642FDD8EFC99}"/>
                  </a:ext>
                </a:extLst>
              </p:cNvPr>
              <p:cNvSpPr txBox="1"/>
              <p:nvPr/>
            </p:nvSpPr>
            <p:spPr>
              <a:xfrm>
                <a:off x="5483451" y="7284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z</a:t>
                </a:r>
                <a:endParaRPr lang="ru-RU" sz="2400" i="1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56E96A-3312-4B76-91D5-0EB17CC27BBB}"/>
                  </a:ext>
                </a:extLst>
              </p:cNvPr>
              <p:cNvSpPr txBox="1"/>
              <p:nvPr/>
            </p:nvSpPr>
            <p:spPr>
              <a:xfrm>
                <a:off x="3775002" y="380272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x</a:t>
                </a:r>
                <a:endParaRPr lang="ru-RU" sz="2400" i="1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2CE5FAB-404C-432C-8AF0-5A1623E37539}"/>
                  </a:ext>
                </a:extLst>
              </p:cNvPr>
              <p:cNvSpPr txBox="1"/>
              <p:nvPr/>
            </p:nvSpPr>
            <p:spPr>
              <a:xfrm>
                <a:off x="7191901" y="376777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y</a:t>
                </a:r>
                <a:endParaRPr lang="ru-RU" sz="2400" i="1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069E74-2B48-40A1-9282-7AA913B500DB}"/>
                  </a:ext>
                </a:extLst>
              </p:cNvPr>
              <p:cNvSpPr txBox="1"/>
              <p:nvPr/>
            </p:nvSpPr>
            <p:spPr>
              <a:xfrm>
                <a:off x="1276364" y="212289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b="1" i="1" dirty="0"/>
                  <a:t>1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7267E26-A2F1-481D-B8E2-5E7981E840D0}"/>
                  </a:ext>
                </a:extLst>
              </p:cNvPr>
              <p:cNvSpPr txBox="1"/>
              <p:nvPr/>
            </p:nvSpPr>
            <p:spPr>
              <a:xfrm>
                <a:off x="2260614" y="212289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b="1" i="1" dirty="0"/>
                  <a:t>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04A6DB-CDE9-4D58-899B-16664962230D}"/>
                  </a:ext>
                </a:extLst>
              </p:cNvPr>
              <p:cNvSpPr txBox="1"/>
              <p:nvPr/>
            </p:nvSpPr>
            <p:spPr>
              <a:xfrm>
                <a:off x="3231697" y="212289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b="1" i="1" dirty="0"/>
                  <a:t>1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1E4B0D-41B9-4016-8DB7-8F7A09D6EDD2}"/>
                  </a:ext>
                </a:extLst>
              </p:cNvPr>
              <p:cNvSpPr txBox="1"/>
              <p:nvPr/>
            </p:nvSpPr>
            <p:spPr>
              <a:xfrm>
                <a:off x="4226501" y="212289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b="1" i="1" dirty="0"/>
                  <a:t>1</a:t>
                </a:r>
              </a:p>
            </p:txBody>
          </p:sp>
        </p:grp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6C1E9F-9C11-4D6A-9F9B-3634C165A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529" y="1400850"/>
            <a:ext cx="3991125" cy="595558"/>
          </a:xfrm>
          <a:prstGeom prst="rect">
            <a:avLst/>
          </a:prstGeom>
        </p:spPr>
      </p:pic>
      <p:sp>
        <p:nvSpPr>
          <p:cNvPr id="8" name="Левая фигурная скобка 7">
            <a:extLst>
              <a:ext uri="{FF2B5EF4-FFF2-40B4-BE49-F238E27FC236}">
                <a16:creationId xmlns:a16="http://schemas.microsoft.com/office/drawing/2014/main" id="{1C6C3CA3-44C9-4EE7-B79A-4B41546ABE10}"/>
              </a:ext>
            </a:extLst>
          </p:cNvPr>
          <p:cNvSpPr/>
          <p:nvPr/>
        </p:nvSpPr>
        <p:spPr>
          <a:xfrm>
            <a:off x="1313674" y="1474512"/>
            <a:ext cx="285600" cy="110993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B2511FDA-CD4D-4C8E-A25A-9BFDE6FABA75}"/>
              </a:ext>
            </a:extLst>
          </p:cNvPr>
          <p:cNvCxnSpPr>
            <a:cxnSpLocks/>
          </p:cNvCxnSpPr>
          <p:nvPr/>
        </p:nvCxnSpPr>
        <p:spPr>
          <a:xfrm flipH="1">
            <a:off x="5711974" y="2907506"/>
            <a:ext cx="722164" cy="840304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5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8CE978-9CCB-4B40-B8C1-21BEB2BE10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55" t="9741" r="29294" b="31780"/>
          <a:stretch/>
        </p:blipFill>
        <p:spPr>
          <a:xfrm>
            <a:off x="4382237" y="1384796"/>
            <a:ext cx="3528227" cy="2941730"/>
          </a:xfrm>
          <a:prstGeom prst="rect">
            <a:avLst/>
          </a:prstGeom>
        </p:spPr>
      </p:pic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2" y="472103"/>
            <a:ext cx="6907355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000" dirty="0">
                <a:solidFill>
                  <a:srgbClr val="4C5D6E"/>
                </a:solidFill>
              </a:rPr>
              <a:t>Уравнение прямой в пространстве</a:t>
            </a:r>
            <a:endParaRPr sz="30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6E69DA-3350-4980-90FF-7161683B39C3}"/>
              </a:ext>
            </a:extLst>
          </p:cNvPr>
          <p:cNvGrpSpPr/>
          <p:nvPr/>
        </p:nvGrpSpPr>
        <p:grpSpPr>
          <a:xfrm>
            <a:off x="4268624" y="996986"/>
            <a:ext cx="3755453" cy="3535992"/>
            <a:chOff x="3775002" y="728400"/>
            <a:chExt cx="3755453" cy="353599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3B1A49-4779-4C5B-BD1A-642FDD8EFC99}"/>
                </a:ext>
              </a:extLst>
            </p:cNvPr>
            <p:cNvSpPr txBox="1"/>
            <p:nvPr/>
          </p:nvSpPr>
          <p:spPr>
            <a:xfrm>
              <a:off x="5483451" y="7284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ru-RU" sz="2400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E96A-3312-4B76-91D5-0EB17CC27BBB}"/>
                </a:ext>
              </a:extLst>
            </p:cNvPr>
            <p:cNvSpPr txBox="1"/>
            <p:nvPr/>
          </p:nvSpPr>
          <p:spPr>
            <a:xfrm>
              <a:off x="3775002" y="380272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ru-RU" sz="2400" i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CE5FAB-404C-432C-8AF0-5A1623E37539}"/>
                </a:ext>
              </a:extLst>
            </p:cNvPr>
            <p:cNvSpPr txBox="1"/>
            <p:nvPr/>
          </p:nvSpPr>
          <p:spPr>
            <a:xfrm>
              <a:off x="7191901" y="376777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ru-RU" sz="2400" i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1E4B0D-41B9-4016-8DB7-8F7A09D6EDD2}"/>
                </a:ext>
              </a:extLst>
            </p:cNvPr>
            <p:cNvSpPr txBox="1"/>
            <p:nvPr/>
          </p:nvSpPr>
          <p:spPr>
            <a:xfrm>
              <a:off x="4226501" y="2122899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sz="1200" b="1" i="1" dirty="0"/>
            </a:p>
          </p:txBody>
        </p:sp>
      </p:grp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3E3876D2-CBD2-4B4A-BBF0-FF58FD795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372" y="1346951"/>
            <a:ext cx="4762500" cy="1238250"/>
          </a:xfrm>
          <a:prstGeom prst="rect">
            <a:avLst/>
          </a:prstGeom>
        </p:spPr>
      </p:pic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BBD4D2D3-C02D-40AD-996F-0AFCDC35C759}"/>
              </a:ext>
            </a:extLst>
          </p:cNvPr>
          <p:cNvCxnSpPr>
            <a:cxnSpLocks/>
          </p:cNvCxnSpPr>
          <p:nvPr/>
        </p:nvCxnSpPr>
        <p:spPr>
          <a:xfrm flipH="1">
            <a:off x="5711974" y="2907506"/>
            <a:ext cx="722164" cy="840304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вал 1">
            <a:extLst>
              <a:ext uri="{FF2B5EF4-FFF2-40B4-BE49-F238E27FC236}">
                <a16:creationId xmlns:a16="http://schemas.microsoft.com/office/drawing/2014/main" id="{124FCA7A-F2EE-4312-AEFF-BE5A162054BB}"/>
              </a:ext>
            </a:extLst>
          </p:cNvPr>
          <p:cNvSpPr/>
          <p:nvPr/>
        </p:nvSpPr>
        <p:spPr>
          <a:xfrm>
            <a:off x="1142372" y="1996225"/>
            <a:ext cx="1433403" cy="5497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BB0034E0-4B68-43AE-9273-65FD5FBE1311}"/>
              </a:ext>
            </a:extLst>
          </p:cNvPr>
          <p:cNvSpPr/>
          <p:nvPr/>
        </p:nvSpPr>
        <p:spPr>
          <a:xfrm>
            <a:off x="2835221" y="2035434"/>
            <a:ext cx="1433403" cy="5497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09CAD655-36DE-4CA2-B269-1D9AE8387A42}"/>
              </a:ext>
            </a:extLst>
          </p:cNvPr>
          <p:cNvSpPr/>
          <p:nvPr/>
        </p:nvSpPr>
        <p:spPr>
          <a:xfrm>
            <a:off x="4471469" y="2035434"/>
            <a:ext cx="1433403" cy="5497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79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 animBg="1"/>
      <p:bldP spid="43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23655</TotalTime>
  <Words>200</Words>
  <Application>Microsoft Office PowerPoint</Application>
  <PresentationFormat>Экран (16:9)</PresentationFormat>
  <Paragraphs>111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Введение в аналитическую геометрию</vt:lpstr>
      <vt:lpstr>План урока</vt:lpstr>
      <vt:lpstr>Уравнение прямой на плоскости</vt:lpstr>
      <vt:lpstr>Уравнение плоскости в пространстве</vt:lpstr>
      <vt:lpstr>Неполное уравнение плоскости</vt:lpstr>
      <vt:lpstr>Неполное уравнение плоскости</vt:lpstr>
      <vt:lpstr>Уравнение плоскости «в отрезках»</vt:lpstr>
      <vt:lpstr>Уравнение прямой в пространстве</vt:lpstr>
      <vt:lpstr>Уравнение прямой в пространстве</vt:lpstr>
      <vt:lpstr>Поверхности 2-го порядка</vt:lpstr>
      <vt:lpstr>Поверхности 2-го порядка</vt:lpstr>
      <vt:lpstr>Эллипсоид</vt:lpstr>
      <vt:lpstr>Однополостный гиперболоид</vt:lpstr>
      <vt:lpstr>Двухполостный гиперболоид</vt:lpstr>
      <vt:lpstr>Конус</vt:lpstr>
      <vt:lpstr>Эллиптический параболоид</vt:lpstr>
      <vt:lpstr>Гиперболический параболоид</vt:lpstr>
      <vt:lpstr>Цилиндры</vt:lpstr>
      <vt:lpstr>Домашнее задание</vt:lpstr>
      <vt:lpstr>Домашнее задание</vt:lpstr>
      <vt:lpstr>Что мы узнали?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первого урока</dc:title>
  <dc:creator>Дмитрий Кирьянов</dc:creator>
  <cp:lastModifiedBy>Дмитрий Кирьянов</cp:lastModifiedBy>
  <cp:revision>101</cp:revision>
  <dcterms:modified xsi:type="dcterms:W3CDTF">2018-07-14T15:48:57Z</dcterms:modified>
</cp:coreProperties>
</file>