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74" r:id="rId3"/>
    <p:sldId id="312" r:id="rId4"/>
    <p:sldId id="326" r:id="rId5"/>
    <p:sldId id="327" r:id="rId6"/>
    <p:sldId id="328" r:id="rId7"/>
    <p:sldId id="322" r:id="rId8"/>
    <p:sldId id="32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74" autoAdjust="0"/>
  </p:normalViewPr>
  <p:slideViewPr>
    <p:cSldViewPr snapToGrid="0">
      <p:cViewPr varScale="1">
        <p:scale>
          <a:sx n="89" d="100"/>
          <a:sy n="89" d="100"/>
        </p:scale>
        <p:origin x="51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85216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384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68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355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119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423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077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14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469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>
                <a:solidFill>
                  <a:srgbClr val="4C5D6E"/>
                </a:solidFill>
              </a:rPr>
              <a:t>Графики </a:t>
            </a:r>
            <a:br>
              <a:rPr lang="ru-RU" sz="4000" dirty="0">
                <a:solidFill>
                  <a:srgbClr val="4C5D6E"/>
                </a:solidFill>
              </a:rPr>
            </a:br>
            <a:r>
              <a:rPr lang="ru-RU" sz="4000" dirty="0">
                <a:solidFill>
                  <a:srgbClr val="4C5D6E"/>
                </a:solidFill>
              </a:rPr>
              <a:t>на плоскости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1600" dirty="0">
                <a:solidFill>
                  <a:srgbClr val="BDC2CA"/>
                </a:solidFill>
              </a:rPr>
              <a:t>XY-</a:t>
            </a:r>
            <a:r>
              <a:rPr lang="ru-RU" sz="1600" dirty="0">
                <a:solidFill>
                  <a:srgbClr val="BDC2CA"/>
                </a:solidFill>
              </a:rPr>
              <a:t>графики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3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200000"/>
              </a:lnSpc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Качественный анализ графика функции</a:t>
            </a:r>
          </a:p>
          <a:p>
            <a:pPr lvl="0">
              <a:lnSpc>
                <a:spcPct val="200000"/>
              </a:lnSpc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Возрастание и убывание, максимум и минимум, нули 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Периодические функции: период, амплитуда, фаза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Полиномы</a:t>
            </a:r>
            <a:endParaRPr lang="en-US" dirty="0">
              <a:solidFill>
                <a:srgbClr val="2C2D30"/>
              </a:solidFill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Рисование графиков в </a:t>
            </a:r>
            <a:r>
              <a:rPr lang="en-US" dirty="0">
                <a:solidFill>
                  <a:srgbClr val="2C2D30"/>
                </a:solidFill>
              </a:rPr>
              <a:t>Python</a:t>
            </a: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14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9A4D0E-192E-4BE5-BAFE-8F571B0961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475" t="6310" r="23397" b="10451"/>
          <a:stretch/>
        </p:blipFill>
        <p:spPr>
          <a:xfrm>
            <a:off x="4674413" y="890312"/>
            <a:ext cx="3287129" cy="360678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График функции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244DA7AC-BE03-4A2F-8CD6-8A1A247B95F4}"/>
                  </a:ext>
                </a:extLst>
              </p:cNvPr>
              <p:cNvSpPr/>
              <p:nvPr/>
            </p:nvSpPr>
            <p:spPr>
              <a:xfrm>
                <a:off x="7660484" y="3771950"/>
                <a:ext cx="5712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244DA7AC-BE03-4A2F-8CD6-8A1A247B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484" y="3771950"/>
                <a:ext cx="5712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7F1E4807-491D-4737-9293-4F40E7AA0573}"/>
                  </a:ext>
                </a:extLst>
              </p:cNvPr>
              <p:cNvSpPr/>
              <p:nvPr/>
            </p:nvSpPr>
            <p:spPr>
              <a:xfrm>
                <a:off x="5746777" y="533915"/>
                <a:ext cx="5712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7F1E4807-491D-4737-9293-4F40E7AA0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777" y="533915"/>
                <a:ext cx="5712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91B7C7-A532-4637-AAE4-FF5B7A48DD59}"/>
                  </a:ext>
                </a:extLst>
              </p:cNvPr>
              <p:cNvSpPr txBox="1"/>
              <p:nvPr/>
            </p:nvSpPr>
            <p:spPr>
              <a:xfrm>
                <a:off x="1082375" y="1376729"/>
                <a:ext cx="15211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91B7C7-A532-4637-AAE4-FF5B7A48D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75" y="1376729"/>
                <a:ext cx="152112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5402B1-640C-4130-A434-03D58B3B5CB1}"/>
                  </a:ext>
                </a:extLst>
              </p:cNvPr>
              <p:cNvSpPr txBox="1"/>
              <p:nvPr/>
            </p:nvSpPr>
            <p:spPr>
              <a:xfrm>
                <a:off x="1142373" y="2105228"/>
                <a:ext cx="262602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5402B1-640C-4130-A434-03D58B3B5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73" y="2105228"/>
                <a:ext cx="262602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32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46C6F0-C693-4511-B66C-657BB678E8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326" t="5430" r="22844" b="13842"/>
          <a:stretch/>
        </p:blipFill>
        <p:spPr>
          <a:xfrm>
            <a:off x="4741681" y="889873"/>
            <a:ext cx="3036032" cy="3120306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График функции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94F376-9F20-4340-B395-7A500CFFC805}"/>
                  </a:ext>
                </a:extLst>
              </p:cNvPr>
              <p:cNvSpPr txBox="1"/>
              <p:nvPr/>
            </p:nvSpPr>
            <p:spPr>
              <a:xfrm>
                <a:off x="1082375" y="1376729"/>
                <a:ext cx="15211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94F376-9F20-4340-B395-7A500CFF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75" y="1376729"/>
                <a:ext cx="152112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7586890-80DE-4613-86C0-AC70089E83E1}"/>
                  </a:ext>
                </a:extLst>
              </p:cNvPr>
              <p:cNvSpPr/>
              <p:nvPr/>
            </p:nvSpPr>
            <p:spPr>
              <a:xfrm>
                <a:off x="7432716" y="3142389"/>
                <a:ext cx="5712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7586890-80DE-4613-86C0-AC70089E8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716" y="3142389"/>
                <a:ext cx="5712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B1225A48-F597-475D-9691-A942725D9760}"/>
                  </a:ext>
                </a:extLst>
              </p:cNvPr>
              <p:cNvSpPr/>
              <p:nvPr/>
            </p:nvSpPr>
            <p:spPr>
              <a:xfrm>
                <a:off x="5711974" y="628263"/>
                <a:ext cx="5712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B1225A48-F597-475D-9691-A942725D97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974" y="628263"/>
                <a:ext cx="5712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3E4AAC-2D1F-446D-80C0-61CB5CD91266}"/>
                  </a:ext>
                </a:extLst>
              </p:cNvPr>
              <p:cNvSpPr txBox="1"/>
              <p:nvPr/>
            </p:nvSpPr>
            <p:spPr>
              <a:xfrm>
                <a:off x="1142373" y="2105228"/>
                <a:ext cx="262602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3E4AAC-2D1F-446D-80C0-61CB5CD91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73" y="2105228"/>
                <a:ext cx="262602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622D998-BFB6-4014-B762-F9011D17D3A7}"/>
                  </a:ext>
                </a:extLst>
              </p:cNvPr>
              <p:cNvSpPr txBox="1"/>
              <p:nvPr/>
            </p:nvSpPr>
            <p:spPr>
              <a:xfrm>
                <a:off x="1140084" y="2994145"/>
                <a:ext cx="326223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622D998-BFB6-4014-B762-F9011D17D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084" y="2994145"/>
                <a:ext cx="3262236" cy="430887"/>
              </a:xfrm>
              <a:prstGeom prst="rect">
                <a:avLst/>
              </a:prstGeom>
              <a:blipFill>
                <a:blip r:embed="rId9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56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7BE8BD-6D16-49EB-A79F-C14A0063B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40" t="5704" r="5399" b="12549"/>
          <a:stretch/>
        </p:blipFill>
        <p:spPr>
          <a:xfrm>
            <a:off x="4210089" y="889873"/>
            <a:ext cx="3501084" cy="3531639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График функции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94F376-9F20-4340-B395-7A500CFFC805}"/>
                  </a:ext>
                </a:extLst>
              </p:cNvPr>
              <p:cNvSpPr txBox="1"/>
              <p:nvPr/>
            </p:nvSpPr>
            <p:spPr>
              <a:xfrm>
                <a:off x="3237811" y="2554786"/>
                <a:ext cx="15211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94F376-9F20-4340-B395-7A500CFF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811" y="2554786"/>
                <a:ext cx="152112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7586890-80DE-4613-86C0-AC70089E83E1}"/>
                  </a:ext>
                </a:extLst>
              </p:cNvPr>
              <p:cNvSpPr/>
              <p:nvPr/>
            </p:nvSpPr>
            <p:spPr>
              <a:xfrm>
                <a:off x="7432716" y="3142389"/>
                <a:ext cx="5712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7586890-80DE-4613-86C0-AC70089E8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716" y="3142389"/>
                <a:ext cx="5712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B1225A48-F597-475D-9691-A942725D9760}"/>
                  </a:ext>
                </a:extLst>
              </p:cNvPr>
              <p:cNvSpPr/>
              <p:nvPr/>
            </p:nvSpPr>
            <p:spPr>
              <a:xfrm>
                <a:off x="5960631" y="571488"/>
                <a:ext cx="5712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B1225A48-F597-475D-9691-A942725D97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631" y="571488"/>
                <a:ext cx="5712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0E7979-1B7F-46AF-96B5-2F4B6EA51DDC}"/>
                  </a:ext>
                </a:extLst>
              </p:cNvPr>
              <p:cNvSpPr txBox="1"/>
              <p:nvPr/>
            </p:nvSpPr>
            <p:spPr>
              <a:xfrm>
                <a:off x="1713574" y="2020319"/>
                <a:ext cx="312771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0E7979-1B7F-46AF-96B5-2F4B6EA51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574" y="2020319"/>
                <a:ext cx="312771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72FE6A7-231C-405E-9C73-7B8E98DE50FB}"/>
                  </a:ext>
                </a:extLst>
              </p:cNvPr>
              <p:cNvSpPr txBox="1"/>
              <p:nvPr/>
            </p:nvSpPr>
            <p:spPr>
              <a:xfrm>
                <a:off x="1631223" y="3980859"/>
                <a:ext cx="312771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72FE6A7-231C-405E-9C73-7B8E98DE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223" y="3980859"/>
                <a:ext cx="3127714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37F0B34E-3314-46C4-96B0-9497B2CE7FED}"/>
              </a:ext>
            </a:extLst>
          </p:cNvPr>
          <p:cNvCxnSpPr>
            <a:cxnSpLocks/>
          </p:cNvCxnSpPr>
          <p:nvPr/>
        </p:nvCxnSpPr>
        <p:spPr>
          <a:xfrm flipV="1">
            <a:off x="5391448" y="1747561"/>
            <a:ext cx="704552" cy="18320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5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4B1A49-6F29-427B-854B-139A6A2A6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33" t="11473" r="17500" b="16421"/>
          <a:stretch/>
        </p:blipFill>
        <p:spPr>
          <a:xfrm>
            <a:off x="3082461" y="982611"/>
            <a:ext cx="4687826" cy="339582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График функции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94F376-9F20-4340-B395-7A500CFFC805}"/>
                  </a:ext>
                </a:extLst>
              </p:cNvPr>
              <p:cNvSpPr txBox="1"/>
              <p:nvPr/>
            </p:nvSpPr>
            <p:spPr>
              <a:xfrm>
                <a:off x="1590892" y="1970384"/>
                <a:ext cx="15211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94F376-9F20-4340-B395-7A500CFF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892" y="1970384"/>
                <a:ext cx="152112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7586890-80DE-4613-86C0-AC70089E83E1}"/>
                  </a:ext>
                </a:extLst>
              </p:cNvPr>
              <p:cNvSpPr/>
              <p:nvPr/>
            </p:nvSpPr>
            <p:spPr>
              <a:xfrm>
                <a:off x="7425573" y="2535834"/>
                <a:ext cx="5712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7586890-80DE-4613-86C0-AC70089E8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573" y="2535834"/>
                <a:ext cx="5712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B1225A48-F597-475D-9691-A942725D9760}"/>
                  </a:ext>
                </a:extLst>
              </p:cNvPr>
              <p:cNvSpPr/>
              <p:nvPr/>
            </p:nvSpPr>
            <p:spPr>
              <a:xfrm>
                <a:off x="4728731" y="705032"/>
                <a:ext cx="5712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B1225A48-F597-475D-9691-A942725D97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731" y="705032"/>
                <a:ext cx="5712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257095-99C6-4359-8195-A887ABDFFAAF}"/>
                  </a:ext>
                </a:extLst>
              </p:cNvPr>
              <p:cNvSpPr txBox="1"/>
              <p:nvPr/>
            </p:nvSpPr>
            <p:spPr>
              <a:xfrm>
                <a:off x="1590892" y="2389367"/>
                <a:ext cx="15211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257095-99C6-4359-8195-A887ABDFF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892" y="2389367"/>
                <a:ext cx="152112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EAD961-5BD4-4587-A4B4-FA780F4519E7}"/>
                  </a:ext>
                </a:extLst>
              </p:cNvPr>
              <p:cNvSpPr txBox="1"/>
              <p:nvPr/>
            </p:nvSpPr>
            <p:spPr>
              <a:xfrm>
                <a:off x="1711461" y="4025460"/>
                <a:ext cx="15211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tg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EAD961-5BD4-4587-A4B4-FA780F451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461" y="4025460"/>
                <a:ext cx="152112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1CB1D34-53D8-4F53-929E-2D001830EF7D}"/>
              </a:ext>
            </a:extLst>
          </p:cNvPr>
          <p:cNvCxnSpPr>
            <a:cxnSpLocks/>
          </p:cNvCxnSpPr>
          <p:nvPr/>
        </p:nvCxnSpPr>
        <p:spPr>
          <a:xfrm flipV="1">
            <a:off x="5388831" y="763313"/>
            <a:ext cx="0" cy="368168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F277243F-1CD2-4878-B8AF-029D873DDFB2}"/>
              </a:ext>
            </a:extLst>
          </p:cNvPr>
          <p:cNvCxnSpPr>
            <a:cxnSpLocks/>
          </p:cNvCxnSpPr>
          <p:nvPr/>
        </p:nvCxnSpPr>
        <p:spPr>
          <a:xfrm flipV="1">
            <a:off x="6560105" y="763966"/>
            <a:ext cx="0" cy="368168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DBDA1F83-514A-4BFE-A582-8A7181EF1020}"/>
              </a:ext>
            </a:extLst>
          </p:cNvPr>
          <p:cNvCxnSpPr>
            <a:cxnSpLocks/>
          </p:cNvCxnSpPr>
          <p:nvPr/>
        </p:nvCxnSpPr>
        <p:spPr>
          <a:xfrm flipV="1">
            <a:off x="4223305" y="982611"/>
            <a:ext cx="0" cy="3429983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9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16A79F2C-2A8F-4C0F-98EA-E04B186199D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53784" y="1272550"/>
                <a:ext cx="6744015" cy="2626350"/>
              </a:xfrm>
            </p:spPr>
            <p:txBody>
              <a:bodyPr/>
              <a:lstStyle/>
              <a:p>
                <a:pPr marL="11430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400" dirty="0" smtClean="0"/>
                        <m:t>Нарисуйте график</m:t>
                      </m:r>
                      <m:r>
                        <m:rPr>
                          <m:nor/>
                        </m:rPr>
                        <a:rPr lang="ru-RU" sz="2400" b="0" i="0" dirty="0" smtClean="0"/>
                        <m:t> функции</m:t>
                      </m:r>
                      <m:r>
                        <m:rPr>
                          <m:nor/>
                        </m:rPr>
                        <a:rPr lang="ru-RU" sz="2400" dirty="0" smtClean="0"/>
                        <m:t>:</m:t>
                      </m:r>
                    </m:oMath>
                  </m:oMathPara>
                </a14:m>
                <a:endParaRPr lang="ru-RU" sz="2400" dirty="0"/>
              </a:p>
              <a:p>
                <a:pPr marL="11430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br>
                  <a:rPr lang="ru-RU" sz="2400" dirty="0"/>
                </a:br>
                <a:endParaRPr lang="ru-RU" sz="2400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16A79F2C-2A8F-4C0F-98EA-E04B18619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3784" y="1272550"/>
                <a:ext cx="6744015" cy="262635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80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ru-RU" dirty="0"/>
              <a:t>Как качественно анализировать графики</a:t>
            </a:r>
          </a:p>
          <a:p>
            <a:pPr lvl="0">
              <a:lnSpc>
                <a:spcPct val="200000"/>
              </a:lnSpc>
            </a:pPr>
            <a:r>
              <a:rPr lang="ru-RU" dirty="0"/>
              <a:t>Как будет меняться график при умножении аргумента на множитель, сложения аргумента с числом и т.п.</a:t>
            </a:r>
          </a:p>
          <a:p>
            <a:pPr lvl="0">
              <a:lnSpc>
                <a:spcPct val="200000"/>
              </a:lnSpc>
            </a:pPr>
            <a:r>
              <a:rPr lang="ru-RU" dirty="0"/>
              <a:t>Что такое максимум </a:t>
            </a:r>
            <a:r>
              <a:rPr lang="ru-RU"/>
              <a:t>и минимум</a:t>
            </a:r>
            <a:endParaRPr lang="ru-RU" dirty="0"/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64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20593</TotalTime>
  <Words>156</Words>
  <Application>Microsoft Office PowerPoint</Application>
  <PresentationFormat>Экран 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Cambria Math</vt:lpstr>
      <vt:lpstr>Simple Light</vt:lpstr>
      <vt:lpstr>Графики  на плоскости</vt:lpstr>
      <vt:lpstr>План урока</vt:lpstr>
      <vt:lpstr>График функции</vt:lpstr>
      <vt:lpstr>График функции</vt:lpstr>
      <vt:lpstr>График функции</vt:lpstr>
      <vt:lpstr>График функции</vt:lpstr>
      <vt:lpstr>Домашнее задание</vt:lpstr>
      <vt:lpstr>Что мы узнали?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первого урока</dc:title>
  <dc:creator>Дмитрий Кирьянов</dc:creator>
  <cp:lastModifiedBy>Дмитрий Кирьянов</cp:lastModifiedBy>
  <cp:revision>70</cp:revision>
  <dcterms:modified xsi:type="dcterms:W3CDTF">2018-12-01T10:12:25Z</dcterms:modified>
</cp:coreProperties>
</file>