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bba42b0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bba42b0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bba42b0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bba42b0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bba42b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bba42b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bba42b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bba42b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bba42b0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bba42b0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bba42b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bba42b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b3971a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b3971a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bba42b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bba42b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b3971a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b3971a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b3971a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b3971a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b3971a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b3971a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b3971a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b3971a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bba42b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bba42b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bba42b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bba42b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bba42b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bba42b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ba42b0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bba42b0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b3971a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b3971a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bba42b0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bba42b0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ba42b0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ba42b0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признаков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шум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6" y="1282571"/>
            <a:ext cx="8390025" cy="253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ВМЕСТЕ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50" y="1380675"/>
            <a:ext cx="7994373" cy="28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ряда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аддитивная :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y(y) = X_trend(t) + X_cicle(t) + e(t)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мультипликативная :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y(y) = X_trend(t) X_cicle(t) e(t)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рядов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500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Сглаживание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22175" y="118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Скользящие средние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х_NEW(i) = (x(i-n) + x(n-i+1) + ...+ x(i)) * 1/(n + 1).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- порядок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Сглаживание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222175" y="118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Экспоненциальное 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х_NEW(i) =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(x(i)*a + (1-a)*(x(n-i+1)* a + (1-a)*( ...+ (1-a)*(x(i-n))))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х_NEW(i) = (x_NEW(i-1)*(1-a) + a*x(i))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- порядок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разности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dY(t) = Y(t)-Y(t-1)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2571756"/>
            <a:ext cx="4257675" cy="19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 b="0" l="53203" r="-2494" t="0"/>
          <a:stretch/>
        </p:blipFill>
        <p:spPr>
          <a:xfrm>
            <a:off x="4625772" y="2571750"/>
            <a:ext cx="4301176" cy="197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8"/>
          <p:cNvCxnSpPr/>
          <p:nvPr/>
        </p:nvCxnSpPr>
        <p:spPr>
          <a:xfrm rot="10800000">
            <a:off x="3507950" y="532825"/>
            <a:ext cx="1080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8"/>
          <p:cNvCxnSpPr/>
          <p:nvPr/>
        </p:nvCxnSpPr>
        <p:spPr>
          <a:xfrm flipH="1" rot="10800000">
            <a:off x="3268975" y="1684100"/>
            <a:ext cx="247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8"/>
          <p:cNvCxnSpPr/>
          <p:nvPr/>
        </p:nvCxnSpPr>
        <p:spPr>
          <a:xfrm flipH="1" rot="10800000">
            <a:off x="3518750" y="544000"/>
            <a:ext cx="204150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rot="10800000">
            <a:off x="6098750" y="532825"/>
            <a:ext cx="1080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8"/>
          <p:cNvCxnSpPr/>
          <p:nvPr/>
        </p:nvCxnSpPr>
        <p:spPr>
          <a:xfrm flipH="1" rot="10800000">
            <a:off x="5859775" y="1684100"/>
            <a:ext cx="247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8"/>
          <p:cNvCxnSpPr/>
          <p:nvPr/>
        </p:nvCxnSpPr>
        <p:spPr>
          <a:xfrm flipH="1" rot="10800000">
            <a:off x="6136350" y="1325725"/>
            <a:ext cx="21177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8"/>
          <p:cNvSpPr txBox="1"/>
          <p:nvPr/>
        </p:nvSpPr>
        <p:spPr>
          <a:xfrm>
            <a:off x="3670775" y="370000"/>
            <a:ext cx="532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6109550" y="370000"/>
            <a:ext cx="1601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Y(t)=</a:t>
            </a: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Y(t)-Y(t-1)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Дики-Фуллера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авторегрессия Y(t) = b* Y(t-1) + 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авторегрессия для 1-x разностей dY(t) = b* Y(t-1) + 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 - оператор разности dY(t) = Y(t)-Y(t-1)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Y(t) = a1 Y(t-1) + a2 Y(t-2) + 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accent1"/>
                </a:solidFill>
              </a:rPr>
              <a:t>dY(t) = Y(t)-Y(t-1)</a:t>
            </a:r>
            <a:endParaRPr i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dY(t) = (a1 + a2 -1) Y(t-1) - a2 dY(t-1) +et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проверяем </a:t>
            </a:r>
            <a:r>
              <a:rPr lang="ru"/>
              <a:t>a1 + a2 -1 = 0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Дики-Фуллера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017725"/>
            <a:ext cx="8520600" cy="3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основная гипотеза </a:t>
            </a:r>
            <a:r>
              <a:rPr i="1" lang="ru">
                <a:solidFill>
                  <a:srgbClr val="FFFFFF"/>
                </a:solidFill>
              </a:rPr>
              <a:t>H</a:t>
            </a:r>
            <a:r>
              <a:rPr baseline="-25000" i="1" lang="ru">
                <a:solidFill>
                  <a:srgbClr val="FFFFFF"/>
                </a:solidFill>
              </a:rPr>
              <a:t>0</a:t>
            </a:r>
            <a:r>
              <a:rPr i="1" lang="ru">
                <a:solidFill>
                  <a:srgbClr val="FFFFFF"/>
                </a:solidFill>
              </a:rPr>
              <a:t>:  b=1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авторегрессия Y(t) = b* Y(t-1) + 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на следующем этапе: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i="1" lang="ru">
                <a:solidFill>
                  <a:srgbClr val="FFFFFF"/>
                </a:solidFill>
              </a:rPr>
              <a:t>H</a:t>
            </a:r>
            <a:r>
              <a:rPr baseline="-25000" i="1" lang="ru">
                <a:solidFill>
                  <a:srgbClr val="FFFFFF"/>
                </a:solidFill>
              </a:rPr>
              <a:t>0</a:t>
            </a:r>
            <a:r>
              <a:rPr i="1" lang="ru">
                <a:solidFill>
                  <a:srgbClr val="FFFFFF"/>
                </a:solidFill>
              </a:rPr>
              <a:t>:  p=0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авторегрессия для разностей dY(t) = p* Y(t-1) + et   ,</a:t>
            </a:r>
            <a:r>
              <a:rPr lang="ru" sz="1400"/>
              <a:t> </a:t>
            </a:r>
            <a:r>
              <a:rPr lang="ru"/>
              <a:t> </a:t>
            </a:r>
            <a:r>
              <a:rPr lang="ru"/>
              <a:t>p=b–1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 - оператор разности dY(t) = Y(t)-Y(t-1)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Y(t) = a1 Y(t-1) + a2 Y(t-2) + 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dY(t) = (a1 + a2 -1) Y(t-1) - a2 dY(t-1) +et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проверяем a1 + a2 -1 = 0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Дики-Фуллера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28863" y="903400"/>
            <a:ext cx="8520600" cy="3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</a:rPr>
              <a:t>dY(t)= p</a:t>
            </a:r>
            <a:r>
              <a:rPr i="1" lang="ru">
                <a:solidFill>
                  <a:srgbClr val="FFFFFF"/>
                </a:solidFill>
              </a:rPr>
              <a:t>Y(t-1) </a:t>
            </a:r>
            <a:r>
              <a:rPr i="1" lang="ru">
                <a:solidFill>
                  <a:srgbClr val="FFFFFF"/>
                </a:solidFill>
              </a:rPr>
              <a:t>+ et           </a:t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</a:rPr>
              <a:t>dY(t)=a+ pY(t-1) +et</a:t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  <a:p>
            <a:pPr indent="0" lvl="0" marL="50800" marR="508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FFFFFF"/>
                </a:solidFill>
              </a:rPr>
              <a:t>dY(t)=a+c t +pY(t-1) + et;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rot="10800000">
            <a:off x="3279350" y="1066225"/>
            <a:ext cx="1080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1"/>
          <p:cNvCxnSpPr/>
          <p:nvPr/>
        </p:nvCxnSpPr>
        <p:spPr>
          <a:xfrm flipH="1" rot="10800000">
            <a:off x="3040375" y="2217500"/>
            <a:ext cx="247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1"/>
          <p:cNvSpPr txBox="1"/>
          <p:nvPr/>
        </p:nvSpPr>
        <p:spPr>
          <a:xfrm>
            <a:off x="3442175" y="903400"/>
            <a:ext cx="8151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5" name="Google Shape;195;p31"/>
          <p:cNvCxnSpPr/>
          <p:nvPr/>
        </p:nvCxnSpPr>
        <p:spPr>
          <a:xfrm rot="10800000">
            <a:off x="5717750" y="2133025"/>
            <a:ext cx="1080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1"/>
          <p:cNvCxnSpPr/>
          <p:nvPr/>
        </p:nvCxnSpPr>
        <p:spPr>
          <a:xfrm flipH="1" rot="10800000">
            <a:off x="5478775" y="3284300"/>
            <a:ext cx="247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1"/>
          <p:cNvSpPr txBox="1"/>
          <p:nvPr/>
        </p:nvSpPr>
        <p:spPr>
          <a:xfrm>
            <a:off x="5880575" y="1970200"/>
            <a:ext cx="928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8" name="Google Shape;198;p31"/>
          <p:cNvCxnSpPr/>
          <p:nvPr/>
        </p:nvCxnSpPr>
        <p:spPr>
          <a:xfrm rot="10800000">
            <a:off x="3812750" y="3657025"/>
            <a:ext cx="1080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1"/>
          <p:cNvCxnSpPr/>
          <p:nvPr/>
        </p:nvCxnSpPr>
        <p:spPr>
          <a:xfrm flipH="1" rot="10800000">
            <a:off x="3573775" y="4808300"/>
            <a:ext cx="247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3975575" y="3494200"/>
            <a:ext cx="928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ru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Y(t)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3225525" y="2003638"/>
            <a:ext cx="2117675" cy="454725"/>
          </a:xfrm>
          <a:custGeom>
            <a:rect b="b" l="l" r="r" t="t"/>
            <a:pathLst>
              <a:path extrusionOk="0" h="18189" w="84707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31"/>
          <p:cNvSpPr/>
          <p:nvPr/>
        </p:nvSpPr>
        <p:spPr>
          <a:xfrm>
            <a:off x="5663925" y="2460838"/>
            <a:ext cx="2117675" cy="454725"/>
          </a:xfrm>
          <a:custGeom>
            <a:rect b="b" l="l" r="r" t="t"/>
            <a:pathLst>
              <a:path extrusionOk="0" h="18189" w="84707">
                <a:moveTo>
                  <a:pt x="0" y="11975"/>
                </a:moveTo>
                <a:cubicBezTo>
                  <a:pt x="1888" y="10087"/>
                  <a:pt x="2543" y="5894"/>
                  <a:pt x="5213" y="5894"/>
                </a:cubicBezTo>
                <a:cubicBezTo>
                  <a:pt x="7321" y="5894"/>
                  <a:pt x="6009" y="10089"/>
                  <a:pt x="6951" y="11975"/>
                </a:cubicBezTo>
                <a:cubicBezTo>
                  <a:pt x="7422" y="12918"/>
                  <a:pt x="9203" y="11806"/>
                  <a:pt x="9991" y="11106"/>
                </a:cubicBezTo>
                <a:cubicBezTo>
                  <a:pt x="11521" y="9745"/>
                  <a:pt x="13503" y="8633"/>
                  <a:pt x="14335" y="6762"/>
                </a:cubicBezTo>
                <a:cubicBezTo>
                  <a:pt x="14949" y="5381"/>
                  <a:pt x="14127" y="2419"/>
                  <a:pt x="15638" y="2419"/>
                </a:cubicBezTo>
                <a:cubicBezTo>
                  <a:pt x="18591" y="2419"/>
                  <a:pt x="14918" y="9469"/>
                  <a:pt x="17376" y="11106"/>
                </a:cubicBezTo>
                <a:cubicBezTo>
                  <a:pt x="20632" y="13275"/>
                  <a:pt x="24448" y="7054"/>
                  <a:pt x="26498" y="3722"/>
                </a:cubicBezTo>
                <a:cubicBezTo>
                  <a:pt x="27146" y="2668"/>
                  <a:pt x="27060" y="-743"/>
                  <a:pt x="27802" y="247"/>
                </a:cubicBezTo>
                <a:cubicBezTo>
                  <a:pt x="30327" y="3615"/>
                  <a:pt x="30216" y="8846"/>
                  <a:pt x="33449" y="11541"/>
                </a:cubicBezTo>
                <a:cubicBezTo>
                  <a:pt x="36360" y="13967"/>
                  <a:pt x="39499" y="6805"/>
                  <a:pt x="41702" y="3722"/>
                </a:cubicBezTo>
                <a:cubicBezTo>
                  <a:pt x="42535" y="2556"/>
                  <a:pt x="43461" y="6122"/>
                  <a:pt x="44743" y="6762"/>
                </a:cubicBezTo>
                <a:cubicBezTo>
                  <a:pt x="46019" y="7399"/>
                  <a:pt x="47226" y="5025"/>
                  <a:pt x="48652" y="5025"/>
                </a:cubicBezTo>
                <a:cubicBezTo>
                  <a:pt x="50251" y="5025"/>
                  <a:pt x="49087" y="11402"/>
                  <a:pt x="49087" y="9803"/>
                </a:cubicBezTo>
                <a:cubicBezTo>
                  <a:pt x="49087" y="8468"/>
                  <a:pt x="49216" y="7005"/>
                  <a:pt x="49956" y="5894"/>
                </a:cubicBezTo>
                <a:cubicBezTo>
                  <a:pt x="52274" y="2416"/>
                  <a:pt x="48942" y="17043"/>
                  <a:pt x="52996" y="18057"/>
                </a:cubicBezTo>
                <a:cubicBezTo>
                  <a:pt x="55103" y="18584"/>
                  <a:pt x="54845" y="12158"/>
                  <a:pt x="56906" y="12844"/>
                </a:cubicBezTo>
                <a:cubicBezTo>
                  <a:pt x="59738" y="13787"/>
                  <a:pt x="60871" y="7197"/>
                  <a:pt x="63856" y="7197"/>
                </a:cubicBezTo>
                <a:cubicBezTo>
                  <a:pt x="64503" y="7197"/>
                  <a:pt x="64404" y="9496"/>
                  <a:pt x="64725" y="8934"/>
                </a:cubicBezTo>
                <a:cubicBezTo>
                  <a:pt x="65840" y="6983"/>
                  <a:pt x="64215" y="2419"/>
                  <a:pt x="66463" y="2419"/>
                </a:cubicBezTo>
                <a:cubicBezTo>
                  <a:pt x="69504" y="2419"/>
                  <a:pt x="63422" y="11541"/>
                  <a:pt x="66463" y="11541"/>
                </a:cubicBezTo>
                <a:cubicBezTo>
                  <a:pt x="69041" y="11541"/>
                  <a:pt x="69419" y="3635"/>
                  <a:pt x="71241" y="5459"/>
                </a:cubicBezTo>
                <a:cubicBezTo>
                  <a:pt x="72888" y="7107"/>
                  <a:pt x="71286" y="9287"/>
                  <a:pt x="72110" y="8934"/>
                </a:cubicBezTo>
                <a:cubicBezTo>
                  <a:pt x="74804" y="7778"/>
                  <a:pt x="75577" y="4172"/>
                  <a:pt x="76888" y="1550"/>
                </a:cubicBezTo>
                <a:cubicBezTo>
                  <a:pt x="77360" y="606"/>
                  <a:pt x="74440" y="10087"/>
                  <a:pt x="75150" y="9803"/>
                </a:cubicBezTo>
                <a:cubicBezTo>
                  <a:pt x="77250" y="8964"/>
                  <a:pt x="77472" y="5604"/>
                  <a:pt x="79494" y="4591"/>
                </a:cubicBezTo>
                <a:cubicBezTo>
                  <a:pt x="80386" y="4144"/>
                  <a:pt x="78709" y="11457"/>
                  <a:pt x="79494" y="10672"/>
                </a:cubicBezTo>
                <a:cubicBezTo>
                  <a:pt x="80872" y="9295"/>
                  <a:pt x="81456" y="6328"/>
                  <a:pt x="83404" y="6328"/>
                </a:cubicBezTo>
                <a:cubicBezTo>
                  <a:pt x="84248" y="6328"/>
                  <a:pt x="83952" y="8123"/>
                  <a:pt x="84707" y="8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31"/>
          <p:cNvSpPr/>
          <p:nvPr/>
        </p:nvSpPr>
        <p:spPr>
          <a:xfrm>
            <a:off x="3659925" y="3613026"/>
            <a:ext cx="1954775" cy="1122625"/>
          </a:xfrm>
          <a:custGeom>
            <a:rect b="b" l="l" r="r" t="t"/>
            <a:pathLst>
              <a:path extrusionOk="0" h="44905" w="78191">
                <a:moveTo>
                  <a:pt x="0" y="44905"/>
                </a:moveTo>
                <a:cubicBezTo>
                  <a:pt x="602" y="43098"/>
                  <a:pt x="-226" y="38773"/>
                  <a:pt x="2172" y="35348"/>
                </a:cubicBezTo>
                <a:cubicBezTo>
                  <a:pt x="4118" y="32569"/>
                  <a:pt x="5415" y="44060"/>
                  <a:pt x="8688" y="43167"/>
                </a:cubicBezTo>
                <a:cubicBezTo>
                  <a:pt x="12964" y="42001"/>
                  <a:pt x="16427" y="38439"/>
                  <a:pt x="19113" y="34913"/>
                </a:cubicBezTo>
                <a:cubicBezTo>
                  <a:pt x="19977" y="33779"/>
                  <a:pt x="19425" y="31004"/>
                  <a:pt x="20851" y="31004"/>
                </a:cubicBezTo>
                <a:cubicBezTo>
                  <a:pt x="22097" y="31004"/>
                  <a:pt x="21878" y="33554"/>
                  <a:pt x="23023" y="34045"/>
                </a:cubicBezTo>
                <a:cubicBezTo>
                  <a:pt x="26223" y="35416"/>
                  <a:pt x="27456" y="28505"/>
                  <a:pt x="30408" y="26660"/>
                </a:cubicBezTo>
                <a:cubicBezTo>
                  <a:pt x="32350" y="25447"/>
                  <a:pt x="35048" y="30145"/>
                  <a:pt x="36924" y="28832"/>
                </a:cubicBezTo>
                <a:cubicBezTo>
                  <a:pt x="39426" y="27080"/>
                  <a:pt x="40675" y="23889"/>
                  <a:pt x="41702" y="21013"/>
                </a:cubicBezTo>
                <a:cubicBezTo>
                  <a:pt x="42536" y="18678"/>
                  <a:pt x="41909" y="15800"/>
                  <a:pt x="43005" y="15800"/>
                </a:cubicBezTo>
                <a:cubicBezTo>
                  <a:pt x="45663" y="15800"/>
                  <a:pt x="44257" y="22750"/>
                  <a:pt x="46915" y="22750"/>
                </a:cubicBezTo>
                <a:cubicBezTo>
                  <a:pt x="51213" y="22750"/>
                  <a:pt x="50427" y="14470"/>
                  <a:pt x="53865" y="11891"/>
                </a:cubicBezTo>
                <a:cubicBezTo>
                  <a:pt x="55914" y="10354"/>
                  <a:pt x="57544" y="18743"/>
                  <a:pt x="59512" y="17103"/>
                </a:cubicBezTo>
                <a:cubicBezTo>
                  <a:pt x="61602" y="15362"/>
                  <a:pt x="62240" y="12335"/>
                  <a:pt x="62987" y="9719"/>
                </a:cubicBezTo>
                <a:cubicBezTo>
                  <a:pt x="63151" y="9145"/>
                  <a:pt x="63000" y="7559"/>
                  <a:pt x="63422" y="7981"/>
                </a:cubicBezTo>
                <a:cubicBezTo>
                  <a:pt x="64491" y="9050"/>
                  <a:pt x="63412" y="13075"/>
                  <a:pt x="64725" y="12325"/>
                </a:cubicBezTo>
                <a:cubicBezTo>
                  <a:pt x="68325" y="10268"/>
                  <a:pt x="67805" y="4587"/>
                  <a:pt x="69938" y="1031"/>
                </a:cubicBezTo>
                <a:cubicBezTo>
                  <a:pt x="70475" y="136"/>
                  <a:pt x="70651" y="3842"/>
                  <a:pt x="71675" y="3637"/>
                </a:cubicBezTo>
                <a:cubicBezTo>
                  <a:pt x="73184" y="3335"/>
                  <a:pt x="73339" y="851"/>
                  <a:pt x="74716" y="162"/>
                </a:cubicBezTo>
                <a:cubicBezTo>
                  <a:pt x="76011" y="-486"/>
                  <a:pt x="76743" y="2768"/>
                  <a:pt x="78191" y="27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Теоретическая часть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Понятие стационарного ряда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Тренд , цикл , Сезон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Интегральный ряд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Модели временного ряда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Сглаживание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тест ADF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Практическая часть - построение признаков от значений ряда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как запустить анализ стационарности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как запустить сглаживание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как собрать модель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 Дики-Фуллера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Односторонний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порядок </a:t>
            </a:r>
            <a:r>
              <a:rPr lang="ru"/>
              <a:t>тестирования: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вторые разности ряда ( если гипотеза отвергается),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первые разности ряда </a:t>
            </a:r>
            <a:r>
              <a:rPr lang="ru"/>
              <a:t>( если гипотеза отвергается),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исходный ряд (если гипотеза отвергается, то считаем, что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Стационарность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941775" y="1206525"/>
            <a:ext cx="17700" cy="14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616500" y="2403475"/>
            <a:ext cx="75414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941775" y="2882925"/>
            <a:ext cx="17700" cy="14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616500" y="4079875"/>
            <a:ext cx="68871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853350" y="1383325"/>
            <a:ext cx="7056950" cy="1087025"/>
          </a:xfrm>
          <a:custGeom>
            <a:rect b="b" l="l" r="r" t="t"/>
            <a:pathLst>
              <a:path extrusionOk="0" h="43481" w="282278">
                <a:moveTo>
                  <a:pt x="0" y="29713"/>
                </a:moveTo>
                <a:cubicBezTo>
                  <a:pt x="2600" y="21908"/>
                  <a:pt x="3681" y="10838"/>
                  <a:pt x="11319" y="7782"/>
                </a:cubicBezTo>
                <a:cubicBezTo>
                  <a:pt x="16321" y="5781"/>
                  <a:pt x="21064" y="12447"/>
                  <a:pt x="26176" y="14149"/>
                </a:cubicBezTo>
                <a:cubicBezTo>
                  <a:pt x="31322" y="15863"/>
                  <a:pt x="37185" y="12834"/>
                  <a:pt x="42447" y="14149"/>
                </a:cubicBezTo>
                <a:cubicBezTo>
                  <a:pt x="46383" y="15133"/>
                  <a:pt x="48416" y="20239"/>
                  <a:pt x="52352" y="21224"/>
                </a:cubicBezTo>
                <a:cubicBezTo>
                  <a:pt x="55814" y="22090"/>
                  <a:pt x="59904" y="20802"/>
                  <a:pt x="62964" y="22639"/>
                </a:cubicBezTo>
                <a:cubicBezTo>
                  <a:pt x="64828" y="23758"/>
                  <a:pt x="65230" y="26691"/>
                  <a:pt x="67209" y="27591"/>
                </a:cubicBezTo>
                <a:cubicBezTo>
                  <a:pt x="70129" y="28918"/>
                  <a:pt x="73537" y="23327"/>
                  <a:pt x="76406" y="24761"/>
                </a:cubicBezTo>
                <a:cubicBezTo>
                  <a:pt x="82198" y="27657"/>
                  <a:pt x="86396" y="33803"/>
                  <a:pt x="92678" y="35373"/>
                </a:cubicBezTo>
                <a:cubicBezTo>
                  <a:pt x="101832" y="37661"/>
                  <a:pt x="111540" y="34666"/>
                  <a:pt x="120976" y="34666"/>
                </a:cubicBezTo>
                <a:cubicBezTo>
                  <a:pt x="131395" y="34666"/>
                  <a:pt x="142786" y="36496"/>
                  <a:pt x="152105" y="31836"/>
                </a:cubicBezTo>
                <a:cubicBezTo>
                  <a:pt x="153160" y="31309"/>
                  <a:pt x="153393" y="33832"/>
                  <a:pt x="154227" y="34666"/>
                </a:cubicBezTo>
                <a:cubicBezTo>
                  <a:pt x="158478" y="38917"/>
                  <a:pt x="167104" y="41811"/>
                  <a:pt x="171914" y="38203"/>
                </a:cubicBezTo>
                <a:cubicBezTo>
                  <a:pt x="175803" y="35286"/>
                  <a:pt x="178621" y="27470"/>
                  <a:pt x="183233" y="29006"/>
                </a:cubicBezTo>
                <a:cubicBezTo>
                  <a:pt x="185927" y="29903"/>
                  <a:pt x="186353" y="34103"/>
                  <a:pt x="188893" y="35373"/>
                </a:cubicBezTo>
                <a:cubicBezTo>
                  <a:pt x="192274" y="37063"/>
                  <a:pt x="196723" y="34626"/>
                  <a:pt x="200212" y="36080"/>
                </a:cubicBezTo>
                <a:cubicBezTo>
                  <a:pt x="204593" y="37906"/>
                  <a:pt x="208384" y="41144"/>
                  <a:pt x="212947" y="42448"/>
                </a:cubicBezTo>
                <a:cubicBezTo>
                  <a:pt x="220656" y="44651"/>
                  <a:pt x="228983" y="42448"/>
                  <a:pt x="237001" y="42448"/>
                </a:cubicBezTo>
                <a:cubicBezTo>
                  <a:pt x="242661" y="42448"/>
                  <a:pt x="248611" y="44239"/>
                  <a:pt x="253980" y="42448"/>
                </a:cubicBezTo>
                <a:cubicBezTo>
                  <a:pt x="257183" y="41379"/>
                  <a:pt x="254229" y="35352"/>
                  <a:pt x="256102" y="32543"/>
                </a:cubicBezTo>
                <a:cubicBezTo>
                  <a:pt x="260558" y="25861"/>
                  <a:pt x="257517" y="16521"/>
                  <a:pt x="257517" y="8489"/>
                </a:cubicBezTo>
                <a:cubicBezTo>
                  <a:pt x="257517" y="5650"/>
                  <a:pt x="255386" y="0"/>
                  <a:pt x="258225" y="0"/>
                </a:cubicBezTo>
                <a:cubicBezTo>
                  <a:pt x="260975" y="0"/>
                  <a:pt x="260944" y="4786"/>
                  <a:pt x="262469" y="7074"/>
                </a:cubicBezTo>
                <a:cubicBezTo>
                  <a:pt x="268215" y="15695"/>
                  <a:pt x="266326" y="27444"/>
                  <a:pt x="268837" y="37495"/>
                </a:cubicBezTo>
                <a:cubicBezTo>
                  <a:pt x="269976" y="42053"/>
                  <a:pt x="278077" y="43844"/>
                  <a:pt x="282278" y="4174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" name="Google Shape;77;p15"/>
          <p:cNvSpPr/>
          <p:nvPr/>
        </p:nvSpPr>
        <p:spPr>
          <a:xfrm>
            <a:off x="884575" y="3297078"/>
            <a:ext cx="6190350" cy="1409600"/>
          </a:xfrm>
          <a:custGeom>
            <a:rect b="b" l="l" r="r" t="t"/>
            <a:pathLst>
              <a:path extrusionOk="0" h="56384" w="247614">
                <a:moveTo>
                  <a:pt x="0" y="34416"/>
                </a:moveTo>
                <a:cubicBezTo>
                  <a:pt x="3773" y="28756"/>
                  <a:pt x="12263" y="-3198"/>
                  <a:pt x="22639" y="457"/>
                </a:cubicBezTo>
                <a:cubicBezTo>
                  <a:pt x="33015" y="4112"/>
                  <a:pt x="51527" y="55757"/>
                  <a:pt x="62257" y="56347"/>
                </a:cubicBezTo>
                <a:cubicBezTo>
                  <a:pt x="72987" y="56937"/>
                  <a:pt x="77586" y="4585"/>
                  <a:pt x="87019" y="3995"/>
                </a:cubicBezTo>
                <a:cubicBezTo>
                  <a:pt x="96452" y="3406"/>
                  <a:pt x="108715" y="52928"/>
                  <a:pt x="118855" y="52810"/>
                </a:cubicBezTo>
                <a:cubicBezTo>
                  <a:pt x="128995" y="52692"/>
                  <a:pt x="138546" y="3759"/>
                  <a:pt x="147861" y="3287"/>
                </a:cubicBezTo>
                <a:cubicBezTo>
                  <a:pt x="157176" y="2815"/>
                  <a:pt x="166844" y="50452"/>
                  <a:pt x="174744" y="49980"/>
                </a:cubicBezTo>
                <a:cubicBezTo>
                  <a:pt x="182644" y="49508"/>
                  <a:pt x="186889" y="221"/>
                  <a:pt x="195261" y="457"/>
                </a:cubicBezTo>
                <a:cubicBezTo>
                  <a:pt x="203633" y="693"/>
                  <a:pt x="216250" y="50923"/>
                  <a:pt x="224975" y="51395"/>
                </a:cubicBezTo>
                <a:cubicBezTo>
                  <a:pt x="233701" y="51867"/>
                  <a:pt x="243841" y="11305"/>
                  <a:pt x="247614" y="3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Потребление энергии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9300" y="1152475"/>
            <a:ext cx="8832300" cy="373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556675"/>
            <a:ext cx="8832299" cy="29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Потребление энергии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59300" y="1152475"/>
            <a:ext cx="8832300" cy="373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4025"/>
            <a:ext cx="8408076" cy="30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Стационарность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68050" y="1277950"/>
            <a:ext cx="88977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Постоянство :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-"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Матожидания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-"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Дисперсии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-"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автоковариация стационарного ряда с лагом </a:t>
            </a:r>
            <a:r>
              <a:rPr i="1"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endParaRPr i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-"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коэффициент автокорреляция стационарного ряда с лагом </a:t>
            </a:r>
            <a:r>
              <a:rPr i="1"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</a:t>
            </a:r>
            <a:endParaRPr i="1"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Стационарность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168050" y="1277950"/>
            <a:ext cx="88977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Важно</a:t>
            </a: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-"/>
            </a:pPr>
            <a:r>
              <a:rPr lang="ru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Интервал анализа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Тренд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5" y="1667075"/>
            <a:ext cx="7574550" cy="322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 flipH="1" rot="10800000">
            <a:off x="1008400" y="2424025"/>
            <a:ext cx="7003800" cy="180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1675"/>
            <a:ext cx="8425750" cy="3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