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e07862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e07862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e07862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e07862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e07862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e07862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e078626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e07862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db7bb0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db7bb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e07862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e07862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e078626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e07862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078626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e078626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Временные ряды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ДЗ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Общая схема обработки при решении задачи прогнозирования временного ряда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Построение признаков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Оценка признаков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Оценка модели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Модель с рекурсивным формированием ответиа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ДЗ 3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Критерий AIC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25" y="1637975"/>
            <a:ext cx="4249550" cy="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ДЗ 3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Модель без сезона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13" y="1971663"/>
            <a:ext cx="81057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Общая схема обработки при прогнозировании временного ряда: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24000"/>
            <a:ext cx="8520600" cy="3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получить исходный ряд,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определить список экзогенных факторов (внешних по отношению к прогнозируемому ряду), которые вероятно влияют на прогноз,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определить глубину связей внутри ряда (ACF, PACF в помощь),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преобразовать признаки - feature engenering,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провести анализ признаков на важность и отделить важные - feature selection,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построить первичный набор моделей и выбрать модель для тонкой настройки,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подобрать гиперпараметры и провести обучение финальной модели,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оценить качество модели и вернуться к предшествующим этапам при необходимости.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503"/>
            <a:ext cx="9144001" cy="469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Признаки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ВСЕ , что МОЖЕМ в разумных рамках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219475" y="1152475"/>
            <a:ext cx="761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MAE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MAPE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Рекурсивная модель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303550" y="1607864"/>
            <a:ext cx="6993475" cy="1700575"/>
          </a:xfrm>
          <a:custGeom>
            <a:rect b="b" l="l" r="r" t="t"/>
            <a:pathLst>
              <a:path extrusionOk="0" h="68023" w="279739">
                <a:moveTo>
                  <a:pt x="0" y="68023"/>
                </a:moveTo>
                <a:cubicBezTo>
                  <a:pt x="3527" y="60970"/>
                  <a:pt x="8967" y="55022"/>
                  <a:pt x="14015" y="48963"/>
                </a:cubicBezTo>
                <a:cubicBezTo>
                  <a:pt x="17667" y="44580"/>
                  <a:pt x="19169" y="38628"/>
                  <a:pt x="22985" y="34387"/>
                </a:cubicBezTo>
                <a:cubicBezTo>
                  <a:pt x="27776" y="29063"/>
                  <a:pt x="36620" y="27893"/>
                  <a:pt x="43727" y="28781"/>
                </a:cubicBezTo>
                <a:cubicBezTo>
                  <a:pt x="48548" y="29384"/>
                  <a:pt x="54266" y="30500"/>
                  <a:pt x="57181" y="34387"/>
                </a:cubicBezTo>
                <a:cubicBezTo>
                  <a:pt x="63305" y="42554"/>
                  <a:pt x="59771" y="59372"/>
                  <a:pt x="69514" y="62417"/>
                </a:cubicBezTo>
                <a:cubicBezTo>
                  <a:pt x="74165" y="63870"/>
                  <a:pt x="79527" y="65249"/>
                  <a:pt x="84090" y="63538"/>
                </a:cubicBezTo>
                <a:cubicBezTo>
                  <a:pt x="90730" y="61048"/>
                  <a:pt x="97210" y="56169"/>
                  <a:pt x="104272" y="56811"/>
                </a:cubicBezTo>
                <a:cubicBezTo>
                  <a:pt x="112178" y="57530"/>
                  <a:pt x="117715" y="66339"/>
                  <a:pt x="125574" y="67463"/>
                </a:cubicBezTo>
                <a:cubicBezTo>
                  <a:pt x="131723" y="68342"/>
                  <a:pt x="138307" y="67528"/>
                  <a:pt x="144074" y="65220"/>
                </a:cubicBezTo>
                <a:cubicBezTo>
                  <a:pt x="151583" y="62216"/>
                  <a:pt x="154644" y="51110"/>
                  <a:pt x="162574" y="49523"/>
                </a:cubicBezTo>
                <a:cubicBezTo>
                  <a:pt x="171530" y="47731"/>
                  <a:pt x="177773" y="67247"/>
                  <a:pt x="186119" y="63538"/>
                </a:cubicBezTo>
                <a:cubicBezTo>
                  <a:pt x="191935" y="60953"/>
                  <a:pt x="196788" y="56229"/>
                  <a:pt x="200695" y="51205"/>
                </a:cubicBezTo>
                <a:cubicBezTo>
                  <a:pt x="202649" y="48693"/>
                  <a:pt x="203716" y="44401"/>
                  <a:pt x="206861" y="43917"/>
                </a:cubicBezTo>
                <a:cubicBezTo>
                  <a:pt x="216224" y="42477"/>
                  <a:pt x="228555" y="58714"/>
                  <a:pt x="234331" y="51205"/>
                </a:cubicBezTo>
                <a:cubicBezTo>
                  <a:pt x="243973" y="38670"/>
                  <a:pt x="251163" y="24226"/>
                  <a:pt x="261800" y="12524"/>
                </a:cubicBezTo>
                <a:cubicBezTo>
                  <a:pt x="265711" y="8222"/>
                  <a:pt x="268432" y="1332"/>
                  <a:pt x="274133" y="191"/>
                </a:cubicBezTo>
                <a:cubicBezTo>
                  <a:pt x="276046" y="-192"/>
                  <a:pt x="277846" y="1399"/>
                  <a:pt x="279739" y="187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8" name="Google Shape;108;p21"/>
          <p:cNvSpPr/>
          <p:nvPr/>
        </p:nvSpPr>
        <p:spPr>
          <a:xfrm>
            <a:off x="1415675" y="2467258"/>
            <a:ext cx="7301800" cy="1094350"/>
          </a:xfrm>
          <a:custGeom>
            <a:rect b="b" l="l" r="r" t="t"/>
            <a:pathLst>
              <a:path extrusionOk="0" h="43774" w="292072">
                <a:moveTo>
                  <a:pt x="0" y="38133"/>
                </a:moveTo>
                <a:cubicBezTo>
                  <a:pt x="6073" y="31780"/>
                  <a:pt x="25040" y="-81"/>
                  <a:pt x="36439" y="12"/>
                </a:cubicBezTo>
                <a:cubicBezTo>
                  <a:pt x="47838" y="105"/>
                  <a:pt x="56434" y="36264"/>
                  <a:pt x="68393" y="38693"/>
                </a:cubicBezTo>
                <a:cubicBezTo>
                  <a:pt x="80353" y="41122"/>
                  <a:pt x="95956" y="13747"/>
                  <a:pt x="108196" y="14588"/>
                </a:cubicBezTo>
                <a:cubicBezTo>
                  <a:pt x="120436" y="15429"/>
                  <a:pt x="131648" y="44019"/>
                  <a:pt x="141832" y="43739"/>
                </a:cubicBezTo>
                <a:cubicBezTo>
                  <a:pt x="152016" y="43459"/>
                  <a:pt x="160238" y="13560"/>
                  <a:pt x="169301" y="12906"/>
                </a:cubicBezTo>
                <a:cubicBezTo>
                  <a:pt x="178364" y="12252"/>
                  <a:pt x="187988" y="38881"/>
                  <a:pt x="196210" y="39815"/>
                </a:cubicBezTo>
                <a:cubicBezTo>
                  <a:pt x="204432" y="40749"/>
                  <a:pt x="210879" y="18606"/>
                  <a:pt x="218634" y="18512"/>
                </a:cubicBezTo>
                <a:cubicBezTo>
                  <a:pt x="226389" y="18419"/>
                  <a:pt x="233676" y="40749"/>
                  <a:pt x="242739" y="39254"/>
                </a:cubicBezTo>
                <a:cubicBezTo>
                  <a:pt x="251802" y="37759"/>
                  <a:pt x="264790" y="12065"/>
                  <a:pt x="273012" y="9542"/>
                </a:cubicBezTo>
                <a:cubicBezTo>
                  <a:pt x="281234" y="7019"/>
                  <a:pt x="288895" y="21689"/>
                  <a:pt x="292072" y="2411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9" name="Google Shape;109;p21"/>
          <p:cNvCxnSpPr/>
          <p:nvPr/>
        </p:nvCxnSpPr>
        <p:spPr>
          <a:xfrm flipH="1">
            <a:off x="1850150" y="2327400"/>
            <a:ext cx="49050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1"/>
          <p:cNvCxnSpPr/>
          <p:nvPr/>
        </p:nvCxnSpPr>
        <p:spPr>
          <a:xfrm rot="10800000">
            <a:off x="2466675" y="2397550"/>
            <a:ext cx="3645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1"/>
          <p:cNvCxnSpPr/>
          <p:nvPr/>
        </p:nvCxnSpPr>
        <p:spPr>
          <a:xfrm rot="10800000">
            <a:off x="2971175" y="2873925"/>
            <a:ext cx="3225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1"/>
          <p:cNvCxnSpPr/>
          <p:nvPr/>
        </p:nvCxnSpPr>
        <p:spPr>
          <a:xfrm flipH="1">
            <a:off x="1737950" y="2593700"/>
            <a:ext cx="1122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1"/>
          <p:cNvSpPr/>
          <p:nvPr/>
        </p:nvSpPr>
        <p:spPr>
          <a:xfrm>
            <a:off x="1653925" y="3028150"/>
            <a:ext cx="196200" cy="9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1"/>
          <p:cNvCxnSpPr/>
          <p:nvPr/>
        </p:nvCxnSpPr>
        <p:spPr>
          <a:xfrm rot="10800000">
            <a:off x="1457725" y="1907075"/>
            <a:ext cx="98100" cy="18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/>
          <p:nvPr/>
        </p:nvCxnSpPr>
        <p:spPr>
          <a:xfrm flipH="1" rot="10800000">
            <a:off x="939175" y="3770825"/>
            <a:ext cx="7708200" cy="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