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afa4f44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afa4f44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5afa4f44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5afa4f44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6767639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66767639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afa4f44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afa4f44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afa4f44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afa4f44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676763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676763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66767639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66767639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66767639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6676763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767639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767639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afa4f44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afa4f44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afa4f44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afa4f44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afa4f44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afa4f44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Временные ряды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часть 1. </a:t>
            </a:r>
            <a:r>
              <a:rPr lang="ru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EDA по Hourly Energy Consumption и Brent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48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Построение и обучение модели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10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Х (t-1, t-2,...,t-p)-&gt; Y=X(t)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/>
              <a:t>Х - характеристика 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/>
              <a:t>момента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400"/>
              <a:t>Y - временной ряд?</a:t>
            </a:r>
            <a:endParaRPr b="1" sz="2400"/>
          </a:p>
        </p:txBody>
      </p:sp>
      <p:cxnSp>
        <p:nvCxnSpPr>
          <p:cNvPr id="119" name="Google Shape;119;p22"/>
          <p:cNvCxnSpPr/>
          <p:nvPr/>
        </p:nvCxnSpPr>
        <p:spPr>
          <a:xfrm rot="10800000">
            <a:off x="4022950" y="1542975"/>
            <a:ext cx="35400" cy="21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2"/>
          <p:cNvCxnSpPr/>
          <p:nvPr/>
        </p:nvCxnSpPr>
        <p:spPr>
          <a:xfrm flipH="1" rot="10800000">
            <a:off x="3526725" y="2765750"/>
            <a:ext cx="4625100" cy="1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2"/>
          <p:cNvCxnSpPr/>
          <p:nvPr/>
        </p:nvCxnSpPr>
        <p:spPr>
          <a:xfrm rot="10800000">
            <a:off x="4022950" y="2990775"/>
            <a:ext cx="35400" cy="21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2"/>
          <p:cNvCxnSpPr/>
          <p:nvPr/>
        </p:nvCxnSpPr>
        <p:spPr>
          <a:xfrm flipH="1" rot="10800000">
            <a:off x="3526725" y="4213550"/>
            <a:ext cx="4625100" cy="1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2"/>
          <p:cNvSpPr/>
          <p:nvPr/>
        </p:nvSpPr>
        <p:spPr>
          <a:xfrm>
            <a:off x="3863425" y="3496756"/>
            <a:ext cx="4288450" cy="805275"/>
          </a:xfrm>
          <a:custGeom>
            <a:rect b="b" l="l" r="r" t="t"/>
            <a:pathLst>
              <a:path extrusionOk="0" h="32211" w="171538">
                <a:moveTo>
                  <a:pt x="0" y="32211"/>
                </a:moveTo>
                <a:cubicBezTo>
                  <a:pt x="0" y="24357"/>
                  <a:pt x="9278" y="18712"/>
                  <a:pt x="16303" y="15199"/>
                </a:cubicBezTo>
                <a:cubicBezTo>
                  <a:pt x="20701" y="13000"/>
                  <a:pt x="24262" y="26432"/>
                  <a:pt x="28353" y="23705"/>
                </a:cubicBezTo>
                <a:cubicBezTo>
                  <a:pt x="37267" y="17762"/>
                  <a:pt x="42060" y="-159"/>
                  <a:pt x="52454" y="2440"/>
                </a:cubicBezTo>
                <a:cubicBezTo>
                  <a:pt x="56457" y="3441"/>
                  <a:pt x="55127" y="10348"/>
                  <a:pt x="57415" y="13781"/>
                </a:cubicBezTo>
                <a:cubicBezTo>
                  <a:pt x="60195" y="17952"/>
                  <a:pt x="68130" y="18688"/>
                  <a:pt x="72301" y="15908"/>
                </a:cubicBezTo>
                <a:cubicBezTo>
                  <a:pt x="78146" y="12011"/>
                  <a:pt x="79814" y="2536"/>
                  <a:pt x="86478" y="313"/>
                </a:cubicBezTo>
                <a:cubicBezTo>
                  <a:pt x="92889" y="-1825"/>
                  <a:pt x="96370" y="10227"/>
                  <a:pt x="102781" y="12364"/>
                </a:cubicBezTo>
                <a:cubicBezTo>
                  <a:pt x="105729" y="13347"/>
                  <a:pt x="109510" y="12811"/>
                  <a:pt x="111996" y="10946"/>
                </a:cubicBezTo>
                <a:cubicBezTo>
                  <a:pt x="114272" y="9239"/>
                  <a:pt x="115830" y="4002"/>
                  <a:pt x="118375" y="5275"/>
                </a:cubicBezTo>
                <a:cubicBezTo>
                  <a:pt x="122011" y="7093"/>
                  <a:pt x="121520" y="14213"/>
                  <a:pt x="125464" y="15199"/>
                </a:cubicBezTo>
                <a:cubicBezTo>
                  <a:pt x="129843" y="16294"/>
                  <a:pt x="135033" y="14342"/>
                  <a:pt x="138932" y="16617"/>
                </a:cubicBezTo>
                <a:cubicBezTo>
                  <a:pt x="144135" y="19652"/>
                  <a:pt x="149391" y="22953"/>
                  <a:pt x="155235" y="24414"/>
                </a:cubicBezTo>
                <a:cubicBezTo>
                  <a:pt x="160512" y="25734"/>
                  <a:pt x="169105" y="20258"/>
                  <a:pt x="171538" y="25123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dot"/>
            <a:round/>
            <a:headEnd len="med" w="med" type="none"/>
            <a:tailEnd len="med" w="med" type="none"/>
          </a:ln>
        </p:spPr>
      </p:sp>
      <p:cxnSp>
        <p:nvCxnSpPr>
          <p:cNvPr id="124" name="Google Shape;124;p22"/>
          <p:cNvCxnSpPr/>
          <p:nvPr/>
        </p:nvCxnSpPr>
        <p:spPr>
          <a:xfrm flipH="1">
            <a:off x="5398100" y="1596050"/>
            <a:ext cx="35400" cy="27999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5" name="Google Shape;125;p22"/>
          <p:cNvSpPr txBox="1"/>
          <p:nvPr/>
        </p:nvSpPr>
        <p:spPr>
          <a:xfrm>
            <a:off x="7825675" y="2871950"/>
            <a:ext cx="8331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7825675" y="4129750"/>
            <a:ext cx="8331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4015825" y="2066681"/>
            <a:ext cx="4288450" cy="805275"/>
          </a:xfrm>
          <a:custGeom>
            <a:rect b="b" l="l" r="r" t="t"/>
            <a:pathLst>
              <a:path extrusionOk="0" h="32211" w="171538">
                <a:moveTo>
                  <a:pt x="0" y="32211"/>
                </a:moveTo>
                <a:cubicBezTo>
                  <a:pt x="0" y="24357"/>
                  <a:pt x="9278" y="18712"/>
                  <a:pt x="16303" y="15199"/>
                </a:cubicBezTo>
                <a:cubicBezTo>
                  <a:pt x="20701" y="13000"/>
                  <a:pt x="24262" y="26432"/>
                  <a:pt x="28353" y="23705"/>
                </a:cubicBezTo>
                <a:cubicBezTo>
                  <a:pt x="37267" y="17762"/>
                  <a:pt x="42060" y="-159"/>
                  <a:pt x="52454" y="2440"/>
                </a:cubicBezTo>
                <a:cubicBezTo>
                  <a:pt x="56457" y="3441"/>
                  <a:pt x="55127" y="10348"/>
                  <a:pt x="57415" y="13781"/>
                </a:cubicBezTo>
                <a:cubicBezTo>
                  <a:pt x="60195" y="17952"/>
                  <a:pt x="68130" y="18688"/>
                  <a:pt x="72301" y="15908"/>
                </a:cubicBezTo>
                <a:cubicBezTo>
                  <a:pt x="78146" y="12011"/>
                  <a:pt x="79814" y="2536"/>
                  <a:pt x="86478" y="313"/>
                </a:cubicBezTo>
                <a:cubicBezTo>
                  <a:pt x="92889" y="-1825"/>
                  <a:pt x="96370" y="10227"/>
                  <a:pt x="102781" y="12364"/>
                </a:cubicBezTo>
                <a:cubicBezTo>
                  <a:pt x="105729" y="13347"/>
                  <a:pt x="109510" y="12811"/>
                  <a:pt x="111996" y="10946"/>
                </a:cubicBezTo>
                <a:cubicBezTo>
                  <a:pt x="114272" y="9239"/>
                  <a:pt x="115830" y="4002"/>
                  <a:pt x="118375" y="5275"/>
                </a:cubicBezTo>
                <a:cubicBezTo>
                  <a:pt x="122011" y="7093"/>
                  <a:pt x="121520" y="14213"/>
                  <a:pt x="125464" y="15199"/>
                </a:cubicBezTo>
                <a:cubicBezTo>
                  <a:pt x="129843" y="16294"/>
                  <a:pt x="135033" y="14342"/>
                  <a:pt x="138932" y="16617"/>
                </a:cubicBezTo>
                <a:cubicBezTo>
                  <a:pt x="144135" y="19652"/>
                  <a:pt x="149391" y="22953"/>
                  <a:pt x="155235" y="24414"/>
                </a:cubicBezTo>
                <a:cubicBezTo>
                  <a:pt x="160512" y="25734"/>
                  <a:pt x="169105" y="20258"/>
                  <a:pt x="171538" y="25123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dot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Построение и обучение модели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Х (t-1, t-2,...,t-p)-&gt; Y=X(t)</a:t>
            </a:r>
            <a:endParaRPr b="1" sz="2400"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/>
              <a:t>Х - временной ряд?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400"/>
              <a:t>Y - временной ряд?</a:t>
            </a:r>
            <a:endParaRPr b="1" sz="2400"/>
          </a:p>
        </p:txBody>
      </p:sp>
      <p:cxnSp>
        <p:nvCxnSpPr>
          <p:cNvPr id="134" name="Google Shape;134;p23"/>
          <p:cNvCxnSpPr/>
          <p:nvPr/>
        </p:nvCxnSpPr>
        <p:spPr>
          <a:xfrm rot="10800000">
            <a:off x="4022950" y="1542975"/>
            <a:ext cx="35400" cy="21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3"/>
          <p:cNvCxnSpPr/>
          <p:nvPr/>
        </p:nvCxnSpPr>
        <p:spPr>
          <a:xfrm flipH="1" rot="10800000">
            <a:off x="3526725" y="2765750"/>
            <a:ext cx="4625100" cy="1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3"/>
          <p:cNvCxnSpPr/>
          <p:nvPr/>
        </p:nvCxnSpPr>
        <p:spPr>
          <a:xfrm rot="10800000">
            <a:off x="4022950" y="2990775"/>
            <a:ext cx="35400" cy="21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3"/>
          <p:cNvSpPr/>
          <p:nvPr/>
        </p:nvSpPr>
        <p:spPr>
          <a:xfrm>
            <a:off x="4625425" y="1454275"/>
            <a:ext cx="673356" cy="1382225"/>
          </a:xfrm>
          <a:custGeom>
            <a:rect b="b" l="l" r="r" t="t"/>
            <a:pathLst>
              <a:path extrusionOk="0" h="55289" w="25518">
                <a:moveTo>
                  <a:pt x="0" y="2835"/>
                </a:moveTo>
                <a:lnTo>
                  <a:pt x="0" y="54580"/>
                </a:lnTo>
                <a:lnTo>
                  <a:pt x="24809" y="55289"/>
                </a:lnTo>
                <a:lnTo>
                  <a:pt x="25518" y="0"/>
                </a:lnTo>
                <a:close/>
              </a:path>
            </a:pathLst>
          </a:cu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cxnSp>
        <p:nvCxnSpPr>
          <p:cNvPr id="138" name="Google Shape;138;p23"/>
          <p:cNvCxnSpPr/>
          <p:nvPr/>
        </p:nvCxnSpPr>
        <p:spPr>
          <a:xfrm flipH="1" rot="10800000">
            <a:off x="3526725" y="4213550"/>
            <a:ext cx="4625100" cy="1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3"/>
          <p:cNvSpPr/>
          <p:nvPr/>
        </p:nvSpPr>
        <p:spPr>
          <a:xfrm>
            <a:off x="3711025" y="3496756"/>
            <a:ext cx="4288450" cy="805275"/>
          </a:xfrm>
          <a:custGeom>
            <a:rect b="b" l="l" r="r" t="t"/>
            <a:pathLst>
              <a:path extrusionOk="0" h="32211" w="171538">
                <a:moveTo>
                  <a:pt x="0" y="32211"/>
                </a:moveTo>
                <a:cubicBezTo>
                  <a:pt x="0" y="24357"/>
                  <a:pt x="9278" y="18712"/>
                  <a:pt x="16303" y="15199"/>
                </a:cubicBezTo>
                <a:cubicBezTo>
                  <a:pt x="20701" y="13000"/>
                  <a:pt x="24262" y="26432"/>
                  <a:pt x="28353" y="23705"/>
                </a:cubicBezTo>
                <a:cubicBezTo>
                  <a:pt x="37267" y="17762"/>
                  <a:pt x="42060" y="-159"/>
                  <a:pt x="52454" y="2440"/>
                </a:cubicBezTo>
                <a:cubicBezTo>
                  <a:pt x="56457" y="3441"/>
                  <a:pt x="55127" y="10348"/>
                  <a:pt x="57415" y="13781"/>
                </a:cubicBezTo>
                <a:cubicBezTo>
                  <a:pt x="60195" y="17952"/>
                  <a:pt x="68130" y="18688"/>
                  <a:pt x="72301" y="15908"/>
                </a:cubicBezTo>
                <a:cubicBezTo>
                  <a:pt x="78146" y="12011"/>
                  <a:pt x="79814" y="2536"/>
                  <a:pt x="86478" y="313"/>
                </a:cubicBezTo>
                <a:cubicBezTo>
                  <a:pt x="92889" y="-1825"/>
                  <a:pt x="96370" y="10227"/>
                  <a:pt x="102781" y="12364"/>
                </a:cubicBezTo>
                <a:cubicBezTo>
                  <a:pt x="105729" y="13347"/>
                  <a:pt x="109510" y="12811"/>
                  <a:pt x="111996" y="10946"/>
                </a:cubicBezTo>
                <a:cubicBezTo>
                  <a:pt x="114272" y="9239"/>
                  <a:pt x="115830" y="4002"/>
                  <a:pt x="118375" y="5275"/>
                </a:cubicBezTo>
                <a:cubicBezTo>
                  <a:pt x="122011" y="7093"/>
                  <a:pt x="121520" y="14213"/>
                  <a:pt x="125464" y="15199"/>
                </a:cubicBezTo>
                <a:cubicBezTo>
                  <a:pt x="129843" y="16294"/>
                  <a:pt x="135033" y="14342"/>
                  <a:pt x="138932" y="16617"/>
                </a:cubicBezTo>
                <a:cubicBezTo>
                  <a:pt x="144135" y="19652"/>
                  <a:pt x="149391" y="22953"/>
                  <a:pt x="155235" y="24414"/>
                </a:cubicBezTo>
                <a:cubicBezTo>
                  <a:pt x="160512" y="25734"/>
                  <a:pt x="169105" y="20258"/>
                  <a:pt x="171538" y="25123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40" name="Google Shape;140;p23"/>
          <p:cNvSpPr/>
          <p:nvPr/>
        </p:nvSpPr>
        <p:spPr>
          <a:xfrm>
            <a:off x="3863425" y="2048956"/>
            <a:ext cx="4288450" cy="805275"/>
          </a:xfrm>
          <a:custGeom>
            <a:rect b="b" l="l" r="r" t="t"/>
            <a:pathLst>
              <a:path extrusionOk="0" h="32211" w="171538">
                <a:moveTo>
                  <a:pt x="0" y="32211"/>
                </a:moveTo>
                <a:cubicBezTo>
                  <a:pt x="0" y="24357"/>
                  <a:pt x="9278" y="18712"/>
                  <a:pt x="16303" y="15199"/>
                </a:cubicBezTo>
                <a:cubicBezTo>
                  <a:pt x="20701" y="13000"/>
                  <a:pt x="24262" y="26432"/>
                  <a:pt x="28353" y="23705"/>
                </a:cubicBezTo>
                <a:cubicBezTo>
                  <a:pt x="37267" y="17762"/>
                  <a:pt x="42060" y="-159"/>
                  <a:pt x="52454" y="2440"/>
                </a:cubicBezTo>
                <a:cubicBezTo>
                  <a:pt x="56457" y="3441"/>
                  <a:pt x="55127" y="10348"/>
                  <a:pt x="57415" y="13781"/>
                </a:cubicBezTo>
                <a:cubicBezTo>
                  <a:pt x="60195" y="17952"/>
                  <a:pt x="68130" y="18688"/>
                  <a:pt x="72301" y="15908"/>
                </a:cubicBezTo>
                <a:cubicBezTo>
                  <a:pt x="78146" y="12011"/>
                  <a:pt x="79814" y="2536"/>
                  <a:pt x="86478" y="313"/>
                </a:cubicBezTo>
                <a:cubicBezTo>
                  <a:pt x="92889" y="-1825"/>
                  <a:pt x="96370" y="10227"/>
                  <a:pt x="102781" y="12364"/>
                </a:cubicBezTo>
                <a:cubicBezTo>
                  <a:pt x="105729" y="13347"/>
                  <a:pt x="109510" y="12811"/>
                  <a:pt x="111996" y="10946"/>
                </a:cubicBezTo>
                <a:cubicBezTo>
                  <a:pt x="114272" y="9239"/>
                  <a:pt x="115830" y="4002"/>
                  <a:pt x="118375" y="5275"/>
                </a:cubicBezTo>
                <a:cubicBezTo>
                  <a:pt x="122011" y="7093"/>
                  <a:pt x="121520" y="14213"/>
                  <a:pt x="125464" y="15199"/>
                </a:cubicBezTo>
                <a:cubicBezTo>
                  <a:pt x="129843" y="16294"/>
                  <a:pt x="135033" y="14342"/>
                  <a:pt x="138932" y="16617"/>
                </a:cubicBezTo>
                <a:cubicBezTo>
                  <a:pt x="144135" y="19652"/>
                  <a:pt x="149391" y="22953"/>
                  <a:pt x="155235" y="24414"/>
                </a:cubicBezTo>
                <a:cubicBezTo>
                  <a:pt x="160512" y="25734"/>
                  <a:pt x="169105" y="20258"/>
                  <a:pt x="171538" y="25123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sp>
      <p:cxnSp>
        <p:nvCxnSpPr>
          <p:cNvPr id="141" name="Google Shape;141;p23"/>
          <p:cNvCxnSpPr/>
          <p:nvPr/>
        </p:nvCxnSpPr>
        <p:spPr>
          <a:xfrm flipH="1">
            <a:off x="5245700" y="1596050"/>
            <a:ext cx="35400" cy="27999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48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Построение и обучение модели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10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Х -&gt; Y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/>
              <a:t>Х - характеристика 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/>
              <a:t>момента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400"/>
              <a:t>Y - временной ряд?</a:t>
            </a:r>
            <a:endParaRPr b="1" sz="2400"/>
          </a:p>
        </p:txBody>
      </p:sp>
      <p:cxnSp>
        <p:nvCxnSpPr>
          <p:cNvPr id="148" name="Google Shape;148;p24"/>
          <p:cNvCxnSpPr/>
          <p:nvPr/>
        </p:nvCxnSpPr>
        <p:spPr>
          <a:xfrm rot="10800000">
            <a:off x="4022950" y="1542975"/>
            <a:ext cx="35400" cy="21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4"/>
          <p:cNvCxnSpPr/>
          <p:nvPr/>
        </p:nvCxnSpPr>
        <p:spPr>
          <a:xfrm flipH="1" rot="10800000">
            <a:off x="3526725" y="2765750"/>
            <a:ext cx="4625100" cy="1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4"/>
          <p:cNvCxnSpPr/>
          <p:nvPr/>
        </p:nvCxnSpPr>
        <p:spPr>
          <a:xfrm rot="10800000">
            <a:off x="4022950" y="2990775"/>
            <a:ext cx="35400" cy="21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4"/>
          <p:cNvCxnSpPr/>
          <p:nvPr/>
        </p:nvCxnSpPr>
        <p:spPr>
          <a:xfrm flipH="1" rot="10800000">
            <a:off x="3526725" y="4213550"/>
            <a:ext cx="4625100" cy="1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4"/>
          <p:cNvSpPr/>
          <p:nvPr/>
        </p:nvSpPr>
        <p:spPr>
          <a:xfrm>
            <a:off x="3863425" y="3496756"/>
            <a:ext cx="4288450" cy="805275"/>
          </a:xfrm>
          <a:custGeom>
            <a:rect b="b" l="l" r="r" t="t"/>
            <a:pathLst>
              <a:path extrusionOk="0" h="32211" w="171538">
                <a:moveTo>
                  <a:pt x="0" y="32211"/>
                </a:moveTo>
                <a:cubicBezTo>
                  <a:pt x="0" y="24357"/>
                  <a:pt x="9278" y="18712"/>
                  <a:pt x="16303" y="15199"/>
                </a:cubicBezTo>
                <a:cubicBezTo>
                  <a:pt x="20701" y="13000"/>
                  <a:pt x="24262" y="26432"/>
                  <a:pt x="28353" y="23705"/>
                </a:cubicBezTo>
                <a:cubicBezTo>
                  <a:pt x="37267" y="17762"/>
                  <a:pt x="42060" y="-159"/>
                  <a:pt x="52454" y="2440"/>
                </a:cubicBezTo>
                <a:cubicBezTo>
                  <a:pt x="56457" y="3441"/>
                  <a:pt x="55127" y="10348"/>
                  <a:pt x="57415" y="13781"/>
                </a:cubicBezTo>
                <a:cubicBezTo>
                  <a:pt x="60195" y="17952"/>
                  <a:pt x="68130" y="18688"/>
                  <a:pt x="72301" y="15908"/>
                </a:cubicBezTo>
                <a:cubicBezTo>
                  <a:pt x="78146" y="12011"/>
                  <a:pt x="79814" y="2536"/>
                  <a:pt x="86478" y="313"/>
                </a:cubicBezTo>
                <a:cubicBezTo>
                  <a:pt x="92889" y="-1825"/>
                  <a:pt x="96370" y="10227"/>
                  <a:pt x="102781" y="12364"/>
                </a:cubicBezTo>
                <a:cubicBezTo>
                  <a:pt x="105729" y="13347"/>
                  <a:pt x="109510" y="12811"/>
                  <a:pt x="111996" y="10946"/>
                </a:cubicBezTo>
                <a:cubicBezTo>
                  <a:pt x="114272" y="9239"/>
                  <a:pt x="115830" y="4002"/>
                  <a:pt x="118375" y="5275"/>
                </a:cubicBezTo>
                <a:cubicBezTo>
                  <a:pt x="122011" y="7093"/>
                  <a:pt x="121520" y="14213"/>
                  <a:pt x="125464" y="15199"/>
                </a:cubicBezTo>
                <a:cubicBezTo>
                  <a:pt x="129843" y="16294"/>
                  <a:pt x="135033" y="14342"/>
                  <a:pt x="138932" y="16617"/>
                </a:cubicBezTo>
                <a:cubicBezTo>
                  <a:pt x="144135" y="19652"/>
                  <a:pt x="149391" y="22953"/>
                  <a:pt x="155235" y="24414"/>
                </a:cubicBezTo>
                <a:cubicBezTo>
                  <a:pt x="160512" y="25734"/>
                  <a:pt x="169105" y="20258"/>
                  <a:pt x="171538" y="25123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dot"/>
            <a:round/>
            <a:headEnd len="med" w="med" type="none"/>
            <a:tailEnd len="med" w="med" type="none"/>
          </a:ln>
        </p:spPr>
      </p:sp>
      <p:cxnSp>
        <p:nvCxnSpPr>
          <p:cNvPr id="153" name="Google Shape;153;p24"/>
          <p:cNvCxnSpPr/>
          <p:nvPr/>
        </p:nvCxnSpPr>
        <p:spPr>
          <a:xfrm flipH="1">
            <a:off x="5398100" y="1596050"/>
            <a:ext cx="35400" cy="27999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4" name="Google Shape;154;p24"/>
          <p:cNvSpPr/>
          <p:nvPr/>
        </p:nvSpPr>
        <p:spPr>
          <a:xfrm>
            <a:off x="3827975" y="1821854"/>
            <a:ext cx="4235300" cy="788600"/>
          </a:xfrm>
          <a:custGeom>
            <a:rect b="b" l="l" r="r" t="t"/>
            <a:pathLst>
              <a:path extrusionOk="0" h="31544" w="169412">
                <a:moveTo>
                  <a:pt x="0" y="27118"/>
                </a:moveTo>
                <a:cubicBezTo>
                  <a:pt x="7854" y="27118"/>
                  <a:pt x="17109" y="34668"/>
                  <a:pt x="23392" y="29954"/>
                </a:cubicBezTo>
                <a:cubicBezTo>
                  <a:pt x="26326" y="27753"/>
                  <a:pt x="25173" y="22834"/>
                  <a:pt x="26227" y="19321"/>
                </a:cubicBezTo>
                <a:cubicBezTo>
                  <a:pt x="27871" y="13843"/>
                  <a:pt x="31251" y="4731"/>
                  <a:pt x="36859" y="5853"/>
                </a:cubicBezTo>
                <a:cubicBezTo>
                  <a:pt x="42468" y="6975"/>
                  <a:pt x="46370" y="13712"/>
                  <a:pt x="47492" y="19321"/>
                </a:cubicBezTo>
                <a:cubicBezTo>
                  <a:pt x="48241" y="23064"/>
                  <a:pt x="48331" y="28247"/>
                  <a:pt x="51745" y="29954"/>
                </a:cubicBezTo>
                <a:cubicBezTo>
                  <a:pt x="57244" y="32703"/>
                  <a:pt x="64027" y="30663"/>
                  <a:pt x="70175" y="30663"/>
                </a:cubicBezTo>
                <a:cubicBezTo>
                  <a:pt x="76572" y="30663"/>
                  <a:pt x="83592" y="32107"/>
                  <a:pt x="89313" y="29245"/>
                </a:cubicBezTo>
                <a:cubicBezTo>
                  <a:pt x="96134" y="25833"/>
                  <a:pt x="93843" y="14670"/>
                  <a:pt x="95693" y="7271"/>
                </a:cubicBezTo>
                <a:cubicBezTo>
                  <a:pt x="96633" y="3512"/>
                  <a:pt x="101072" y="730"/>
                  <a:pt x="104908" y="183"/>
                </a:cubicBezTo>
                <a:cubicBezTo>
                  <a:pt x="115160" y="-1280"/>
                  <a:pt x="114014" y="19955"/>
                  <a:pt x="122629" y="25701"/>
                </a:cubicBezTo>
                <a:cubicBezTo>
                  <a:pt x="135608" y="34358"/>
                  <a:pt x="153811" y="27118"/>
                  <a:pt x="169412" y="27118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55" name="Google Shape;155;p24"/>
          <p:cNvSpPr txBox="1"/>
          <p:nvPr/>
        </p:nvSpPr>
        <p:spPr>
          <a:xfrm>
            <a:off x="7825675" y="2871950"/>
            <a:ext cx="8331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7825675" y="4129750"/>
            <a:ext cx="8331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3615325" y="2109950"/>
            <a:ext cx="4235300" cy="602450"/>
          </a:xfrm>
          <a:custGeom>
            <a:rect b="b" l="l" r="r" t="t"/>
            <a:pathLst>
              <a:path extrusionOk="0" h="24098" w="169412">
                <a:moveTo>
                  <a:pt x="0" y="0"/>
                </a:moveTo>
                <a:cubicBezTo>
                  <a:pt x="15767" y="0"/>
                  <a:pt x="25560" y="20799"/>
                  <a:pt x="41112" y="23392"/>
                </a:cubicBezTo>
                <a:cubicBezTo>
                  <a:pt x="44608" y="23975"/>
                  <a:pt x="48383" y="24513"/>
                  <a:pt x="51745" y="23392"/>
                </a:cubicBezTo>
                <a:cubicBezTo>
                  <a:pt x="56661" y="21753"/>
                  <a:pt x="57462" y="13689"/>
                  <a:pt x="62378" y="12050"/>
                </a:cubicBezTo>
                <a:cubicBezTo>
                  <a:pt x="64619" y="11303"/>
                  <a:pt x="67225" y="12797"/>
                  <a:pt x="69466" y="12050"/>
                </a:cubicBezTo>
                <a:cubicBezTo>
                  <a:pt x="73438" y="10726"/>
                  <a:pt x="77329" y="8506"/>
                  <a:pt x="81516" y="8506"/>
                </a:cubicBezTo>
                <a:cubicBezTo>
                  <a:pt x="86956" y="8506"/>
                  <a:pt x="90119" y="15288"/>
                  <a:pt x="94984" y="17721"/>
                </a:cubicBezTo>
                <a:cubicBezTo>
                  <a:pt x="97598" y="19028"/>
                  <a:pt x="100655" y="16303"/>
                  <a:pt x="103490" y="15594"/>
                </a:cubicBezTo>
                <a:cubicBezTo>
                  <a:pt x="108075" y="14448"/>
                  <a:pt x="112941" y="15594"/>
                  <a:pt x="117667" y="15594"/>
                </a:cubicBezTo>
                <a:cubicBezTo>
                  <a:pt x="124791" y="15594"/>
                  <a:pt x="132560" y="20907"/>
                  <a:pt x="138932" y="17721"/>
                </a:cubicBezTo>
                <a:cubicBezTo>
                  <a:pt x="149339" y="12518"/>
                  <a:pt x="161185" y="8936"/>
                  <a:pt x="169412" y="709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58" name="Google Shape;158;p24"/>
          <p:cNvSpPr/>
          <p:nvPr/>
        </p:nvSpPr>
        <p:spPr>
          <a:xfrm>
            <a:off x="4015825" y="2048956"/>
            <a:ext cx="4288450" cy="805275"/>
          </a:xfrm>
          <a:custGeom>
            <a:rect b="b" l="l" r="r" t="t"/>
            <a:pathLst>
              <a:path extrusionOk="0" h="32211" w="171538">
                <a:moveTo>
                  <a:pt x="0" y="32211"/>
                </a:moveTo>
                <a:cubicBezTo>
                  <a:pt x="0" y="24357"/>
                  <a:pt x="9278" y="18712"/>
                  <a:pt x="16303" y="15199"/>
                </a:cubicBezTo>
                <a:cubicBezTo>
                  <a:pt x="20701" y="13000"/>
                  <a:pt x="24262" y="26432"/>
                  <a:pt x="28353" y="23705"/>
                </a:cubicBezTo>
                <a:cubicBezTo>
                  <a:pt x="37267" y="17762"/>
                  <a:pt x="42060" y="-159"/>
                  <a:pt x="52454" y="2440"/>
                </a:cubicBezTo>
                <a:cubicBezTo>
                  <a:pt x="56457" y="3441"/>
                  <a:pt x="55127" y="10348"/>
                  <a:pt x="57415" y="13781"/>
                </a:cubicBezTo>
                <a:cubicBezTo>
                  <a:pt x="60195" y="17952"/>
                  <a:pt x="68130" y="18688"/>
                  <a:pt x="72301" y="15908"/>
                </a:cubicBezTo>
                <a:cubicBezTo>
                  <a:pt x="78146" y="12011"/>
                  <a:pt x="79814" y="2536"/>
                  <a:pt x="86478" y="313"/>
                </a:cubicBezTo>
                <a:cubicBezTo>
                  <a:pt x="92889" y="-1825"/>
                  <a:pt x="96370" y="10227"/>
                  <a:pt x="102781" y="12364"/>
                </a:cubicBezTo>
                <a:cubicBezTo>
                  <a:pt x="105729" y="13347"/>
                  <a:pt x="109510" y="12811"/>
                  <a:pt x="111996" y="10946"/>
                </a:cubicBezTo>
                <a:cubicBezTo>
                  <a:pt x="114272" y="9239"/>
                  <a:pt x="115830" y="4002"/>
                  <a:pt x="118375" y="5275"/>
                </a:cubicBezTo>
                <a:cubicBezTo>
                  <a:pt x="122011" y="7093"/>
                  <a:pt x="121520" y="14213"/>
                  <a:pt x="125464" y="15199"/>
                </a:cubicBezTo>
                <a:cubicBezTo>
                  <a:pt x="129843" y="16294"/>
                  <a:pt x="135033" y="14342"/>
                  <a:pt x="138932" y="16617"/>
                </a:cubicBezTo>
                <a:cubicBezTo>
                  <a:pt x="144135" y="19652"/>
                  <a:pt x="149391" y="22953"/>
                  <a:pt x="155235" y="24414"/>
                </a:cubicBezTo>
                <a:cubicBezTo>
                  <a:pt x="160512" y="25734"/>
                  <a:pt x="169105" y="20258"/>
                  <a:pt x="171538" y="25123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dot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48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Построение и обучение модели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177450" y="1110650"/>
            <a:ext cx="865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Х -&gt; Y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/>
              <a:t>Y_Train -временной ряд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400"/>
              <a:t>Y_Test - временной ряд</a:t>
            </a:r>
            <a:endParaRPr b="1" sz="2400"/>
          </a:p>
        </p:txBody>
      </p:sp>
      <p:cxnSp>
        <p:nvCxnSpPr>
          <p:cNvPr id="165" name="Google Shape;165;p25"/>
          <p:cNvCxnSpPr/>
          <p:nvPr/>
        </p:nvCxnSpPr>
        <p:spPr>
          <a:xfrm rot="10800000">
            <a:off x="4022950" y="1542975"/>
            <a:ext cx="35400" cy="21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5"/>
          <p:cNvCxnSpPr/>
          <p:nvPr/>
        </p:nvCxnSpPr>
        <p:spPr>
          <a:xfrm flipH="1" rot="10800000">
            <a:off x="3526725" y="2765750"/>
            <a:ext cx="4625100" cy="1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5"/>
          <p:cNvSpPr/>
          <p:nvPr/>
        </p:nvSpPr>
        <p:spPr>
          <a:xfrm>
            <a:off x="3863425" y="3496756"/>
            <a:ext cx="4288450" cy="805275"/>
          </a:xfrm>
          <a:custGeom>
            <a:rect b="b" l="l" r="r" t="t"/>
            <a:pathLst>
              <a:path extrusionOk="0" h="32211" w="171538">
                <a:moveTo>
                  <a:pt x="0" y="32211"/>
                </a:moveTo>
                <a:cubicBezTo>
                  <a:pt x="0" y="24357"/>
                  <a:pt x="9278" y="18712"/>
                  <a:pt x="16303" y="15199"/>
                </a:cubicBezTo>
                <a:cubicBezTo>
                  <a:pt x="20701" y="13000"/>
                  <a:pt x="24262" y="26432"/>
                  <a:pt x="28353" y="23705"/>
                </a:cubicBezTo>
                <a:cubicBezTo>
                  <a:pt x="37267" y="17762"/>
                  <a:pt x="42060" y="-159"/>
                  <a:pt x="52454" y="2440"/>
                </a:cubicBezTo>
                <a:cubicBezTo>
                  <a:pt x="56457" y="3441"/>
                  <a:pt x="55127" y="10348"/>
                  <a:pt x="57415" y="13781"/>
                </a:cubicBezTo>
                <a:cubicBezTo>
                  <a:pt x="60195" y="17952"/>
                  <a:pt x="68130" y="18688"/>
                  <a:pt x="72301" y="15908"/>
                </a:cubicBezTo>
                <a:cubicBezTo>
                  <a:pt x="78146" y="12011"/>
                  <a:pt x="79814" y="2536"/>
                  <a:pt x="86478" y="313"/>
                </a:cubicBezTo>
                <a:cubicBezTo>
                  <a:pt x="92889" y="-1825"/>
                  <a:pt x="96370" y="10227"/>
                  <a:pt x="102781" y="12364"/>
                </a:cubicBezTo>
                <a:cubicBezTo>
                  <a:pt x="105729" y="13347"/>
                  <a:pt x="109510" y="12811"/>
                  <a:pt x="111996" y="10946"/>
                </a:cubicBezTo>
                <a:cubicBezTo>
                  <a:pt x="114272" y="9239"/>
                  <a:pt x="115830" y="4002"/>
                  <a:pt x="118375" y="5275"/>
                </a:cubicBezTo>
                <a:cubicBezTo>
                  <a:pt x="122011" y="7093"/>
                  <a:pt x="121520" y="14213"/>
                  <a:pt x="125464" y="15199"/>
                </a:cubicBezTo>
                <a:cubicBezTo>
                  <a:pt x="129843" y="16294"/>
                  <a:pt x="135033" y="14342"/>
                  <a:pt x="138932" y="16617"/>
                </a:cubicBezTo>
                <a:cubicBezTo>
                  <a:pt x="144135" y="19652"/>
                  <a:pt x="149391" y="22953"/>
                  <a:pt x="155235" y="24414"/>
                </a:cubicBezTo>
                <a:cubicBezTo>
                  <a:pt x="160512" y="25734"/>
                  <a:pt x="169105" y="20258"/>
                  <a:pt x="171538" y="25123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sp>
      <p:cxnSp>
        <p:nvCxnSpPr>
          <p:cNvPr id="168" name="Google Shape;168;p25"/>
          <p:cNvCxnSpPr/>
          <p:nvPr/>
        </p:nvCxnSpPr>
        <p:spPr>
          <a:xfrm flipH="1">
            <a:off x="6993000" y="1542975"/>
            <a:ext cx="35400" cy="27999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9" name="Google Shape;169;p25"/>
          <p:cNvSpPr txBox="1"/>
          <p:nvPr/>
        </p:nvSpPr>
        <p:spPr>
          <a:xfrm>
            <a:off x="7825675" y="2871950"/>
            <a:ext cx="8331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3863425" y="1972756"/>
            <a:ext cx="4288450" cy="805275"/>
          </a:xfrm>
          <a:custGeom>
            <a:rect b="b" l="l" r="r" t="t"/>
            <a:pathLst>
              <a:path extrusionOk="0" h="32211" w="171538">
                <a:moveTo>
                  <a:pt x="0" y="32211"/>
                </a:moveTo>
                <a:cubicBezTo>
                  <a:pt x="0" y="24357"/>
                  <a:pt x="9278" y="18712"/>
                  <a:pt x="16303" y="15199"/>
                </a:cubicBezTo>
                <a:cubicBezTo>
                  <a:pt x="20701" y="13000"/>
                  <a:pt x="24262" y="26432"/>
                  <a:pt x="28353" y="23705"/>
                </a:cubicBezTo>
                <a:cubicBezTo>
                  <a:pt x="37267" y="17762"/>
                  <a:pt x="42060" y="-159"/>
                  <a:pt x="52454" y="2440"/>
                </a:cubicBezTo>
                <a:cubicBezTo>
                  <a:pt x="56457" y="3441"/>
                  <a:pt x="55127" y="10348"/>
                  <a:pt x="57415" y="13781"/>
                </a:cubicBezTo>
                <a:cubicBezTo>
                  <a:pt x="60195" y="17952"/>
                  <a:pt x="68130" y="18688"/>
                  <a:pt x="72301" y="15908"/>
                </a:cubicBezTo>
                <a:cubicBezTo>
                  <a:pt x="78146" y="12011"/>
                  <a:pt x="79814" y="2536"/>
                  <a:pt x="86478" y="313"/>
                </a:cubicBezTo>
                <a:cubicBezTo>
                  <a:pt x="92889" y="-1825"/>
                  <a:pt x="96370" y="10227"/>
                  <a:pt x="102781" y="12364"/>
                </a:cubicBezTo>
                <a:cubicBezTo>
                  <a:pt x="105729" y="13347"/>
                  <a:pt x="109510" y="12811"/>
                  <a:pt x="111996" y="10946"/>
                </a:cubicBezTo>
                <a:cubicBezTo>
                  <a:pt x="114272" y="9239"/>
                  <a:pt x="115830" y="4002"/>
                  <a:pt x="118375" y="5275"/>
                </a:cubicBezTo>
                <a:cubicBezTo>
                  <a:pt x="122011" y="7093"/>
                  <a:pt x="121520" y="14213"/>
                  <a:pt x="125464" y="15199"/>
                </a:cubicBezTo>
                <a:cubicBezTo>
                  <a:pt x="129843" y="16294"/>
                  <a:pt x="135033" y="14342"/>
                  <a:pt x="138932" y="16617"/>
                </a:cubicBezTo>
                <a:cubicBezTo>
                  <a:pt x="144135" y="19652"/>
                  <a:pt x="149391" y="22953"/>
                  <a:pt x="155235" y="24414"/>
                </a:cubicBezTo>
                <a:cubicBezTo>
                  <a:pt x="160512" y="25734"/>
                  <a:pt x="169105" y="20258"/>
                  <a:pt x="171538" y="25123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71" name="Google Shape;171;p25"/>
          <p:cNvSpPr/>
          <p:nvPr/>
        </p:nvSpPr>
        <p:spPr>
          <a:xfrm>
            <a:off x="3718050" y="3130100"/>
            <a:ext cx="3216092" cy="1212814"/>
          </a:xfrm>
          <a:custGeom>
            <a:rect b="b" l="l" r="r" t="t"/>
            <a:pathLst>
              <a:path extrusionOk="0" h="43338" w="49268">
                <a:moveTo>
                  <a:pt x="1369" y="0"/>
                </a:moveTo>
                <a:lnTo>
                  <a:pt x="0" y="43338"/>
                </a:lnTo>
                <a:lnTo>
                  <a:pt x="49268" y="42426"/>
                </a:lnTo>
                <a:lnTo>
                  <a:pt x="49268" y="1369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72" name="Google Shape;172;p25"/>
          <p:cNvSpPr/>
          <p:nvPr/>
        </p:nvSpPr>
        <p:spPr>
          <a:xfrm>
            <a:off x="7048200" y="1631600"/>
            <a:ext cx="1231700" cy="1083450"/>
          </a:xfrm>
          <a:custGeom>
            <a:rect b="b" l="l" r="r" t="t"/>
            <a:pathLst>
              <a:path extrusionOk="0" h="43338" w="49268">
                <a:moveTo>
                  <a:pt x="1369" y="0"/>
                </a:moveTo>
                <a:lnTo>
                  <a:pt x="0" y="43338"/>
                </a:lnTo>
                <a:lnTo>
                  <a:pt x="49268" y="42426"/>
                </a:lnTo>
                <a:lnTo>
                  <a:pt x="49268" y="1369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73" name="Google Shape;173;p25"/>
          <p:cNvSpPr txBox="1"/>
          <p:nvPr/>
        </p:nvSpPr>
        <p:spPr>
          <a:xfrm>
            <a:off x="7825675" y="4129750"/>
            <a:ext cx="8331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74" name="Google Shape;174;p25"/>
          <p:cNvCxnSpPr/>
          <p:nvPr/>
        </p:nvCxnSpPr>
        <p:spPr>
          <a:xfrm flipH="1" rot="10800000">
            <a:off x="3526725" y="4213550"/>
            <a:ext cx="4625100" cy="1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5"/>
          <p:cNvCxnSpPr/>
          <p:nvPr/>
        </p:nvCxnSpPr>
        <p:spPr>
          <a:xfrm rot="10800000">
            <a:off x="4022950" y="2990775"/>
            <a:ext cx="35400" cy="21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Теоретическая часть: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Задача анализа временного ряда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Области применения анализа временных рядов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Особенности данных во временных рядах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Практическая часть: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Ряд “Потребление энергии 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Ряд “Стоимость нефти BRENT”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Обработка временных меток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Признаки по календарю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Построим модель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Временной ряд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79" y="1152475"/>
            <a:ext cx="8520601" cy="35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Временной ряд  (хищение топлива)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473201" cy="399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6"/>
          <p:cNvCxnSpPr/>
          <p:nvPr/>
        </p:nvCxnSpPr>
        <p:spPr>
          <a:xfrm flipH="1">
            <a:off x="4740175" y="2712725"/>
            <a:ext cx="475200" cy="1217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Временной ряд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162050"/>
            <a:ext cx="6951124" cy="364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Временной ряд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Временным рядом принято называть последовательно измеренные через некоторые промежутки времени данные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анализа временного ряда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Проявить ситуацию и сделать ее понятной и объяснимой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Предсказание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Оценка факторов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временных рядов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Последовательные значения связаны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Может быть несколько процессов одновременно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Может быть “мусор”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анализа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904925"/>
            <a:ext cx="8520600" cy="3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Общее исследование - exploratory data analysis (EDA)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Визуальное анализ графической формы временных рядов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Автокорреляционный анализ для изучения зависимостей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Спектральный анализ для изучения циклического поведения, не связанного с сезонностью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Описание рядов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Разделение компонент: тренд, сезонность, цикличность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Выделение свойства распределений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Оценка, Прогнозирование и предсказание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Построение и обработка входных данных для предсказывающих или распознающих моделей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Построение моделей предсказания, оценки или распознавания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