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cf1fc2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cf1fc2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cf1fbb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cf1fbb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f1fb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f1fb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f1fc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f1fc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cf1fc2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cf1fc2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cf1fc2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cf1fc2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cf1fc2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cf1fc2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cf1fc2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cf1fc2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cf1fc2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cf1fc2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%D0%A1%D1%82%D0%B0%D1%86%D0%B8%D0%BE%D0%BD%D0%B0%D1%80%D0%BD%D0%BE%D1%81%D1%82%D1%8C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ряды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ARIMA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SARIMA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модель сезона : PDQ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SARIMA (p,d,q)(P,D,Q)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 title="LaTeX:ARIMA(p,d,q)(P,D,Q)_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117" y="152400"/>
            <a:ext cx="1182768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 title="LaTeX:AR(p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04" y="152400"/>
            <a:ext cx="36901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 title="LaTeX:MA(q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152400"/>
            <a:ext cx="391154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 title="LaTeX:P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1333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Домашнее задание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МА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Практика применения моделей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Стационарность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Изменяется </a:t>
            </a:r>
            <a:r>
              <a:rPr lang="ru" sz="2400">
                <a:solidFill>
                  <a:srgbClr val="FF0000"/>
                </a:solidFill>
              </a:rPr>
              <a:t>не от</a:t>
            </a:r>
            <a:r>
              <a:rPr lang="ru" sz="2400"/>
              <a:t> времени = стационарный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Изменяется</a:t>
            </a:r>
            <a:r>
              <a:rPr lang="ru" sz="2400">
                <a:solidFill>
                  <a:srgbClr val="FF0000"/>
                </a:solidFill>
              </a:rPr>
              <a:t> по </a:t>
            </a:r>
            <a:r>
              <a:rPr lang="ru" sz="2400"/>
              <a:t>времени = нестационарный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ДЗ 2.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3600" y="94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дальше смотрим - хуже видим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Будем проверять как далеко нужно смотреть назад.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94075" y="1787139"/>
            <a:ext cx="6180600" cy="2430900"/>
          </a:xfrm>
          <a:custGeom>
            <a:rect b="b" l="l" r="r" t="t"/>
            <a:pathLst>
              <a:path extrusionOk="0" h="97236" w="247224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6"/>
          <p:cNvSpPr/>
          <p:nvPr/>
        </p:nvSpPr>
        <p:spPr>
          <a:xfrm>
            <a:off x="6769400" y="2201275"/>
            <a:ext cx="280200" cy="28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811450" y="2467550"/>
            <a:ext cx="224100" cy="3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 flipH="1">
            <a:off x="6658900" y="2467550"/>
            <a:ext cx="1122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7025200" y="2485100"/>
            <a:ext cx="1962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6847300" y="2848550"/>
            <a:ext cx="624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6949000" y="2866100"/>
            <a:ext cx="867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/>
          <p:nvPr/>
        </p:nvSpPr>
        <p:spPr>
          <a:xfrm>
            <a:off x="6909550" y="1871825"/>
            <a:ext cx="448500" cy="18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489025" y="2888000"/>
            <a:ext cx="112200" cy="9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stCxn id="75" idx="2"/>
          </p:cNvCxnSpPr>
          <p:nvPr/>
        </p:nvCxnSpPr>
        <p:spPr>
          <a:xfrm flipH="1">
            <a:off x="3545900" y="2341375"/>
            <a:ext cx="3223500" cy="8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ARIMA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εt— </a:t>
            </a:r>
            <a:r>
              <a:rPr lang="ru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стационарный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временной ряд;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c,ai,bi - параметры модели.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Δd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— оператор разности временного ряда порядка d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875" y="1017725"/>
            <a:ext cx="6204875" cy="10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Модель авторегрессии (autoregressive, AR)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глубина регрессии - р </a:t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0" y="2524713"/>
            <a:ext cx="6204875" cy="1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52900" y="2495549"/>
            <a:ext cx="1920000" cy="114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8"/>
          <p:cNvCxnSpPr/>
          <p:nvPr/>
        </p:nvCxnSpPr>
        <p:spPr>
          <a:xfrm flipH="1" rot="10800000">
            <a:off x="4452200" y="4167525"/>
            <a:ext cx="111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4244375" y="4944275"/>
            <a:ext cx="45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4441275" y="4170374"/>
            <a:ext cx="4156350" cy="697325"/>
          </a:xfrm>
          <a:custGeom>
            <a:rect b="b" l="l" r="r" t="t"/>
            <a:pathLst>
              <a:path extrusionOk="0" h="27893" w="166254">
                <a:moveTo>
                  <a:pt x="0" y="27893"/>
                </a:moveTo>
                <a:cubicBezTo>
                  <a:pt x="5036" y="22857"/>
                  <a:pt x="7528" y="13869"/>
                  <a:pt x="14438" y="12143"/>
                </a:cubicBezTo>
                <a:cubicBezTo>
                  <a:pt x="16094" y="11729"/>
                  <a:pt x="15241" y="15535"/>
                  <a:pt x="16188" y="16955"/>
                </a:cubicBezTo>
                <a:cubicBezTo>
                  <a:pt x="16920" y="18054"/>
                  <a:pt x="18884" y="17844"/>
                  <a:pt x="20125" y="17393"/>
                </a:cubicBezTo>
                <a:cubicBezTo>
                  <a:pt x="21989" y="16715"/>
                  <a:pt x="21974" y="13680"/>
                  <a:pt x="23625" y="12580"/>
                </a:cubicBezTo>
                <a:cubicBezTo>
                  <a:pt x="26176" y="10880"/>
                  <a:pt x="30133" y="14507"/>
                  <a:pt x="32813" y="13018"/>
                </a:cubicBezTo>
                <a:cubicBezTo>
                  <a:pt x="34267" y="12210"/>
                  <a:pt x="34492" y="10002"/>
                  <a:pt x="35876" y="9080"/>
                </a:cubicBezTo>
                <a:cubicBezTo>
                  <a:pt x="37458" y="8026"/>
                  <a:pt x="38950" y="12915"/>
                  <a:pt x="40688" y="12143"/>
                </a:cubicBezTo>
                <a:cubicBezTo>
                  <a:pt x="46715" y="9465"/>
                  <a:pt x="50478" y="2367"/>
                  <a:pt x="56876" y="767"/>
                </a:cubicBezTo>
                <a:cubicBezTo>
                  <a:pt x="59779" y="41"/>
                  <a:pt x="61323" y="4776"/>
                  <a:pt x="63439" y="6892"/>
                </a:cubicBezTo>
                <a:cubicBezTo>
                  <a:pt x="66023" y="9476"/>
                  <a:pt x="70872" y="9219"/>
                  <a:pt x="73064" y="12143"/>
                </a:cubicBezTo>
                <a:cubicBezTo>
                  <a:pt x="75171" y="14953"/>
                  <a:pt x="77142" y="18070"/>
                  <a:pt x="80064" y="20018"/>
                </a:cubicBezTo>
                <a:cubicBezTo>
                  <a:pt x="81399" y="20908"/>
                  <a:pt x="83542" y="19128"/>
                  <a:pt x="84877" y="20018"/>
                </a:cubicBezTo>
                <a:cubicBezTo>
                  <a:pt x="87622" y="21849"/>
                  <a:pt x="88813" y="28243"/>
                  <a:pt x="91877" y="27018"/>
                </a:cubicBezTo>
                <a:cubicBezTo>
                  <a:pt x="98664" y="24304"/>
                  <a:pt x="105420" y="21084"/>
                  <a:pt x="111128" y="16518"/>
                </a:cubicBezTo>
                <a:cubicBezTo>
                  <a:pt x="114270" y="14005"/>
                  <a:pt x="115417" y="7768"/>
                  <a:pt x="119440" y="7768"/>
                </a:cubicBezTo>
                <a:cubicBezTo>
                  <a:pt x="120816" y="7768"/>
                  <a:pt x="120323" y="11703"/>
                  <a:pt x="121628" y="11268"/>
                </a:cubicBezTo>
                <a:cubicBezTo>
                  <a:pt x="123125" y="10769"/>
                  <a:pt x="122675" y="7330"/>
                  <a:pt x="124253" y="7330"/>
                </a:cubicBezTo>
                <a:cubicBezTo>
                  <a:pt x="125776" y="7330"/>
                  <a:pt x="127266" y="9324"/>
                  <a:pt x="128628" y="8643"/>
                </a:cubicBezTo>
                <a:cubicBezTo>
                  <a:pt x="132520" y="6697"/>
                  <a:pt x="134362" y="-103"/>
                  <a:pt x="138691" y="330"/>
                </a:cubicBezTo>
                <a:cubicBezTo>
                  <a:pt x="144845" y="946"/>
                  <a:pt x="139843" y="3448"/>
                  <a:pt x="141754" y="3830"/>
                </a:cubicBezTo>
                <a:cubicBezTo>
                  <a:pt x="143372" y="4153"/>
                  <a:pt x="144264" y="-990"/>
                  <a:pt x="145254" y="330"/>
                </a:cubicBezTo>
                <a:cubicBezTo>
                  <a:pt x="149207" y="5603"/>
                  <a:pt x="149277" y="13265"/>
                  <a:pt x="153566" y="18268"/>
                </a:cubicBezTo>
                <a:cubicBezTo>
                  <a:pt x="154331" y="19161"/>
                  <a:pt x="155798" y="15687"/>
                  <a:pt x="156629" y="16518"/>
                </a:cubicBezTo>
                <a:cubicBezTo>
                  <a:pt x="159747" y="19636"/>
                  <a:pt x="159883" y="26064"/>
                  <a:pt x="164067" y="27456"/>
                </a:cubicBezTo>
                <a:cubicBezTo>
                  <a:pt x="164759" y="27686"/>
                  <a:pt x="165928" y="26804"/>
                  <a:pt x="166254" y="274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" name="Google Shape;102;p18"/>
          <p:cNvSpPr/>
          <p:nvPr/>
        </p:nvSpPr>
        <p:spPr>
          <a:xfrm>
            <a:off x="4856900" y="4113000"/>
            <a:ext cx="754800" cy="82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>
            <a:off x="5655000" y="3588350"/>
            <a:ext cx="10800" cy="6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5655725" y="4875950"/>
            <a:ext cx="10200" cy="24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82400"/>
            <a:ext cx="85206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модель скользящего среднего (moving average, MA)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длина скользящего среднего - q. </a:t>
            </a:r>
            <a:endParaRPr sz="24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0" y="2495213"/>
            <a:ext cx="6204875" cy="1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4572000" y="2229300"/>
            <a:ext cx="1566600" cy="161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 flipH="1" rot="10800000">
            <a:off x="4452200" y="4167525"/>
            <a:ext cx="111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4244375" y="4944275"/>
            <a:ext cx="45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4441275" y="4170374"/>
            <a:ext cx="4156350" cy="697325"/>
          </a:xfrm>
          <a:custGeom>
            <a:rect b="b" l="l" r="r" t="t"/>
            <a:pathLst>
              <a:path extrusionOk="0" h="27893" w="166254">
                <a:moveTo>
                  <a:pt x="0" y="27893"/>
                </a:moveTo>
                <a:cubicBezTo>
                  <a:pt x="5036" y="22857"/>
                  <a:pt x="7528" y="13869"/>
                  <a:pt x="14438" y="12143"/>
                </a:cubicBezTo>
                <a:cubicBezTo>
                  <a:pt x="16094" y="11729"/>
                  <a:pt x="15241" y="15535"/>
                  <a:pt x="16188" y="16955"/>
                </a:cubicBezTo>
                <a:cubicBezTo>
                  <a:pt x="16920" y="18054"/>
                  <a:pt x="18884" y="17844"/>
                  <a:pt x="20125" y="17393"/>
                </a:cubicBezTo>
                <a:cubicBezTo>
                  <a:pt x="21989" y="16715"/>
                  <a:pt x="21974" y="13680"/>
                  <a:pt x="23625" y="12580"/>
                </a:cubicBezTo>
                <a:cubicBezTo>
                  <a:pt x="26176" y="10880"/>
                  <a:pt x="30133" y="14507"/>
                  <a:pt x="32813" y="13018"/>
                </a:cubicBezTo>
                <a:cubicBezTo>
                  <a:pt x="34267" y="12210"/>
                  <a:pt x="34492" y="10002"/>
                  <a:pt x="35876" y="9080"/>
                </a:cubicBezTo>
                <a:cubicBezTo>
                  <a:pt x="37458" y="8026"/>
                  <a:pt x="38950" y="12915"/>
                  <a:pt x="40688" y="12143"/>
                </a:cubicBezTo>
                <a:cubicBezTo>
                  <a:pt x="46715" y="9465"/>
                  <a:pt x="50478" y="2367"/>
                  <a:pt x="56876" y="767"/>
                </a:cubicBezTo>
                <a:cubicBezTo>
                  <a:pt x="59779" y="41"/>
                  <a:pt x="61323" y="4776"/>
                  <a:pt x="63439" y="6892"/>
                </a:cubicBezTo>
                <a:cubicBezTo>
                  <a:pt x="66023" y="9476"/>
                  <a:pt x="70872" y="9219"/>
                  <a:pt x="73064" y="12143"/>
                </a:cubicBezTo>
                <a:cubicBezTo>
                  <a:pt x="75171" y="14953"/>
                  <a:pt x="77142" y="18070"/>
                  <a:pt x="80064" y="20018"/>
                </a:cubicBezTo>
                <a:cubicBezTo>
                  <a:pt x="81399" y="20908"/>
                  <a:pt x="83542" y="19128"/>
                  <a:pt x="84877" y="20018"/>
                </a:cubicBezTo>
                <a:cubicBezTo>
                  <a:pt x="87622" y="21849"/>
                  <a:pt x="88813" y="28243"/>
                  <a:pt x="91877" y="27018"/>
                </a:cubicBezTo>
                <a:cubicBezTo>
                  <a:pt x="98664" y="24304"/>
                  <a:pt x="105420" y="21084"/>
                  <a:pt x="111128" y="16518"/>
                </a:cubicBezTo>
                <a:cubicBezTo>
                  <a:pt x="114270" y="14005"/>
                  <a:pt x="115417" y="7768"/>
                  <a:pt x="119440" y="7768"/>
                </a:cubicBezTo>
                <a:cubicBezTo>
                  <a:pt x="120816" y="7768"/>
                  <a:pt x="120323" y="11703"/>
                  <a:pt x="121628" y="11268"/>
                </a:cubicBezTo>
                <a:cubicBezTo>
                  <a:pt x="123125" y="10769"/>
                  <a:pt x="122675" y="7330"/>
                  <a:pt x="124253" y="7330"/>
                </a:cubicBezTo>
                <a:cubicBezTo>
                  <a:pt x="125776" y="7330"/>
                  <a:pt x="127266" y="9324"/>
                  <a:pt x="128628" y="8643"/>
                </a:cubicBezTo>
                <a:cubicBezTo>
                  <a:pt x="132520" y="6697"/>
                  <a:pt x="134362" y="-103"/>
                  <a:pt x="138691" y="330"/>
                </a:cubicBezTo>
                <a:cubicBezTo>
                  <a:pt x="144845" y="946"/>
                  <a:pt x="139843" y="3448"/>
                  <a:pt x="141754" y="3830"/>
                </a:cubicBezTo>
                <a:cubicBezTo>
                  <a:pt x="143372" y="4153"/>
                  <a:pt x="144264" y="-990"/>
                  <a:pt x="145254" y="330"/>
                </a:cubicBezTo>
                <a:cubicBezTo>
                  <a:pt x="149207" y="5603"/>
                  <a:pt x="149277" y="13265"/>
                  <a:pt x="153566" y="18268"/>
                </a:cubicBezTo>
                <a:cubicBezTo>
                  <a:pt x="154331" y="19161"/>
                  <a:pt x="155798" y="15687"/>
                  <a:pt x="156629" y="16518"/>
                </a:cubicBezTo>
                <a:cubicBezTo>
                  <a:pt x="159747" y="19636"/>
                  <a:pt x="159883" y="26064"/>
                  <a:pt x="164067" y="27456"/>
                </a:cubicBezTo>
                <a:cubicBezTo>
                  <a:pt x="164759" y="27686"/>
                  <a:pt x="165928" y="26804"/>
                  <a:pt x="166254" y="2745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16" name="Google Shape;116;p19"/>
          <p:cNvCxnSpPr/>
          <p:nvPr/>
        </p:nvCxnSpPr>
        <p:spPr>
          <a:xfrm>
            <a:off x="5173725" y="4238775"/>
            <a:ext cx="10800" cy="6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5642975" y="4944275"/>
            <a:ext cx="10200" cy="24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4451850" y="4200394"/>
            <a:ext cx="4079800" cy="656725"/>
          </a:xfrm>
          <a:custGeom>
            <a:rect b="b" l="l" r="r" t="t"/>
            <a:pathLst>
              <a:path extrusionOk="0" h="26269" w="163192">
                <a:moveTo>
                  <a:pt x="0" y="25394"/>
                </a:moveTo>
                <a:cubicBezTo>
                  <a:pt x="9042" y="21311"/>
                  <a:pt x="38792" y="893"/>
                  <a:pt x="54251" y="893"/>
                </a:cubicBezTo>
                <a:cubicBezTo>
                  <a:pt x="69710" y="893"/>
                  <a:pt x="78898" y="25540"/>
                  <a:pt x="92752" y="25394"/>
                </a:cubicBezTo>
                <a:cubicBezTo>
                  <a:pt x="106607" y="25248"/>
                  <a:pt x="125638" y="-128"/>
                  <a:pt x="137378" y="18"/>
                </a:cubicBezTo>
                <a:cubicBezTo>
                  <a:pt x="149118" y="164"/>
                  <a:pt x="158890" y="21894"/>
                  <a:pt x="163192" y="26269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9" name="Google Shape;119;p19"/>
          <p:cNvSpPr/>
          <p:nvPr/>
        </p:nvSpPr>
        <p:spPr>
          <a:xfrm>
            <a:off x="4484650" y="4872787"/>
            <a:ext cx="4178250" cy="136075"/>
          </a:xfrm>
          <a:custGeom>
            <a:rect b="b" l="l" r="r" t="t"/>
            <a:pathLst>
              <a:path extrusionOk="0" h="5443" w="167130">
                <a:moveTo>
                  <a:pt x="0" y="4187"/>
                </a:moveTo>
                <a:cubicBezTo>
                  <a:pt x="4942" y="2950"/>
                  <a:pt x="10043" y="-923"/>
                  <a:pt x="14876" y="687"/>
                </a:cubicBezTo>
                <a:cubicBezTo>
                  <a:pt x="21294" y="2826"/>
                  <a:pt x="28298" y="4226"/>
                  <a:pt x="35001" y="3312"/>
                </a:cubicBezTo>
                <a:cubicBezTo>
                  <a:pt x="41359" y="2445"/>
                  <a:pt x="47861" y="2730"/>
                  <a:pt x="54252" y="3312"/>
                </a:cubicBezTo>
                <a:cubicBezTo>
                  <a:pt x="57670" y="3623"/>
                  <a:pt x="61244" y="-411"/>
                  <a:pt x="64314" y="1124"/>
                </a:cubicBezTo>
                <a:cubicBezTo>
                  <a:pt x="65618" y="1776"/>
                  <a:pt x="65908" y="3593"/>
                  <a:pt x="66939" y="4624"/>
                </a:cubicBezTo>
                <a:cubicBezTo>
                  <a:pt x="69812" y="7497"/>
                  <a:pt x="74543" y="1758"/>
                  <a:pt x="78315" y="249"/>
                </a:cubicBezTo>
                <a:cubicBezTo>
                  <a:pt x="80801" y="-745"/>
                  <a:pt x="82718" y="3538"/>
                  <a:pt x="85315" y="4187"/>
                </a:cubicBezTo>
                <a:cubicBezTo>
                  <a:pt x="90226" y="5415"/>
                  <a:pt x="95279" y="2353"/>
                  <a:pt x="100190" y="1124"/>
                </a:cubicBezTo>
                <a:cubicBezTo>
                  <a:pt x="108133" y="-864"/>
                  <a:pt x="116748" y="888"/>
                  <a:pt x="124691" y="2874"/>
                </a:cubicBezTo>
                <a:cubicBezTo>
                  <a:pt x="130225" y="4258"/>
                  <a:pt x="136219" y="2944"/>
                  <a:pt x="141754" y="1562"/>
                </a:cubicBezTo>
                <a:cubicBezTo>
                  <a:pt x="146317" y="423"/>
                  <a:pt x="151192" y="2170"/>
                  <a:pt x="155754" y="3312"/>
                </a:cubicBezTo>
                <a:cubicBezTo>
                  <a:pt x="159476" y="4244"/>
                  <a:pt x="163293" y="1562"/>
                  <a:pt x="167130" y="1562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08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Порядок интергрирования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0" y="2495213"/>
            <a:ext cx="6204875" cy="1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3279675" y="2705800"/>
            <a:ext cx="406500" cy="32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 rot="10800000">
            <a:off x="5706000" y="248000"/>
            <a:ext cx="13800" cy="23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5253450" y="1921125"/>
            <a:ext cx="35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/>
          <p:nvPr/>
        </p:nvSpPr>
        <p:spPr>
          <a:xfrm>
            <a:off x="5500350" y="54747"/>
            <a:ext cx="2537450" cy="1797800"/>
          </a:xfrm>
          <a:custGeom>
            <a:rect b="b" l="l" r="r" t="t"/>
            <a:pathLst>
              <a:path extrusionOk="0" h="71912" w="101498">
                <a:moveTo>
                  <a:pt x="0" y="71912"/>
                </a:moveTo>
                <a:cubicBezTo>
                  <a:pt x="6749" y="69665"/>
                  <a:pt x="8999" y="60280"/>
                  <a:pt x="15362" y="57099"/>
                </a:cubicBezTo>
                <a:cubicBezTo>
                  <a:pt x="17652" y="55954"/>
                  <a:pt x="21076" y="58738"/>
                  <a:pt x="23043" y="57099"/>
                </a:cubicBezTo>
                <a:cubicBezTo>
                  <a:pt x="24995" y="55473"/>
                  <a:pt x="24524" y="51459"/>
                  <a:pt x="26883" y="50515"/>
                </a:cubicBezTo>
                <a:cubicBezTo>
                  <a:pt x="28935" y="49694"/>
                  <a:pt x="31356" y="49334"/>
                  <a:pt x="32918" y="47772"/>
                </a:cubicBezTo>
                <a:cubicBezTo>
                  <a:pt x="36748" y="43942"/>
                  <a:pt x="36050" y="42851"/>
                  <a:pt x="36759" y="43383"/>
                </a:cubicBezTo>
                <a:cubicBezTo>
                  <a:pt x="37814" y="44174"/>
                  <a:pt x="39193" y="46579"/>
                  <a:pt x="40051" y="45578"/>
                </a:cubicBezTo>
                <a:cubicBezTo>
                  <a:pt x="42021" y="43280"/>
                  <a:pt x="41372" y="39027"/>
                  <a:pt x="43891" y="37348"/>
                </a:cubicBezTo>
                <a:cubicBezTo>
                  <a:pt x="46491" y="35615"/>
                  <a:pt x="50877" y="36616"/>
                  <a:pt x="52669" y="34056"/>
                </a:cubicBezTo>
                <a:cubicBezTo>
                  <a:pt x="54525" y="31405"/>
                  <a:pt x="56566" y="27472"/>
                  <a:pt x="59802" y="27472"/>
                </a:cubicBezTo>
                <a:cubicBezTo>
                  <a:pt x="63677" y="27472"/>
                  <a:pt x="59966" y="37219"/>
                  <a:pt x="63642" y="38445"/>
                </a:cubicBezTo>
                <a:cubicBezTo>
                  <a:pt x="66108" y="39267"/>
                  <a:pt x="66740" y="30574"/>
                  <a:pt x="68580" y="32410"/>
                </a:cubicBezTo>
                <a:cubicBezTo>
                  <a:pt x="69448" y="33277"/>
                  <a:pt x="69036" y="35999"/>
                  <a:pt x="70226" y="35702"/>
                </a:cubicBezTo>
                <a:cubicBezTo>
                  <a:pt x="73385" y="34913"/>
                  <a:pt x="75231" y="31110"/>
                  <a:pt x="76261" y="28021"/>
                </a:cubicBezTo>
                <a:cubicBezTo>
                  <a:pt x="76810" y="26375"/>
                  <a:pt x="75806" y="23953"/>
                  <a:pt x="77358" y="24729"/>
                </a:cubicBezTo>
                <a:cubicBezTo>
                  <a:pt x="78866" y="25484"/>
                  <a:pt x="76770" y="29667"/>
                  <a:pt x="78456" y="29667"/>
                </a:cubicBezTo>
                <a:cubicBezTo>
                  <a:pt x="80688" y="29667"/>
                  <a:pt x="81113" y="26074"/>
                  <a:pt x="82296" y="24181"/>
                </a:cubicBezTo>
                <a:cubicBezTo>
                  <a:pt x="85158" y="19601"/>
                  <a:pt x="86737" y="14237"/>
                  <a:pt x="89977" y="9916"/>
                </a:cubicBezTo>
                <a:cubicBezTo>
                  <a:pt x="90753" y="8882"/>
                  <a:pt x="89492" y="14532"/>
                  <a:pt x="90526" y="13756"/>
                </a:cubicBezTo>
                <a:cubicBezTo>
                  <a:pt x="92686" y="12136"/>
                  <a:pt x="93418" y="9152"/>
                  <a:pt x="94366" y="6624"/>
                </a:cubicBezTo>
                <a:cubicBezTo>
                  <a:pt x="94958" y="5045"/>
                  <a:pt x="95463" y="0"/>
                  <a:pt x="95463" y="1686"/>
                </a:cubicBezTo>
                <a:cubicBezTo>
                  <a:pt x="95463" y="4246"/>
                  <a:pt x="93332" y="7947"/>
                  <a:pt x="95463" y="9367"/>
                </a:cubicBezTo>
                <a:cubicBezTo>
                  <a:pt x="96560" y="10098"/>
                  <a:pt x="96725" y="7007"/>
                  <a:pt x="97658" y="6075"/>
                </a:cubicBezTo>
                <a:cubicBezTo>
                  <a:pt x="98318" y="5416"/>
                  <a:pt x="97274" y="8819"/>
                  <a:pt x="98207" y="8819"/>
                </a:cubicBezTo>
                <a:cubicBezTo>
                  <a:pt x="98866" y="8819"/>
                  <a:pt x="101143" y="6743"/>
                  <a:pt x="101498" y="6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1" name="Google Shape;131;p20"/>
          <p:cNvCxnSpPr/>
          <p:nvPr/>
        </p:nvCxnSpPr>
        <p:spPr>
          <a:xfrm>
            <a:off x="5828400" y="3786500"/>
            <a:ext cx="300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/>
          <p:nvPr/>
        </p:nvSpPr>
        <p:spPr>
          <a:xfrm>
            <a:off x="5884400" y="3682034"/>
            <a:ext cx="2825500" cy="214225"/>
          </a:xfrm>
          <a:custGeom>
            <a:rect b="b" l="l" r="r" t="t"/>
            <a:pathLst>
              <a:path extrusionOk="0" h="8569" w="113020">
                <a:moveTo>
                  <a:pt x="0" y="8569"/>
                </a:moveTo>
                <a:cubicBezTo>
                  <a:pt x="1801" y="5417"/>
                  <a:pt x="3688" y="1488"/>
                  <a:pt x="7132" y="339"/>
                </a:cubicBezTo>
                <a:cubicBezTo>
                  <a:pt x="11193" y="-1016"/>
                  <a:pt x="14947" y="4255"/>
                  <a:pt x="19202" y="4728"/>
                </a:cubicBezTo>
                <a:cubicBezTo>
                  <a:pt x="23387" y="5193"/>
                  <a:pt x="27643" y="4701"/>
                  <a:pt x="31821" y="4179"/>
                </a:cubicBezTo>
                <a:cubicBezTo>
                  <a:pt x="33284" y="3996"/>
                  <a:pt x="34232" y="1627"/>
                  <a:pt x="35662" y="1985"/>
                </a:cubicBezTo>
                <a:cubicBezTo>
                  <a:pt x="39629" y="2977"/>
                  <a:pt x="43722" y="3377"/>
                  <a:pt x="47732" y="4179"/>
                </a:cubicBezTo>
                <a:cubicBezTo>
                  <a:pt x="49737" y="4580"/>
                  <a:pt x="51213" y="7324"/>
                  <a:pt x="53218" y="6923"/>
                </a:cubicBezTo>
                <a:cubicBezTo>
                  <a:pt x="54871" y="6592"/>
                  <a:pt x="55318" y="4274"/>
                  <a:pt x="56510" y="3082"/>
                </a:cubicBezTo>
                <a:cubicBezTo>
                  <a:pt x="58325" y="1267"/>
                  <a:pt x="61895" y="4779"/>
                  <a:pt x="64191" y="3631"/>
                </a:cubicBezTo>
                <a:cubicBezTo>
                  <a:pt x="65145" y="3154"/>
                  <a:pt x="64771" y="888"/>
                  <a:pt x="65837" y="888"/>
                </a:cubicBezTo>
                <a:cubicBezTo>
                  <a:pt x="67389" y="888"/>
                  <a:pt x="67657" y="3689"/>
                  <a:pt x="69129" y="4179"/>
                </a:cubicBezTo>
                <a:cubicBezTo>
                  <a:pt x="74337" y="5913"/>
                  <a:pt x="80099" y="4728"/>
                  <a:pt x="85588" y="4728"/>
                </a:cubicBezTo>
                <a:cubicBezTo>
                  <a:pt x="87901" y="4728"/>
                  <a:pt x="90005" y="7735"/>
                  <a:pt x="92171" y="6923"/>
                </a:cubicBezTo>
                <a:cubicBezTo>
                  <a:pt x="96537" y="5286"/>
                  <a:pt x="101558" y="5910"/>
                  <a:pt x="105887" y="4179"/>
                </a:cubicBezTo>
                <a:cubicBezTo>
                  <a:pt x="108153" y="3273"/>
                  <a:pt x="111295" y="809"/>
                  <a:pt x="113020" y="25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обработки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оценивается стационарность ряда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оценивается автокорреляция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оценивается  автокорреляция разностей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выбираем параметры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проводим оценку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625" y="626077"/>
            <a:ext cx="2611950" cy="4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