
<file path=[Content_Types].xml><?xml version="1.0" encoding="utf-8"?>
<Types xmlns="http://schemas.openxmlformats.org/package/2006/content-types">
  <Default Extension="glb" ContentType="model/gltf.binary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74" r:id="rId2"/>
    <p:sldId id="292" r:id="rId3"/>
    <p:sldId id="291" r:id="rId4"/>
    <p:sldId id="303" r:id="rId5"/>
    <p:sldId id="302" r:id="rId6"/>
    <p:sldId id="301" r:id="rId7"/>
    <p:sldId id="297" r:id="rId8"/>
    <p:sldId id="304" r:id="rId9"/>
    <p:sldId id="299" r:id="rId10"/>
    <p:sldId id="295" r:id="rId11"/>
    <p:sldId id="289" r:id="rId12"/>
    <p:sldId id="294" r:id="rId13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kcia obsahu" id="{F5E8FF01-C5F9-44DA-B4E5-3C7E6B8A1324}">
          <p14:sldIdLst/>
        </p14:section>
        <p14:section name="." id="{1A3D2A72-660D-499B-AE66-9FB401D01A00}">
          <p14:sldIdLst>
            <p14:sldId id="274"/>
            <p14:sldId id="292"/>
          </p14:sldIdLst>
        </p14:section>
        <p14:section name="Menu" id="{06D6D88F-D2FD-4FEF-B84B-9736A99A3972}">
          <p14:sldIdLst>
            <p14:sldId id="291"/>
          </p14:sldIdLst>
        </p14:section>
        <p14:section name="Úvod" id="{7A83D441-2D82-4971-8B09-909D3DA736D0}">
          <p14:sldIdLst>
            <p14:sldId id="303"/>
          </p14:sldIdLst>
        </p14:section>
        <p14:section name="Obsah práce" id="{BC4FAE69-DF12-4CF8-A456-BF88A0D803D5}">
          <p14:sldIdLst>
            <p14:sldId id="302"/>
          </p14:sldIdLst>
        </p14:section>
        <p14:section name="Pracovné listy" id="{FBF00EC0-BCE5-45B6-BD5E-8A03F42ECA61}">
          <p14:sldIdLst>
            <p14:sldId id="301"/>
            <p14:sldId id="297"/>
            <p14:sldId id="304"/>
            <p14:sldId id="299"/>
          </p14:sldIdLst>
        </p14:section>
        <p14:section name="Spätná väzba" id="{8BED1259-0B7D-41C4-A2E0-C22E26144656}">
          <p14:sldIdLst>
            <p14:sldId id="295"/>
          </p14:sldIdLst>
        </p14:section>
        <p14:section name="Záver" id="{1BD432AD-8329-4705-AD44-67FEBF93D7DF}">
          <p14:sldIdLst>
            <p14:sldId id="289"/>
          </p14:sldIdLst>
        </p14:section>
        <p14:section name="Poďakovanie" id="{ABE1EC63-2E72-4073-AD7B-2C8F0D8676FD}">
          <p14:sldIdLst>
            <p14:sldId id="29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13944"/>
    <a:srgbClr val="FEFEFE"/>
    <a:srgbClr val="B01EEA"/>
    <a:srgbClr val="CCFF99"/>
    <a:srgbClr val="00CA74"/>
    <a:srgbClr val="00CEE6"/>
    <a:srgbClr val="1B222C"/>
    <a:srgbClr val="A97C38"/>
    <a:srgbClr val="0E1319"/>
    <a:srgbClr val="141B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 autoAdjust="0"/>
  </p:normalViewPr>
  <p:slideViewPr>
    <p:cSldViewPr snapToGrid="0">
      <p:cViewPr varScale="1">
        <p:scale>
          <a:sx n="109" d="100"/>
          <a:sy n="109" d="100"/>
        </p:scale>
        <p:origin x="306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382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hlavičk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objekt pre dá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8AA305-93E8-483D-AA91-3BB1CFB17019}" type="datetimeFigureOut">
              <a:rPr lang="sk-SK" smtClean="0"/>
              <a:t>5. 2. 2023</a:t>
            </a:fld>
            <a:endParaRPr lang="sk-SK"/>
          </a:p>
        </p:txBody>
      </p:sp>
      <p:sp>
        <p:nvSpPr>
          <p:cNvPr id="4" name="Zástupný objekt pre obrázok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objekt pre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0EB54E-B659-46DF-A614-1F6D2CF3AE2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104415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ázka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849E9A-41F7-4779-A581-48A7C374A227}" type="slidenum">
              <a:rPr lang="sk-SK" smtClean="0"/>
              <a:t>1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926912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ázka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849E9A-41F7-4779-A581-48A7C374A227}" type="slidenum">
              <a:rPr lang="sk-SK" smtClean="0"/>
              <a:t>10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160673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ázka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849E9A-41F7-4779-A581-48A7C374A227}" type="slidenum">
              <a:rPr lang="sk-SK" smtClean="0"/>
              <a:t>11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544641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ázka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849E9A-41F7-4779-A581-48A7C374A227}" type="slidenum">
              <a:rPr lang="sk-SK" smtClean="0"/>
              <a:t>12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398393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ázka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849E9A-41F7-4779-A581-48A7C374A227}" type="slidenum">
              <a:rPr lang="sk-SK" smtClean="0"/>
              <a:t>2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105430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ázka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849E9A-41F7-4779-A581-48A7C374A227}" type="slidenum">
              <a:rPr lang="sk-SK" smtClean="0"/>
              <a:t>3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5545387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ázka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849E9A-41F7-4779-A581-48A7C374A227}" type="slidenum">
              <a:rPr lang="sk-SK" smtClean="0"/>
              <a:t>4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936405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ázka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849E9A-41F7-4779-A581-48A7C374A227}" type="slidenum">
              <a:rPr lang="sk-SK" smtClean="0"/>
              <a:t>5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973529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ázka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849E9A-41F7-4779-A581-48A7C374A227}" type="slidenum">
              <a:rPr lang="sk-SK" smtClean="0"/>
              <a:t>6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446076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ázka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849E9A-41F7-4779-A581-48A7C374A227}" type="slidenum">
              <a:rPr lang="sk-SK" smtClean="0"/>
              <a:t>7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128577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ázka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849E9A-41F7-4779-A581-48A7C374A227}" type="slidenum">
              <a:rPr lang="sk-SK" smtClean="0"/>
              <a:t>8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870915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ázka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849E9A-41F7-4779-A581-48A7C374A227}" type="slidenum">
              <a:rPr lang="sk-SK" smtClean="0"/>
              <a:t>9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77642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CE7C631-3ECF-4FD1-49E3-C154573A58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6C0F3CDD-DA01-24D9-B74C-DEC9C021BD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06E5D012-C329-4F3C-092F-46AD2383A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0741B-E58B-4A9A-A707-9C4095F9C37B}" type="datetimeFigureOut">
              <a:rPr lang="sk-SK" smtClean="0"/>
              <a:t>5. 2. 2023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F2253C73-036B-73BE-BE14-15E15AAB1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0B0F3752-8D5F-66E4-B828-9FFD4857F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A1DF4-CB1C-4844-93D4-40191C9EDB2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66676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DA817EC-C70D-9FC4-A7A6-E098A4249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zvislý text 2">
            <a:extLst>
              <a:ext uri="{FF2B5EF4-FFF2-40B4-BE49-F238E27FC236}">
                <a16:creationId xmlns:a16="http://schemas.microsoft.com/office/drawing/2014/main" id="{D11B408A-53E9-D4CF-73A8-CC1026CC2B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500E88BA-4EDE-1343-8F41-66A414534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0741B-E58B-4A9A-A707-9C4095F9C37B}" type="datetimeFigureOut">
              <a:rPr lang="sk-SK" smtClean="0"/>
              <a:t>5. 2. 2023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CC5EDCA4-E835-5220-778B-6425655A6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018C93C2-6B04-9E56-49DD-F6101201C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A1DF4-CB1C-4844-93D4-40191C9EDB2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66810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>
            <a:extLst>
              <a:ext uri="{FF2B5EF4-FFF2-40B4-BE49-F238E27FC236}">
                <a16:creationId xmlns:a16="http://schemas.microsoft.com/office/drawing/2014/main" id="{3F6C2EE5-B1A8-9AC1-8E5A-65F4C6CE61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zvislý text 2">
            <a:extLst>
              <a:ext uri="{FF2B5EF4-FFF2-40B4-BE49-F238E27FC236}">
                <a16:creationId xmlns:a16="http://schemas.microsoft.com/office/drawing/2014/main" id="{D5553EFF-D67D-561D-7C62-D5D9AD4465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4C66E540-CE63-D98E-0A1D-AE3BD1BCF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0741B-E58B-4A9A-A707-9C4095F9C37B}" type="datetimeFigureOut">
              <a:rPr lang="sk-SK" smtClean="0"/>
              <a:t>5. 2. 2023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AFEB9134-266C-0B6F-8B6D-15B4AA629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419B9B9E-BAC7-B1DF-EC86-3793008FC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A1DF4-CB1C-4844-93D4-40191C9EDB2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78438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D0F8A4D-AF8C-E147-97A7-3F3CFD8BF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0CF21C10-BC80-2773-C201-F3B6177DCD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EEEC0D4B-A987-65A9-CBC5-EAAB35DBC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0741B-E58B-4A9A-A707-9C4095F9C37B}" type="datetimeFigureOut">
              <a:rPr lang="sk-SK" smtClean="0"/>
              <a:t>5. 2. 2023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C07597F1-0204-2000-318B-D896877E8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ED2B5B53-285F-3E24-2D4D-7C240F432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A1DF4-CB1C-4844-93D4-40191C9EDB2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119086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F26FBAE-19A4-D86B-0EB2-6A58E3A9C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C9BD2D5C-4B76-D001-FB66-6866AF73A7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6626FA3D-D4A3-29FA-1D64-6746ADA1F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0741B-E58B-4A9A-A707-9C4095F9C37B}" type="datetimeFigureOut">
              <a:rPr lang="sk-SK" smtClean="0"/>
              <a:t>5. 2. 2023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69354558-A795-42DE-7068-A5F792C81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1EAE955D-9029-1556-DDF0-94DB2201A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A1DF4-CB1C-4844-93D4-40191C9EDB2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48094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A8197FA-D1EF-D9B4-A99A-3E7C63A74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E32456DC-1859-C36B-80B6-28AD723F95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53402395-64FC-B6D5-B8ED-2D5A535E91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8A3A032D-F2CC-C0BD-BCE3-F8B909664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0741B-E58B-4A9A-A707-9C4095F9C37B}" type="datetimeFigureOut">
              <a:rPr lang="sk-SK" smtClean="0"/>
              <a:t>5. 2. 2023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E2B5828B-14DF-CE59-CACD-86B21021A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FD1F2773-F6A7-B23A-D6AC-E90121BE9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A1DF4-CB1C-4844-93D4-40191C9EDB2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97154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EA5CC72-6A50-3B0A-F137-D5B39E01E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0B97DFB0-F3C5-D9B2-352B-9D9A7190A6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524763E3-CBC1-B8D6-C75D-FAD9A64385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64BFE61C-A9A2-9924-8870-7299383819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Zástupný objekt pre obsah 5">
            <a:extLst>
              <a:ext uri="{FF2B5EF4-FFF2-40B4-BE49-F238E27FC236}">
                <a16:creationId xmlns:a16="http://schemas.microsoft.com/office/drawing/2014/main" id="{6E3E48CE-17BE-7149-2821-97A0AED993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7" name="Zástupný objekt pre dátum 6">
            <a:extLst>
              <a:ext uri="{FF2B5EF4-FFF2-40B4-BE49-F238E27FC236}">
                <a16:creationId xmlns:a16="http://schemas.microsoft.com/office/drawing/2014/main" id="{48373458-B0D9-00AB-33D2-5ADE43E78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0741B-E58B-4A9A-A707-9C4095F9C37B}" type="datetimeFigureOut">
              <a:rPr lang="sk-SK" smtClean="0"/>
              <a:t>5. 2. 2023</a:t>
            </a:fld>
            <a:endParaRPr lang="sk-SK"/>
          </a:p>
        </p:txBody>
      </p:sp>
      <p:sp>
        <p:nvSpPr>
          <p:cNvPr id="8" name="Zástupný objekt pre pätu 7">
            <a:extLst>
              <a:ext uri="{FF2B5EF4-FFF2-40B4-BE49-F238E27FC236}">
                <a16:creationId xmlns:a16="http://schemas.microsoft.com/office/drawing/2014/main" id="{59338A93-F67C-12F4-8211-69CFA9F6A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objekt pre číslo snímky 8">
            <a:extLst>
              <a:ext uri="{FF2B5EF4-FFF2-40B4-BE49-F238E27FC236}">
                <a16:creationId xmlns:a16="http://schemas.microsoft.com/office/drawing/2014/main" id="{08B6CCA0-8B58-9FF9-FE9E-958CF4716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A1DF4-CB1C-4844-93D4-40191C9EDB2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29725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84AAE5A-4CFB-FC87-906A-3A9790A5D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dátum 2">
            <a:extLst>
              <a:ext uri="{FF2B5EF4-FFF2-40B4-BE49-F238E27FC236}">
                <a16:creationId xmlns:a16="http://schemas.microsoft.com/office/drawing/2014/main" id="{A1584ED2-8D5C-F55C-5F36-E045E25A7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0741B-E58B-4A9A-A707-9C4095F9C37B}" type="datetimeFigureOut">
              <a:rPr lang="sk-SK" smtClean="0"/>
              <a:t>5. 2. 2023</a:t>
            </a:fld>
            <a:endParaRPr lang="sk-SK"/>
          </a:p>
        </p:txBody>
      </p:sp>
      <p:sp>
        <p:nvSpPr>
          <p:cNvPr id="4" name="Zástupný objekt pre pätu 3">
            <a:extLst>
              <a:ext uri="{FF2B5EF4-FFF2-40B4-BE49-F238E27FC236}">
                <a16:creationId xmlns:a16="http://schemas.microsoft.com/office/drawing/2014/main" id="{9D09CBED-A579-3BA5-C6B7-AE617CC99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objekt pre číslo snímky 4">
            <a:extLst>
              <a:ext uri="{FF2B5EF4-FFF2-40B4-BE49-F238E27FC236}">
                <a16:creationId xmlns:a16="http://schemas.microsoft.com/office/drawing/2014/main" id="{E21B5504-CC67-8B64-EAC7-2C21EA447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A1DF4-CB1C-4844-93D4-40191C9EDB2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14613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>
            <a:extLst>
              <a:ext uri="{FF2B5EF4-FFF2-40B4-BE49-F238E27FC236}">
                <a16:creationId xmlns:a16="http://schemas.microsoft.com/office/drawing/2014/main" id="{D6F057F2-F03E-A5F9-18CF-5D17BACAA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0741B-E58B-4A9A-A707-9C4095F9C37B}" type="datetimeFigureOut">
              <a:rPr lang="sk-SK" smtClean="0"/>
              <a:t>5. 2. 2023</a:t>
            </a:fld>
            <a:endParaRPr lang="sk-SK"/>
          </a:p>
        </p:txBody>
      </p:sp>
      <p:sp>
        <p:nvSpPr>
          <p:cNvPr id="3" name="Zástupný objekt pre pätu 2">
            <a:extLst>
              <a:ext uri="{FF2B5EF4-FFF2-40B4-BE49-F238E27FC236}">
                <a16:creationId xmlns:a16="http://schemas.microsoft.com/office/drawing/2014/main" id="{822FB343-5B05-8F1D-4571-C09849CEE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6E6B1AEA-ED5A-A70F-3560-513A5D1CE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A1DF4-CB1C-4844-93D4-40191C9EDB2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20083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1F34E3F-428E-ACCF-01B1-2F4E3395E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68954F03-F4D5-952C-A605-41FBD6F8F2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88F37B47-D492-94F7-1FB1-CDA0A26B87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08E8C2AB-1A1E-E322-E958-1CEC0C061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0741B-E58B-4A9A-A707-9C4095F9C37B}" type="datetimeFigureOut">
              <a:rPr lang="sk-SK" smtClean="0"/>
              <a:t>5. 2. 2023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FEF7CD93-5F92-2500-C13C-5FFD546F5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343A2D3C-B94A-C2A9-5B34-D880383DD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A1DF4-CB1C-4844-93D4-40191C9EDB2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75856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5E3DFE0-FC93-F782-5479-A766695AF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rázok 2">
            <a:extLst>
              <a:ext uri="{FF2B5EF4-FFF2-40B4-BE49-F238E27FC236}">
                <a16:creationId xmlns:a16="http://schemas.microsoft.com/office/drawing/2014/main" id="{72B63F63-8DD4-A2BF-610E-ACA1C98500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7FF98789-7F32-D3EB-A511-BFBC381422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66E6FEE0-DCE5-B72B-91D2-06BF8FA19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0741B-E58B-4A9A-A707-9C4095F9C37B}" type="datetimeFigureOut">
              <a:rPr lang="sk-SK" smtClean="0"/>
              <a:t>5. 2. 2023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5BA1C94A-83F0-DB4F-0ACA-F38D1414A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29682B9B-9A97-FEAC-5A2F-0C1CC946C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A1DF4-CB1C-4844-93D4-40191C9EDB2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73892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nadpis 1">
            <a:extLst>
              <a:ext uri="{FF2B5EF4-FFF2-40B4-BE49-F238E27FC236}">
                <a16:creationId xmlns:a16="http://schemas.microsoft.com/office/drawing/2014/main" id="{72015D15-CB5C-BE7F-7610-EBF1C65AF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1A2A6B97-37F8-A7C7-6CE8-0967E9176D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32A2DEB6-B217-77C8-534F-0ED82D2563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E0741B-E58B-4A9A-A707-9C4095F9C37B}" type="datetimeFigureOut">
              <a:rPr lang="sk-SK" smtClean="0"/>
              <a:t>5. 2. 2023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A45932A1-71C4-DCB5-FADC-7748640C72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CEF68736-4A1F-93A2-656D-12CE1CF1CB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2A1DF4-CB1C-4844-93D4-40191C9EDB2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658393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7/06/relationships/model3d" Target="../media/model3d1.glb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sv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17/06/relationships/model3d" Target="../media/model3d1.glb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17/06/relationships/model3d" Target="../media/model3d1.glb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slide" Target="slide6.xml"/><Relationship Id="rId3" Type="http://schemas.openxmlformats.org/officeDocument/2006/relationships/image" Target="../media/image2.png"/><Relationship Id="rId7" Type="http://schemas.openxmlformats.org/officeDocument/2006/relationships/slide" Target="slide4.xml"/><Relationship Id="rId12" Type="http://schemas.openxmlformats.org/officeDocument/2006/relationships/image" Target="../media/image7.png"/><Relationship Id="rId17" Type="http://schemas.openxmlformats.org/officeDocument/2006/relationships/image" Target="../media/image80.png"/><Relationship Id="rId2" Type="http://schemas.openxmlformats.org/officeDocument/2006/relationships/notesSlide" Target="../notesSlides/notesSlide3.xml"/><Relationship Id="rId16" Type="http://schemas.openxmlformats.org/officeDocument/2006/relationships/slide" Target="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60.png"/><Relationship Id="rId5" Type="http://schemas.openxmlformats.org/officeDocument/2006/relationships/image" Target="../media/image4.png"/><Relationship Id="rId15" Type="http://schemas.openxmlformats.org/officeDocument/2006/relationships/image" Target="../media/image8.png"/><Relationship Id="rId10" Type="http://schemas.openxmlformats.org/officeDocument/2006/relationships/slide" Target="slide5.xml"/><Relationship Id="rId4" Type="http://schemas.openxmlformats.org/officeDocument/2006/relationships/image" Target="../media/image3.png"/><Relationship Id="rId9" Type="http://schemas.openxmlformats.org/officeDocument/2006/relationships/image" Target="../media/image6.png"/><Relationship Id="rId14" Type="http://schemas.openxmlformats.org/officeDocument/2006/relationships/image" Target="../media/image7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0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0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0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4" name="3D model 3">
                <a:extLst>
                  <a:ext uri="{FF2B5EF4-FFF2-40B4-BE49-F238E27FC236}">
                    <a16:creationId xmlns:a16="http://schemas.microsoft.com/office/drawing/2014/main" id="{9EBF725A-6813-8F93-D026-7BE17DC838D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972634236"/>
                  </p:ext>
                </p:extLst>
              </p:nvPr>
            </p:nvGraphicFramePr>
            <p:xfrm>
              <a:off x="203879" y="2753341"/>
              <a:ext cx="4155868" cy="3894867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4155868" cy="3894867"/>
                    </a:xfrm>
                    <a:prstGeom prst="rect">
                      <a:avLst/>
                    </a:prstGeom>
                    <a:effectLst/>
                    <a:scene3d>
                      <a:camera prst="orthographicFront"/>
                      <a:lightRig rig="flat" dir="t"/>
                    </a:scene3d>
                    <a:sp3d prstMaterial="metal"/>
                  </am3d:spPr>
                  <am3d:camera>
                    <am3d:pos x="0" y="0" z="58115465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5435" d="1000000"/>
                    <am3d:preTrans dx="1810740" dy="-1531274" dz="477627"/>
                    <am3d:scale>
                      <am3d:sx n="1000000" d="1000000"/>
                      <am3d:sy n="1000000" d="1000000"/>
                      <am3d:sz n="1000000" d="1000000"/>
                    </am3d:scale>
                    <am3d:rot ax="3363376" ay="1963770" az="2326413"/>
                    <am3d:postTrans dx="0" dy="0" dz="0"/>
                  </am3d:trans>
                  <am3d:raster rName="Office3DRenderer" rVer="16.0.8326">
                    <am3d:blip r:embed="rId4"/>
                  </am3d:raster>
                  <am3d:objViewport viewportSz="470744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4" name="3D model 3">
                <a:extLst>
                  <a:ext uri="{FF2B5EF4-FFF2-40B4-BE49-F238E27FC236}">
                    <a16:creationId xmlns:a16="http://schemas.microsoft.com/office/drawing/2014/main" id="{9EBF725A-6813-8F93-D026-7BE17DC838D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3879" y="2753341"/>
                <a:ext cx="4155868" cy="3894867"/>
              </a:xfrm>
              <a:prstGeom prst="rect">
                <a:avLst/>
              </a:prstGeom>
              <a:effectLst/>
              <a:scene3d>
                <a:camera prst="orthographicFront"/>
                <a:lightRig rig="flat" dir="t"/>
              </a:scene3d>
              <a:sp3d prstMaterial="metal"/>
            </p:spPr>
          </p:pic>
        </mc:Fallback>
      </mc:AlternateContent>
      <p:sp>
        <p:nvSpPr>
          <p:cNvPr id="20" name="Obdĺžnik 19">
            <a:extLst>
              <a:ext uri="{FF2B5EF4-FFF2-40B4-BE49-F238E27FC236}">
                <a16:creationId xmlns:a16="http://schemas.microsoft.com/office/drawing/2014/main" id="{EBFF46E7-F9DA-1A54-EFB2-F25F480E68D9}"/>
              </a:ext>
            </a:extLst>
          </p:cNvPr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  <a:gradFill flip="none" rotWithShape="1">
            <a:gsLst>
              <a:gs pos="74000">
                <a:srgbClr val="272727"/>
              </a:gs>
              <a:gs pos="0">
                <a:schemeClr val="tx1">
                  <a:lumMod val="95000"/>
                  <a:lumOff val="5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E561AC0E-7195-4ACF-AA0A-5E2923A987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576851" y="4768297"/>
            <a:ext cx="7327797" cy="726536"/>
          </a:xfrm>
        </p:spPr>
        <p:txBody>
          <a:bodyPr rtlCol="0" anchor="t">
            <a:normAutofit fontScale="90000"/>
          </a:bodyPr>
          <a:lstStyle/>
          <a:p>
            <a:pPr algn="l" rtl="0"/>
            <a:r>
              <a:rPr lang="sk-SK" sz="4400" dirty="0">
                <a:solidFill>
                  <a:schemeClr val="bg1"/>
                </a:solidFill>
                <a:latin typeface="Lucida Console" panose="020B0609040504020204" pitchFamily="49" charset="0"/>
                <a:cs typeface="Segoe UI" panose="020B0502040204020203" pitchFamily="34" charset="0"/>
              </a:rPr>
              <a:t>INTERNET VECÍ PRAKTICKY</a:t>
            </a:r>
          </a:p>
        </p:txBody>
      </p:sp>
      <p:sp>
        <p:nvSpPr>
          <p:cNvPr id="10" name="Obdĺžnik: zaoblené rohy 9">
            <a:extLst>
              <a:ext uri="{FF2B5EF4-FFF2-40B4-BE49-F238E27FC236}">
                <a16:creationId xmlns:a16="http://schemas.microsoft.com/office/drawing/2014/main" id="{A4FC89C0-D719-9642-3007-9F4CE0F04065}"/>
              </a:ext>
            </a:extLst>
          </p:cNvPr>
          <p:cNvSpPr/>
          <p:nvPr/>
        </p:nvSpPr>
        <p:spPr>
          <a:xfrm>
            <a:off x="41173" y="3537359"/>
            <a:ext cx="2836790" cy="3005410"/>
          </a:xfrm>
          <a:prstGeom prst="roundRect">
            <a:avLst/>
          </a:prstGeom>
          <a:gradFill flip="none" rotWithShape="1">
            <a:gsLst>
              <a:gs pos="23000">
                <a:srgbClr val="CCFF99"/>
              </a:gs>
              <a:gs pos="74000">
                <a:schemeClr val="accent1"/>
              </a:gs>
            </a:gsLst>
            <a:path path="circle">
              <a:fillToRect l="100000" b="100000"/>
            </a:path>
            <a:tileRect t="-100000" r="-100000"/>
          </a:gradFill>
          <a:ln w="127000">
            <a:solidFill>
              <a:srgbClr val="3139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814253EE-4FA2-4843-BE27-C7D5B08FFB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3537530" y="5414115"/>
            <a:ext cx="5962904" cy="1177186"/>
          </a:xfrm>
        </p:spPr>
        <p:txBody>
          <a:bodyPr rtlCol="0" anchor="b">
            <a:normAutofit/>
          </a:bodyPr>
          <a:lstStyle/>
          <a:p>
            <a:pPr algn="l" rtl="0"/>
            <a:r>
              <a:rPr lang="sk-SK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Konzultant: Ing. Monika </a:t>
            </a:r>
            <a:r>
              <a:rPr lang="sk-SK" sz="20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Rolková</a:t>
            </a:r>
            <a:endParaRPr lang="sk-SK" sz="20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algn="l"/>
            <a:r>
              <a:rPr lang="sk-SK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Martin </a:t>
            </a:r>
            <a:r>
              <a:rPr lang="sk-SK" sz="20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Ďugel</a:t>
            </a:r>
            <a:r>
              <a:rPr lang="sk-SK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 a Tomáš Papaj</a:t>
            </a:r>
          </a:p>
          <a:p>
            <a:pPr algn="l" rtl="0"/>
            <a:r>
              <a:rPr lang="sk-SK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IV.BI</a:t>
            </a:r>
          </a:p>
        </p:txBody>
      </p:sp>
      <p:sp>
        <p:nvSpPr>
          <p:cNvPr id="11" name="!!kruh">
            <a:extLst>
              <a:ext uri="{FF2B5EF4-FFF2-40B4-BE49-F238E27FC236}">
                <a16:creationId xmlns:a16="http://schemas.microsoft.com/office/drawing/2014/main" id="{678EEDAB-0893-4C5E-262B-695F5AF3D023}"/>
              </a:ext>
            </a:extLst>
          </p:cNvPr>
          <p:cNvSpPr/>
          <p:nvPr/>
        </p:nvSpPr>
        <p:spPr>
          <a:xfrm>
            <a:off x="-2503172" y="2439354"/>
            <a:ext cx="6382731" cy="6337017"/>
          </a:xfrm>
          <a:prstGeom prst="ellipse">
            <a:avLst/>
          </a:prstGeom>
          <a:gradFill>
            <a:gsLst>
              <a:gs pos="35000">
                <a:srgbClr val="CCFF99"/>
              </a:gs>
              <a:gs pos="66000">
                <a:schemeClr val="accent1"/>
              </a:gs>
            </a:gsLst>
            <a:path path="circle">
              <a:fillToRect r="100000" b="100000"/>
            </a:path>
          </a:gradFill>
          <a:ln w="177800">
            <a:solidFill>
              <a:srgbClr val="3139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!!kruh">
            <a:extLst>
              <a:ext uri="{FF2B5EF4-FFF2-40B4-BE49-F238E27FC236}">
                <a16:creationId xmlns:a16="http://schemas.microsoft.com/office/drawing/2014/main" id="{9E9615FE-7B32-DD7B-DF60-07802DAC5307}"/>
              </a:ext>
            </a:extLst>
          </p:cNvPr>
          <p:cNvSpPr/>
          <p:nvPr/>
        </p:nvSpPr>
        <p:spPr>
          <a:xfrm>
            <a:off x="1240069" y="-1445368"/>
            <a:ext cx="3807735" cy="3780463"/>
          </a:xfrm>
          <a:prstGeom prst="ellipse">
            <a:avLst/>
          </a:prstGeom>
          <a:gradFill>
            <a:gsLst>
              <a:gs pos="35000">
                <a:srgbClr val="CCFF99"/>
              </a:gs>
              <a:gs pos="66000">
                <a:schemeClr val="accent1"/>
              </a:gs>
            </a:gsLst>
            <a:path path="circle">
              <a:fillToRect r="100000" b="100000"/>
            </a:path>
          </a:gradFill>
          <a:ln w="177800">
            <a:solidFill>
              <a:srgbClr val="3139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" name="!!kruh">
            <a:extLst>
              <a:ext uri="{FF2B5EF4-FFF2-40B4-BE49-F238E27FC236}">
                <a16:creationId xmlns:a16="http://schemas.microsoft.com/office/drawing/2014/main" id="{EC37C8D4-42F3-20B0-3D27-24CA8CCFE1AD}"/>
              </a:ext>
            </a:extLst>
          </p:cNvPr>
          <p:cNvSpPr/>
          <p:nvPr/>
        </p:nvSpPr>
        <p:spPr>
          <a:xfrm>
            <a:off x="5281241" y="923925"/>
            <a:ext cx="3060394" cy="3038475"/>
          </a:xfrm>
          <a:prstGeom prst="ellipse">
            <a:avLst/>
          </a:prstGeom>
          <a:gradFill>
            <a:gsLst>
              <a:gs pos="35000">
                <a:srgbClr val="CCFF99"/>
              </a:gs>
              <a:gs pos="66000">
                <a:schemeClr val="accent1"/>
              </a:gs>
            </a:gsLst>
            <a:path path="circle">
              <a:fillToRect r="100000" b="100000"/>
            </a:path>
          </a:gradFill>
          <a:ln w="177800">
            <a:solidFill>
              <a:srgbClr val="3139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D87262DC-B192-1CE8-FD92-647E875D1C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8784" y="147341"/>
            <a:ext cx="2330307" cy="1585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Obrázok 7">
            <a:extLst>
              <a:ext uri="{FF2B5EF4-FFF2-40B4-BE49-F238E27FC236}">
                <a16:creationId xmlns:a16="http://schemas.microsoft.com/office/drawing/2014/main" id="{CDCDFF04-2B62-4E86-595C-899D59534243}"/>
              </a:ext>
            </a:extLst>
          </p:cNvPr>
          <p:cNvPicPr>
            <a:picLocks noChangeAspect="1"/>
          </p:cNvPicPr>
          <p:nvPr/>
        </p:nvPicPr>
        <p:blipFill>
          <a:blip r:embed="rId6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7943" y="1220279"/>
            <a:ext cx="2526990" cy="2438151"/>
          </a:xfrm>
          <a:prstGeom prst="rect">
            <a:avLst/>
          </a:prstGeom>
        </p:spPr>
      </p:pic>
      <p:sp>
        <p:nvSpPr>
          <p:cNvPr id="12" name="!!kruh">
            <a:extLst>
              <a:ext uri="{FF2B5EF4-FFF2-40B4-BE49-F238E27FC236}">
                <a16:creationId xmlns:a16="http://schemas.microsoft.com/office/drawing/2014/main" id="{68275DAA-B33D-5A85-9617-130ECE0B74B7}"/>
              </a:ext>
            </a:extLst>
          </p:cNvPr>
          <p:cNvSpPr/>
          <p:nvPr/>
        </p:nvSpPr>
        <p:spPr>
          <a:xfrm>
            <a:off x="8746522" y="-1972740"/>
            <a:ext cx="5559039" cy="5559039"/>
          </a:xfrm>
          <a:prstGeom prst="ellipse">
            <a:avLst/>
          </a:prstGeom>
          <a:gradFill>
            <a:gsLst>
              <a:gs pos="35000">
                <a:srgbClr val="CCFF99"/>
              </a:gs>
              <a:gs pos="66000">
                <a:schemeClr val="accent1"/>
              </a:gs>
            </a:gsLst>
            <a:path path="circle">
              <a:fillToRect r="100000" b="100000"/>
            </a:path>
          </a:gradFill>
          <a:ln w="177800">
            <a:solidFill>
              <a:srgbClr val="3139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13" name="Picture 10" descr="Uno WiFi Rev2 - Arduino | Mouser">
            <a:extLst>
              <a:ext uri="{FF2B5EF4-FFF2-40B4-BE49-F238E27FC236}">
                <a16:creationId xmlns:a16="http://schemas.microsoft.com/office/drawing/2014/main" id="{2A5848CD-40CA-E671-0989-E5EDCFA15D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2540" y="3325643"/>
            <a:ext cx="4777174" cy="3471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Obdĺžnik 6">
            <a:extLst>
              <a:ext uri="{FF2B5EF4-FFF2-40B4-BE49-F238E27FC236}">
                <a16:creationId xmlns:a16="http://schemas.microsoft.com/office/drawing/2014/main" id="{C4371389-6A5F-2B8E-3736-625350A54E30}"/>
              </a:ext>
            </a:extLst>
          </p:cNvPr>
          <p:cNvSpPr/>
          <p:nvPr/>
        </p:nvSpPr>
        <p:spPr>
          <a:xfrm>
            <a:off x="0" y="7402374"/>
            <a:ext cx="12192000" cy="3809915"/>
          </a:xfrm>
          <a:prstGeom prst="rect">
            <a:avLst/>
          </a:prstGeom>
          <a:solidFill>
            <a:schemeClr val="dk1">
              <a:alpha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661224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dĺžnik 19">
            <a:extLst>
              <a:ext uri="{FF2B5EF4-FFF2-40B4-BE49-F238E27FC236}">
                <a16:creationId xmlns:a16="http://schemas.microsoft.com/office/drawing/2014/main" id="{EBFF46E7-F9DA-1A54-EFB2-F25F480E68D9}"/>
              </a:ext>
            </a:extLst>
          </p:cNvPr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  <a:gradFill flip="none" rotWithShape="1">
            <a:gsLst>
              <a:gs pos="74000">
                <a:srgbClr val="272727"/>
              </a:gs>
              <a:gs pos="0">
                <a:schemeClr val="tx1">
                  <a:lumMod val="95000"/>
                  <a:lumOff val="5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13" name="Nadpis 1">
            <a:extLst>
              <a:ext uri="{FF2B5EF4-FFF2-40B4-BE49-F238E27FC236}">
                <a16:creationId xmlns:a16="http://schemas.microsoft.com/office/drawing/2014/main" id="{C844EE25-6FED-2F6C-6DF0-37669AEDC5F3}"/>
              </a:ext>
            </a:extLst>
          </p:cNvPr>
          <p:cNvSpPr txBox="1">
            <a:spLocks/>
          </p:cNvSpPr>
          <p:nvPr/>
        </p:nvSpPr>
        <p:spPr>
          <a:xfrm>
            <a:off x="706971" y="728558"/>
            <a:ext cx="7537894" cy="50607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sk-SK" sz="6600" dirty="0">
                <a:solidFill>
                  <a:schemeClr val="bg1"/>
                </a:solidFill>
                <a:latin typeface="Lucida Console" panose="020B0609040504020204" pitchFamily="49" charset="0"/>
                <a:cs typeface="Segoe UI" panose="020B0502040204020203" pitchFamily="34" charset="0"/>
              </a:rPr>
              <a:t>SPÄTNÁ VÄZBA</a:t>
            </a:r>
          </a:p>
        </p:txBody>
      </p:sp>
      <p:sp>
        <p:nvSpPr>
          <p:cNvPr id="3" name="Obdĺžnik 2">
            <a:extLst>
              <a:ext uri="{FF2B5EF4-FFF2-40B4-BE49-F238E27FC236}">
                <a16:creationId xmlns:a16="http://schemas.microsoft.com/office/drawing/2014/main" id="{9B90B492-1089-E563-F867-BD916C7A9F10}"/>
              </a:ext>
            </a:extLst>
          </p:cNvPr>
          <p:cNvSpPr/>
          <p:nvPr/>
        </p:nvSpPr>
        <p:spPr>
          <a:xfrm rot="16200000">
            <a:off x="6994112" y="2376149"/>
            <a:ext cx="9220123" cy="2105702"/>
          </a:xfrm>
          <a:prstGeom prst="rect">
            <a:avLst/>
          </a:prstGeom>
          <a:gradFill>
            <a:gsLst>
              <a:gs pos="35000">
                <a:srgbClr val="CCFF99">
                  <a:lumMod val="96000"/>
                </a:srgbClr>
              </a:gs>
              <a:gs pos="66000">
                <a:schemeClr val="accent1"/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16" name="Graphic 7">
            <a:extLst>
              <a:ext uri="{FF2B5EF4-FFF2-40B4-BE49-F238E27FC236}">
                <a16:creationId xmlns:a16="http://schemas.microsoft.com/office/drawing/2014/main" id="{1CEA1227-056B-947D-5534-D541F18D68DB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 flipV="1">
            <a:off x="7064697" y="3299698"/>
            <a:ext cx="6572253" cy="239558"/>
          </a:xfrm>
          <a:prstGeom prst="rect">
            <a:avLst/>
          </a:prstGeom>
        </p:spPr>
      </p:pic>
      <p:sp>
        <p:nvSpPr>
          <p:cNvPr id="12" name="Nadpis 1">
            <a:extLst>
              <a:ext uri="{FF2B5EF4-FFF2-40B4-BE49-F238E27FC236}">
                <a16:creationId xmlns:a16="http://schemas.microsoft.com/office/drawing/2014/main" id="{373E9CF8-810A-B420-CAB9-95D61B53A7EB}"/>
              </a:ext>
            </a:extLst>
          </p:cNvPr>
          <p:cNvSpPr txBox="1">
            <a:spLocks/>
          </p:cNvSpPr>
          <p:nvPr/>
        </p:nvSpPr>
        <p:spPr>
          <a:xfrm>
            <a:off x="490462" y="2160061"/>
            <a:ext cx="9275557" cy="375084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sk-SK" sz="2400" dirty="0">
                <a:solidFill>
                  <a:schemeClr val="bg1"/>
                </a:solidFill>
                <a:effectLst/>
                <a:latin typeface="Lucida Console" panose="020B0609040504020204" pitchFamily="49" charset="0"/>
              </a:rPr>
              <a:t>Spätná väzba zahŕňa:</a:t>
            </a:r>
          </a:p>
          <a:p>
            <a:pPr algn="l"/>
            <a:endParaRPr lang="sk-SK" sz="18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algn="l"/>
            <a:endParaRPr lang="sk-SK" sz="18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algn="l">
              <a:lnSpc>
                <a:spcPct val="100000"/>
              </a:lnSpc>
              <a:spcBef>
                <a:spcPts val="300"/>
              </a:spcBef>
            </a:pPr>
            <a:r>
              <a:rPr lang="sk-SK" sz="1800" dirty="0">
                <a:solidFill>
                  <a:schemeClr val="bg1"/>
                </a:solidFill>
                <a:effectLst/>
                <a:latin typeface="Lucida Console" panose="020B0609040504020204" pitchFamily="49" charset="0"/>
              </a:rPr>
              <a:t>   -kontrolu pracovných listov na našich spolužiakoch</a:t>
            </a:r>
            <a:endParaRPr lang="sk-SK" sz="18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algn="l">
              <a:lnSpc>
                <a:spcPct val="100000"/>
              </a:lnSpc>
              <a:spcBef>
                <a:spcPts val="300"/>
              </a:spcBef>
            </a:pPr>
            <a:endParaRPr lang="sk-SK" sz="1800" dirty="0">
              <a:solidFill>
                <a:schemeClr val="bg1"/>
              </a:solidFill>
              <a:effectLst/>
              <a:latin typeface="Lucida Console" panose="020B0609040504020204" pitchFamily="49" charset="0"/>
            </a:endParaRPr>
          </a:p>
          <a:p>
            <a:pPr algn="l">
              <a:lnSpc>
                <a:spcPct val="100000"/>
              </a:lnSpc>
              <a:spcBef>
                <a:spcPts val="300"/>
              </a:spcBef>
            </a:pPr>
            <a:r>
              <a:rPr lang="sk-SK" sz="1800" dirty="0">
                <a:solidFill>
                  <a:schemeClr val="bg1"/>
                </a:solidFill>
                <a:effectLst/>
                <a:latin typeface="Lucida Console" panose="020B0609040504020204" pitchFamily="49" charset="0"/>
              </a:rPr>
              <a:t>   -vyplnenie dotazníka spolužiakmi</a:t>
            </a:r>
          </a:p>
          <a:p>
            <a:pPr algn="l">
              <a:lnSpc>
                <a:spcPct val="100000"/>
              </a:lnSpc>
              <a:spcBef>
                <a:spcPts val="300"/>
              </a:spcBef>
            </a:pPr>
            <a:endParaRPr lang="sk-SK" sz="18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algn="l">
              <a:lnSpc>
                <a:spcPct val="100000"/>
              </a:lnSpc>
              <a:spcBef>
                <a:spcPts val="300"/>
              </a:spcBef>
            </a:pPr>
            <a:r>
              <a:rPr lang="sk-SK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   -vyhodnotenie pripomienok spolužiakov</a:t>
            </a:r>
          </a:p>
          <a:p>
            <a:pPr algn="l">
              <a:lnSpc>
                <a:spcPct val="100000"/>
              </a:lnSpc>
              <a:spcBef>
                <a:spcPts val="300"/>
              </a:spcBef>
            </a:pPr>
            <a:endParaRPr lang="sk-SK" sz="1800" dirty="0">
              <a:solidFill>
                <a:schemeClr val="bg1"/>
              </a:solidFill>
              <a:effectLst/>
              <a:latin typeface="Lucida Console" panose="020B0609040504020204" pitchFamily="49" charset="0"/>
            </a:endParaRPr>
          </a:p>
          <a:p>
            <a:pPr algn="l">
              <a:lnSpc>
                <a:spcPct val="100000"/>
              </a:lnSpc>
              <a:spcBef>
                <a:spcPts val="300"/>
              </a:spcBef>
            </a:pPr>
            <a:r>
              <a:rPr lang="sk-SK" sz="1800" dirty="0">
                <a:solidFill>
                  <a:schemeClr val="bg1"/>
                </a:solidFill>
                <a:effectLst/>
                <a:latin typeface="Lucida Console" panose="020B0609040504020204" pitchFamily="49" charset="0"/>
              </a:rPr>
              <a:t>   -úprava pracovných listov podľa výsledkov z dotazníka</a:t>
            </a:r>
          </a:p>
        </p:txBody>
      </p:sp>
    </p:spTree>
    <p:extLst>
      <p:ext uri="{BB962C8B-B14F-4D97-AF65-F5344CB8AC3E}">
        <p14:creationId xmlns:p14="http://schemas.microsoft.com/office/powerpoint/2010/main" val="21868240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dĺžnik 19">
            <a:extLst>
              <a:ext uri="{FF2B5EF4-FFF2-40B4-BE49-F238E27FC236}">
                <a16:creationId xmlns:a16="http://schemas.microsoft.com/office/drawing/2014/main" id="{EBFF46E7-F9DA-1A54-EFB2-F25F480E68D9}"/>
              </a:ext>
            </a:extLst>
          </p:cNvPr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  <a:gradFill flip="none" rotWithShape="1">
            <a:gsLst>
              <a:gs pos="74000">
                <a:srgbClr val="272727"/>
              </a:gs>
              <a:gs pos="0">
                <a:schemeClr val="tx1">
                  <a:lumMod val="95000"/>
                  <a:lumOff val="5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13" name="Nadpis 1">
            <a:extLst>
              <a:ext uri="{FF2B5EF4-FFF2-40B4-BE49-F238E27FC236}">
                <a16:creationId xmlns:a16="http://schemas.microsoft.com/office/drawing/2014/main" id="{C844EE25-6FED-2F6C-6DF0-37669AEDC5F3}"/>
              </a:ext>
            </a:extLst>
          </p:cNvPr>
          <p:cNvSpPr txBox="1">
            <a:spLocks/>
          </p:cNvSpPr>
          <p:nvPr/>
        </p:nvSpPr>
        <p:spPr>
          <a:xfrm>
            <a:off x="7517276" y="1241412"/>
            <a:ext cx="3063027" cy="50607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sk-SK" sz="6600" dirty="0">
                <a:solidFill>
                  <a:schemeClr val="bg1"/>
                </a:solidFill>
                <a:latin typeface="Lucida Console" panose="020B0609040504020204" pitchFamily="49" charset="0"/>
                <a:cs typeface="Segoe UI" panose="020B0502040204020203" pitchFamily="34" charset="0"/>
              </a:rPr>
              <a:t>ZÁVER</a:t>
            </a:r>
          </a:p>
        </p:txBody>
      </p:sp>
      <p:sp>
        <p:nvSpPr>
          <p:cNvPr id="3" name="Obdĺžnik 2">
            <a:extLst>
              <a:ext uri="{FF2B5EF4-FFF2-40B4-BE49-F238E27FC236}">
                <a16:creationId xmlns:a16="http://schemas.microsoft.com/office/drawing/2014/main" id="{9B90B492-1089-E563-F867-BD916C7A9F10}"/>
              </a:ext>
            </a:extLst>
          </p:cNvPr>
          <p:cNvSpPr/>
          <p:nvPr/>
        </p:nvSpPr>
        <p:spPr>
          <a:xfrm rot="20045164">
            <a:off x="-2351315" y="668800"/>
            <a:ext cx="9220123" cy="532110"/>
          </a:xfrm>
          <a:prstGeom prst="rect">
            <a:avLst/>
          </a:prstGeom>
          <a:gradFill>
            <a:gsLst>
              <a:gs pos="35000">
                <a:srgbClr val="CCFF99">
                  <a:lumMod val="96000"/>
                </a:srgbClr>
              </a:gs>
              <a:gs pos="66000">
                <a:schemeClr val="accent1"/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Obdĺžnik 6">
            <a:extLst>
              <a:ext uri="{FF2B5EF4-FFF2-40B4-BE49-F238E27FC236}">
                <a16:creationId xmlns:a16="http://schemas.microsoft.com/office/drawing/2014/main" id="{04108261-A180-95CC-9CA0-0F17EF977A21}"/>
              </a:ext>
            </a:extLst>
          </p:cNvPr>
          <p:cNvSpPr/>
          <p:nvPr/>
        </p:nvSpPr>
        <p:spPr>
          <a:xfrm rot="20045164">
            <a:off x="-3054779" y="176404"/>
            <a:ext cx="9221473" cy="194591"/>
          </a:xfrm>
          <a:prstGeom prst="rect">
            <a:avLst/>
          </a:prstGeom>
          <a:gradFill>
            <a:gsLst>
              <a:gs pos="35000">
                <a:srgbClr val="CCFF99">
                  <a:lumMod val="96000"/>
                </a:srgbClr>
              </a:gs>
              <a:gs pos="66000">
                <a:schemeClr val="accent1"/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Obdĺžnik 8">
            <a:extLst>
              <a:ext uri="{FF2B5EF4-FFF2-40B4-BE49-F238E27FC236}">
                <a16:creationId xmlns:a16="http://schemas.microsoft.com/office/drawing/2014/main" id="{51B5EBE5-6FBC-D21C-DA17-41CF76159813}"/>
              </a:ext>
            </a:extLst>
          </p:cNvPr>
          <p:cNvSpPr/>
          <p:nvPr/>
        </p:nvSpPr>
        <p:spPr>
          <a:xfrm rot="20045164">
            <a:off x="-3926114" y="-324112"/>
            <a:ext cx="9220123" cy="532110"/>
          </a:xfrm>
          <a:prstGeom prst="rect">
            <a:avLst/>
          </a:prstGeom>
          <a:gradFill>
            <a:gsLst>
              <a:gs pos="35000">
                <a:srgbClr val="CCFF99">
                  <a:lumMod val="96000"/>
                </a:srgbClr>
              </a:gs>
              <a:gs pos="66000">
                <a:schemeClr val="accent1"/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1" name="Nadpis 1">
            <a:extLst>
              <a:ext uri="{FF2B5EF4-FFF2-40B4-BE49-F238E27FC236}">
                <a16:creationId xmlns:a16="http://schemas.microsoft.com/office/drawing/2014/main" id="{0D416FD4-5952-4C85-47BE-67B5FFB3650C}"/>
              </a:ext>
            </a:extLst>
          </p:cNvPr>
          <p:cNvSpPr txBox="1">
            <a:spLocks/>
          </p:cNvSpPr>
          <p:nvPr/>
        </p:nvSpPr>
        <p:spPr>
          <a:xfrm>
            <a:off x="683947" y="3106196"/>
            <a:ext cx="9570397" cy="279921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  <a:spcAft>
                <a:spcPts val="800"/>
              </a:spcAft>
            </a:pPr>
            <a:r>
              <a:rPr lang="sk-SK" sz="1800" dirty="0">
                <a:solidFill>
                  <a:schemeClr val="bg1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-naše pocity, dojmy a pripomienky po dokončení práce</a:t>
            </a:r>
          </a:p>
          <a:p>
            <a:pPr algn="l">
              <a:lnSpc>
                <a:spcPct val="150000"/>
              </a:lnSpc>
              <a:spcAft>
                <a:spcPts val="800"/>
              </a:spcAft>
            </a:pPr>
            <a:r>
              <a:rPr lang="sk-SK" sz="1800" dirty="0">
                <a:solidFill>
                  <a:schemeClr val="bg1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-kontrola splnenia cieľov a odôvodnenie</a:t>
            </a:r>
          </a:p>
          <a:p>
            <a:pPr algn="l">
              <a:lnSpc>
                <a:spcPct val="150000"/>
              </a:lnSpc>
              <a:spcAft>
                <a:spcPts val="800"/>
              </a:spcAft>
            </a:pPr>
            <a:r>
              <a:rPr lang="sk-SK" sz="1800" dirty="0">
                <a:solidFill>
                  <a:schemeClr val="bg1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-odporúčanie pre ďalšie využitie našej práce učiteľmi</a:t>
            </a:r>
          </a:p>
          <a:p>
            <a:pPr algn="l">
              <a:lnSpc>
                <a:spcPct val="150000"/>
              </a:lnSpc>
              <a:spcAft>
                <a:spcPts val="800"/>
              </a:spcAft>
            </a:pPr>
            <a:r>
              <a:rPr lang="sk-SK" sz="1800" dirty="0">
                <a:solidFill>
                  <a:schemeClr val="bg1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-prínos našich listov a takejto formy vzdelávania pre žiakov</a:t>
            </a:r>
          </a:p>
          <a:p>
            <a:pPr algn="l">
              <a:lnSpc>
                <a:spcPct val="150000"/>
              </a:lnSpc>
              <a:spcAft>
                <a:spcPts val="800"/>
              </a:spcAft>
            </a:pPr>
            <a:r>
              <a:rPr lang="sk-SK" sz="1800" dirty="0">
                <a:solidFill>
                  <a:schemeClr val="bg1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-inšpirácia pre ostatných a podporenie v rozvíjaní takýchto prác</a:t>
            </a:r>
          </a:p>
        </p:txBody>
      </p:sp>
      <p:sp>
        <p:nvSpPr>
          <p:cNvPr id="12" name="Obdĺžnik 11">
            <a:extLst>
              <a:ext uri="{FF2B5EF4-FFF2-40B4-BE49-F238E27FC236}">
                <a16:creationId xmlns:a16="http://schemas.microsoft.com/office/drawing/2014/main" id="{5055D996-73F5-49DC-01A8-97E9E2A0C496}"/>
              </a:ext>
            </a:extLst>
          </p:cNvPr>
          <p:cNvSpPr/>
          <p:nvPr/>
        </p:nvSpPr>
        <p:spPr>
          <a:xfrm rot="18501081">
            <a:off x="7202792" y="6401210"/>
            <a:ext cx="9220123" cy="532110"/>
          </a:xfrm>
          <a:prstGeom prst="rect">
            <a:avLst/>
          </a:prstGeom>
          <a:gradFill>
            <a:gsLst>
              <a:gs pos="35000">
                <a:srgbClr val="CCFF99">
                  <a:lumMod val="96000"/>
                </a:srgbClr>
              </a:gs>
              <a:gs pos="66000">
                <a:schemeClr val="accent1"/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5" name="Obdĺžnik 14">
            <a:extLst>
              <a:ext uri="{FF2B5EF4-FFF2-40B4-BE49-F238E27FC236}">
                <a16:creationId xmlns:a16="http://schemas.microsoft.com/office/drawing/2014/main" id="{F6F91D1D-3237-8E09-7C15-D3C61189B1A0}"/>
              </a:ext>
            </a:extLst>
          </p:cNvPr>
          <p:cNvSpPr/>
          <p:nvPr/>
        </p:nvSpPr>
        <p:spPr>
          <a:xfrm rot="18501081">
            <a:off x="6707938" y="5722176"/>
            <a:ext cx="9221473" cy="194591"/>
          </a:xfrm>
          <a:prstGeom prst="rect">
            <a:avLst/>
          </a:prstGeom>
          <a:gradFill>
            <a:gsLst>
              <a:gs pos="35000">
                <a:srgbClr val="CCFF99">
                  <a:lumMod val="96000"/>
                </a:srgbClr>
              </a:gs>
              <a:gs pos="66000">
                <a:schemeClr val="accent1"/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7" name="Obdĺžnik 16">
            <a:extLst>
              <a:ext uri="{FF2B5EF4-FFF2-40B4-BE49-F238E27FC236}">
                <a16:creationId xmlns:a16="http://schemas.microsoft.com/office/drawing/2014/main" id="{024A4C29-8C71-65B4-DE0A-53664A65CBB3}"/>
              </a:ext>
            </a:extLst>
          </p:cNvPr>
          <p:cNvSpPr/>
          <p:nvPr/>
        </p:nvSpPr>
        <p:spPr>
          <a:xfrm rot="18501081">
            <a:off x="6649400" y="4466918"/>
            <a:ext cx="9220123" cy="532110"/>
          </a:xfrm>
          <a:prstGeom prst="rect">
            <a:avLst/>
          </a:prstGeom>
          <a:gradFill>
            <a:gsLst>
              <a:gs pos="35000">
                <a:srgbClr val="CCFF99">
                  <a:lumMod val="96000"/>
                </a:srgbClr>
              </a:gs>
              <a:gs pos="66000">
                <a:schemeClr val="accent1"/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18" name="Graphic 7">
            <a:extLst>
              <a:ext uri="{FF2B5EF4-FFF2-40B4-BE49-F238E27FC236}">
                <a16:creationId xmlns:a16="http://schemas.microsoft.com/office/drawing/2014/main" id="{583881E4-80D4-4F32-E741-876E0AFDE959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V="1">
            <a:off x="706971" y="2282347"/>
            <a:ext cx="10309374" cy="375775"/>
          </a:xfrm>
          <a:prstGeom prst="rect">
            <a:avLst/>
          </a:prstGeom>
        </p:spPr>
      </p:pic>
      <p:sp>
        <p:nvSpPr>
          <p:cNvPr id="2" name="!!kruh">
            <a:extLst>
              <a:ext uri="{FF2B5EF4-FFF2-40B4-BE49-F238E27FC236}">
                <a16:creationId xmlns:a16="http://schemas.microsoft.com/office/drawing/2014/main" id="{03D922F6-7B39-AB8E-3EA6-B271586C970A}"/>
              </a:ext>
            </a:extLst>
          </p:cNvPr>
          <p:cNvSpPr/>
          <p:nvPr/>
        </p:nvSpPr>
        <p:spPr>
          <a:xfrm>
            <a:off x="7793269" y="-4375804"/>
            <a:ext cx="3807735" cy="3780463"/>
          </a:xfrm>
          <a:prstGeom prst="ellipse">
            <a:avLst/>
          </a:prstGeom>
          <a:gradFill>
            <a:gsLst>
              <a:gs pos="35000">
                <a:srgbClr val="CCFF99"/>
              </a:gs>
              <a:gs pos="66000">
                <a:schemeClr val="accent1"/>
              </a:gs>
            </a:gsLst>
            <a:path path="circle">
              <a:fillToRect r="100000" b="100000"/>
            </a:path>
          </a:gradFill>
          <a:ln w="177800">
            <a:solidFill>
              <a:srgbClr val="3139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4" name="!!kruh">
            <a:extLst>
              <a:ext uri="{FF2B5EF4-FFF2-40B4-BE49-F238E27FC236}">
                <a16:creationId xmlns:a16="http://schemas.microsoft.com/office/drawing/2014/main" id="{A5A0614D-2D3D-E002-BD75-F1F52EE2D8D1}"/>
              </a:ext>
            </a:extLst>
          </p:cNvPr>
          <p:cNvSpPr/>
          <p:nvPr/>
        </p:nvSpPr>
        <p:spPr>
          <a:xfrm>
            <a:off x="-4222742" y="-2499633"/>
            <a:ext cx="3807735" cy="3780463"/>
          </a:xfrm>
          <a:prstGeom prst="ellipse">
            <a:avLst/>
          </a:prstGeom>
          <a:gradFill>
            <a:gsLst>
              <a:gs pos="35000">
                <a:srgbClr val="CCFF99"/>
              </a:gs>
              <a:gs pos="66000">
                <a:schemeClr val="accent1"/>
              </a:gs>
            </a:gsLst>
            <a:path path="circle">
              <a:fillToRect r="100000" b="100000"/>
            </a:path>
          </a:gradFill>
          <a:ln w="177800">
            <a:solidFill>
              <a:srgbClr val="3139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" name="!!kruh">
            <a:extLst>
              <a:ext uri="{FF2B5EF4-FFF2-40B4-BE49-F238E27FC236}">
                <a16:creationId xmlns:a16="http://schemas.microsoft.com/office/drawing/2014/main" id="{C052EA57-C2C7-3E5D-1384-85DD5C9C9E32}"/>
              </a:ext>
            </a:extLst>
          </p:cNvPr>
          <p:cNvSpPr/>
          <p:nvPr/>
        </p:nvSpPr>
        <p:spPr>
          <a:xfrm>
            <a:off x="-8591550" y="1609737"/>
            <a:ext cx="8038157" cy="7980586"/>
          </a:xfrm>
          <a:prstGeom prst="ellipse">
            <a:avLst/>
          </a:prstGeom>
          <a:gradFill>
            <a:gsLst>
              <a:gs pos="35000">
                <a:srgbClr val="CCFF99"/>
              </a:gs>
              <a:gs pos="66000">
                <a:schemeClr val="accent1"/>
              </a:gs>
            </a:gsLst>
            <a:path path="circle">
              <a:fillToRect r="100000" b="100000"/>
            </a:path>
          </a:gradFill>
          <a:ln w="177800">
            <a:solidFill>
              <a:srgbClr val="3139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182279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4" name="3D model 3">
                <a:extLst>
                  <a:ext uri="{FF2B5EF4-FFF2-40B4-BE49-F238E27FC236}">
                    <a16:creationId xmlns:a16="http://schemas.microsoft.com/office/drawing/2014/main" id="{9EBF725A-6813-8F93-D026-7BE17DC838D1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03879" y="2753341"/>
              <a:ext cx="4155868" cy="3894867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4155868" cy="3894867"/>
                    </a:xfrm>
                    <a:prstGeom prst="rect">
                      <a:avLst/>
                    </a:prstGeom>
                    <a:effectLst/>
                    <a:scene3d>
                      <a:camera prst="orthographicFront"/>
                      <a:lightRig rig="flat" dir="t"/>
                    </a:scene3d>
                    <a:sp3d prstMaterial="metal"/>
                  </am3d:spPr>
                  <am3d:camera>
                    <am3d:pos x="0" y="0" z="58115465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5435" d="1000000"/>
                    <am3d:preTrans dx="1810740" dy="-1531274" dz="477627"/>
                    <am3d:scale>
                      <am3d:sx n="1000000" d="1000000"/>
                      <am3d:sy n="1000000" d="1000000"/>
                      <am3d:sz n="1000000" d="1000000"/>
                    </am3d:scale>
                    <am3d:rot ax="3363376" ay="1963770" az="2326413"/>
                    <am3d:postTrans dx="0" dy="0" dz="0"/>
                  </am3d:trans>
                  <am3d:raster rName="Office3DRenderer" rVer="16.0.8326">
                    <am3d:blip r:embed="rId4"/>
                  </am3d:raster>
                  <am3d:objViewport viewportSz="470744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4" name="3D model 3">
                <a:extLst>
                  <a:ext uri="{FF2B5EF4-FFF2-40B4-BE49-F238E27FC236}">
                    <a16:creationId xmlns:a16="http://schemas.microsoft.com/office/drawing/2014/main" id="{9EBF725A-6813-8F93-D026-7BE17DC838D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3879" y="2753341"/>
                <a:ext cx="4155868" cy="3894867"/>
              </a:xfrm>
              <a:prstGeom prst="rect">
                <a:avLst/>
              </a:prstGeom>
              <a:effectLst/>
              <a:scene3d>
                <a:camera prst="orthographicFront"/>
                <a:lightRig rig="flat" dir="t"/>
              </a:scene3d>
              <a:sp3d prstMaterial="metal"/>
            </p:spPr>
          </p:pic>
        </mc:Fallback>
      </mc:AlternateContent>
      <p:sp>
        <p:nvSpPr>
          <p:cNvPr id="20" name="Obdĺžnik 19">
            <a:extLst>
              <a:ext uri="{FF2B5EF4-FFF2-40B4-BE49-F238E27FC236}">
                <a16:creationId xmlns:a16="http://schemas.microsoft.com/office/drawing/2014/main" id="{EBFF46E7-F9DA-1A54-EFB2-F25F480E68D9}"/>
              </a:ext>
            </a:extLst>
          </p:cNvPr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  <a:gradFill flip="none" rotWithShape="1">
            <a:gsLst>
              <a:gs pos="74000">
                <a:srgbClr val="272727"/>
              </a:gs>
              <a:gs pos="0">
                <a:schemeClr val="tx1">
                  <a:lumMod val="95000"/>
                  <a:lumOff val="5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E561AC0E-7195-4ACF-AA0A-5E2923A987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576851" y="4768297"/>
            <a:ext cx="7327797" cy="726536"/>
          </a:xfrm>
        </p:spPr>
        <p:txBody>
          <a:bodyPr rtlCol="0" anchor="t">
            <a:normAutofit fontScale="90000"/>
          </a:bodyPr>
          <a:lstStyle/>
          <a:p>
            <a:pPr algn="l" rtl="0"/>
            <a:r>
              <a:rPr lang="sk-SK" sz="4400" dirty="0">
                <a:solidFill>
                  <a:schemeClr val="bg1"/>
                </a:solidFill>
                <a:latin typeface="Lucida Console" panose="020B0609040504020204" pitchFamily="49" charset="0"/>
                <a:cs typeface="Segoe UI" panose="020B0502040204020203" pitchFamily="34" charset="0"/>
              </a:rPr>
              <a:t>INTERNET VECÍ PRAKTICKY</a:t>
            </a:r>
          </a:p>
        </p:txBody>
      </p:sp>
      <p:sp>
        <p:nvSpPr>
          <p:cNvPr id="10" name="Obdĺžnik: zaoblené rohy 9">
            <a:extLst>
              <a:ext uri="{FF2B5EF4-FFF2-40B4-BE49-F238E27FC236}">
                <a16:creationId xmlns:a16="http://schemas.microsoft.com/office/drawing/2014/main" id="{A4FC89C0-D719-9642-3007-9F4CE0F04065}"/>
              </a:ext>
            </a:extLst>
          </p:cNvPr>
          <p:cNvSpPr/>
          <p:nvPr/>
        </p:nvSpPr>
        <p:spPr>
          <a:xfrm>
            <a:off x="41173" y="3537359"/>
            <a:ext cx="2836790" cy="3005410"/>
          </a:xfrm>
          <a:prstGeom prst="roundRect">
            <a:avLst/>
          </a:prstGeom>
          <a:gradFill flip="none" rotWithShape="1">
            <a:gsLst>
              <a:gs pos="23000">
                <a:srgbClr val="CCFF99"/>
              </a:gs>
              <a:gs pos="74000">
                <a:schemeClr val="accent1"/>
              </a:gs>
            </a:gsLst>
            <a:path path="circle">
              <a:fillToRect l="100000" b="100000"/>
            </a:path>
            <a:tileRect t="-100000" r="-100000"/>
          </a:gradFill>
          <a:ln w="127000">
            <a:solidFill>
              <a:srgbClr val="3139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814253EE-4FA2-4843-BE27-C7D5B08FFB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3537530" y="5414115"/>
            <a:ext cx="5962904" cy="1177186"/>
          </a:xfrm>
        </p:spPr>
        <p:txBody>
          <a:bodyPr rtlCol="0" anchor="b">
            <a:normAutofit/>
          </a:bodyPr>
          <a:lstStyle/>
          <a:p>
            <a:pPr algn="l" rtl="0"/>
            <a:r>
              <a:rPr lang="sk-SK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Konzultant: Ing. Monika </a:t>
            </a:r>
            <a:r>
              <a:rPr lang="sk-SK" sz="20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Rolková</a:t>
            </a:r>
            <a:endParaRPr lang="sk-SK" sz="20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algn="l"/>
            <a:r>
              <a:rPr lang="sk-SK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Martin </a:t>
            </a:r>
            <a:r>
              <a:rPr lang="sk-SK" sz="20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Ďugel</a:t>
            </a:r>
            <a:r>
              <a:rPr lang="sk-SK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 a Tomáš Papaj</a:t>
            </a:r>
          </a:p>
          <a:p>
            <a:pPr algn="l" rtl="0"/>
            <a:r>
              <a:rPr lang="sk-SK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IV.BI</a:t>
            </a:r>
          </a:p>
        </p:txBody>
      </p:sp>
      <p:sp>
        <p:nvSpPr>
          <p:cNvPr id="11" name="!!kruh">
            <a:extLst>
              <a:ext uri="{FF2B5EF4-FFF2-40B4-BE49-F238E27FC236}">
                <a16:creationId xmlns:a16="http://schemas.microsoft.com/office/drawing/2014/main" id="{678EEDAB-0893-4C5E-262B-695F5AF3D023}"/>
              </a:ext>
            </a:extLst>
          </p:cNvPr>
          <p:cNvSpPr/>
          <p:nvPr/>
        </p:nvSpPr>
        <p:spPr>
          <a:xfrm>
            <a:off x="-2503172" y="2439354"/>
            <a:ext cx="6382731" cy="6337017"/>
          </a:xfrm>
          <a:prstGeom prst="ellipse">
            <a:avLst/>
          </a:prstGeom>
          <a:gradFill>
            <a:gsLst>
              <a:gs pos="35000">
                <a:srgbClr val="CCFF99"/>
              </a:gs>
              <a:gs pos="66000">
                <a:schemeClr val="accent1"/>
              </a:gs>
            </a:gsLst>
            <a:path path="circle">
              <a:fillToRect r="100000" b="100000"/>
            </a:path>
          </a:gradFill>
          <a:ln w="177800">
            <a:solidFill>
              <a:srgbClr val="3139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!!kruh">
            <a:extLst>
              <a:ext uri="{FF2B5EF4-FFF2-40B4-BE49-F238E27FC236}">
                <a16:creationId xmlns:a16="http://schemas.microsoft.com/office/drawing/2014/main" id="{9E9615FE-7B32-DD7B-DF60-07802DAC5307}"/>
              </a:ext>
            </a:extLst>
          </p:cNvPr>
          <p:cNvSpPr/>
          <p:nvPr/>
        </p:nvSpPr>
        <p:spPr>
          <a:xfrm>
            <a:off x="1240069" y="-1445368"/>
            <a:ext cx="3807735" cy="3780463"/>
          </a:xfrm>
          <a:prstGeom prst="ellipse">
            <a:avLst/>
          </a:prstGeom>
          <a:gradFill>
            <a:gsLst>
              <a:gs pos="35000">
                <a:srgbClr val="CCFF99"/>
              </a:gs>
              <a:gs pos="66000">
                <a:schemeClr val="accent1"/>
              </a:gs>
            </a:gsLst>
            <a:path path="circle">
              <a:fillToRect r="100000" b="100000"/>
            </a:path>
          </a:gradFill>
          <a:ln w="177800">
            <a:solidFill>
              <a:srgbClr val="3139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" name="!!kruh">
            <a:extLst>
              <a:ext uri="{FF2B5EF4-FFF2-40B4-BE49-F238E27FC236}">
                <a16:creationId xmlns:a16="http://schemas.microsoft.com/office/drawing/2014/main" id="{EC37C8D4-42F3-20B0-3D27-24CA8CCFE1AD}"/>
              </a:ext>
            </a:extLst>
          </p:cNvPr>
          <p:cNvSpPr/>
          <p:nvPr/>
        </p:nvSpPr>
        <p:spPr>
          <a:xfrm>
            <a:off x="5281241" y="923925"/>
            <a:ext cx="3060394" cy="3038475"/>
          </a:xfrm>
          <a:prstGeom prst="ellipse">
            <a:avLst/>
          </a:prstGeom>
          <a:gradFill>
            <a:gsLst>
              <a:gs pos="35000">
                <a:srgbClr val="CCFF99"/>
              </a:gs>
              <a:gs pos="66000">
                <a:schemeClr val="accent1"/>
              </a:gs>
            </a:gsLst>
            <a:path path="circle">
              <a:fillToRect r="100000" b="100000"/>
            </a:path>
          </a:gradFill>
          <a:ln w="177800">
            <a:solidFill>
              <a:srgbClr val="3139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D87262DC-B192-1CE8-FD92-647E875D1C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8784" y="147341"/>
            <a:ext cx="2330307" cy="1585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Obrázok 7">
            <a:extLst>
              <a:ext uri="{FF2B5EF4-FFF2-40B4-BE49-F238E27FC236}">
                <a16:creationId xmlns:a16="http://schemas.microsoft.com/office/drawing/2014/main" id="{CDCDFF04-2B62-4E86-595C-899D59534243}"/>
              </a:ext>
            </a:extLst>
          </p:cNvPr>
          <p:cNvPicPr>
            <a:picLocks noChangeAspect="1"/>
          </p:cNvPicPr>
          <p:nvPr/>
        </p:nvPicPr>
        <p:blipFill>
          <a:blip r:embed="rId6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7943" y="1220279"/>
            <a:ext cx="2526990" cy="2438151"/>
          </a:xfrm>
          <a:prstGeom prst="rect">
            <a:avLst/>
          </a:prstGeom>
        </p:spPr>
      </p:pic>
      <p:sp>
        <p:nvSpPr>
          <p:cNvPr id="12" name="!!kruh">
            <a:extLst>
              <a:ext uri="{FF2B5EF4-FFF2-40B4-BE49-F238E27FC236}">
                <a16:creationId xmlns:a16="http://schemas.microsoft.com/office/drawing/2014/main" id="{68275DAA-B33D-5A85-9617-130ECE0B74B7}"/>
              </a:ext>
            </a:extLst>
          </p:cNvPr>
          <p:cNvSpPr/>
          <p:nvPr/>
        </p:nvSpPr>
        <p:spPr>
          <a:xfrm>
            <a:off x="8746522" y="-1972740"/>
            <a:ext cx="5559039" cy="5559039"/>
          </a:xfrm>
          <a:prstGeom prst="ellipse">
            <a:avLst/>
          </a:prstGeom>
          <a:gradFill>
            <a:gsLst>
              <a:gs pos="35000">
                <a:srgbClr val="CCFF99"/>
              </a:gs>
              <a:gs pos="66000">
                <a:schemeClr val="accent1"/>
              </a:gs>
            </a:gsLst>
            <a:path path="circle">
              <a:fillToRect r="100000" b="100000"/>
            </a:path>
          </a:gradFill>
          <a:ln w="177800">
            <a:solidFill>
              <a:srgbClr val="3139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13" name="Picture 10" descr="Uno WiFi Rev2 - Arduino | Mouser">
            <a:extLst>
              <a:ext uri="{FF2B5EF4-FFF2-40B4-BE49-F238E27FC236}">
                <a16:creationId xmlns:a16="http://schemas.microsoft.com/office/drawing/2014/main" id="{2A5848CD-40CA-E671-0989-E5EDCFA15D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2540" y="3325643"/>
            <a:ext cx="4777174" cy="3471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Obdĺžnik 6">
            <a:extLst>
              <a:ext uri="{FF2B5EF4-FFF2-40B4-BE49-F238E27FC236}">
                <a16:creationId xmlns:a16="http://schemas.microsoft.com/office/drawing/2014/main" id="{C4371389-6A5F-2B8E-3736-625350A54E30}"/>
              </a:ext>
            </a:extLst>
          </p:cNvPr>
          <p:cNvSpPr/>
          <p:nvPr/>
        </p:nvSpPr>
        <p:spPr>
          <a:xfrm>
            <a:off x="0" y="7402374"/>
            <a:ext cx="12192000" cy="3809915"/>
          </a:xfrm>
          <a:prstGeom prst="rect">
            <a:avLst/>
          </a:prstGeom>
          <a:solidFill>
            <a:schemeClr val="dk1">
              <a:alpha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4" name="Nadpis 1">
            <a:extLst>
              <a:ext uri="{FF2B5EF4-FFF2-40B4-BE49-F238E27FC236}">
                <a16:creationId xmlns:a16="http://schemas.microsoft.com/office/drawing/2014/main" id="{FFE755EC-FC48-DC0D-7462-E15B7C99AF5F}"/>
              </a:ext>
            </a:extLst>
          </p:cNvPr>
          <p:cNvSpPr txBox="1">
            <a:spLocks/>
          </p:cNvSpPr>
          <p:nvPr/>
        </p:nvSpPr>
        <p:spPr>
          <a:xfrm>
            <a:off x="5278608" y="4377093"/>
            <a:ext cx="6116223" cy="132594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sk-SK" sz="6600" dirty="0">
                <a:solidFill>
                  <a:schemeClr val="bg1"/>
                </a:solidFill>
                <a:latin typeface="Lucida Console" panose="020B0609040504020204" pitchFamily="49" charset="0"/>
                <a:cs typeface="Segoe UI" panose="020B0502040204020203" pitchFamily="34" charset="0"/>
              </a:rPr>
              <a:t>Ďakujeme za pozornosť</a:t>
            </a:r>
          </a:p>
        </p:txBody>
      </p:sp>
    </p:spTree>
    <p:extLst>
      <p:ext uri="{BB962C8B-B14F-4D97-AF65-F5344CB8AC3E}">
        <p14:creationId xmlns:p14="http://schemas.microsoft.com/office/powerpoint/2010/main" val="36380180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4" name="3D model 3">
                <a:extLst>
                  <a:ext uri="{FF2B5EF4-FFF2-40B4-BE49-F238E27FC236}">
                    <a16:creationId xmlns:a16="http://schemas.microsoft.com/office/drawing/2014/main" id="{9EBF725A-6813-8F93-D026-7BE17DC838D1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03879" y="2753341"/>
              <a:ext cx="4155868" cy="3894867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4155868" cy="3894867"/>
                    </a:xfrm>
                    <a:prstGeom prst="rect">
                      <a:avLst/>
                    </a:prstGeom>
                    <a:effectLst/>
                    <a:scene3d>
                      <a:camera prst="orthographicFront"/>
                      <a:lightRig rig="flat" dir="t"/>
                    </a:scene3d>
                    <a:sp3d prstMaterial="metal"/>
                  </am3d:spPr>
                  <am3d:camera>
                    <am3d:pos x="0" y="0" z="58115465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5435" d="1000000"/>
                    <am3d:preTrans dx="1810740" dy="-1531274" dz="477627"/>
                    <am3d:scale>
                      <am3d:sx n="1000000" d="1000000"/>
                      <am3d:sy n="1000000" d="1000000"/>
                      <am3d:sz n="1000000" d="1000000"/>
                    </am3d:scale>
                    <am3d:rot ax="3363376" ay="1963770" az="2326413"/>
                    <am3d:postTrans dx="0" dy="0" dz="0"/>
                  </am3d:trans>
                  <am3d:raster rName="Office3DRenderer" rVer="16.0.8326">
                    <am3d:blip r:embed="rId4"/>
                  </am3d:raster>
                  <am3d:objViewport viewportSz="470744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4" name="3D model 3">
                <a:extLst>
                  <a:ext uri="{FF2B5EF4-FFF2-40B4-BE49-F238E27FC236}">
                    <a16:creationId xmlns:a16="http://schemas.microsoft.com/office/drawing/2014/main" id="{9EBF725A-6813-8F93-D026-7BE17DC838D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3879" y="2753341"/>
                <a:ext cx="4155868" cy="3894867"/>
              </a:xfrm>
              <a:prstGeom prst="rect">
                <a:avLst/>
              </a:prstGeom>
              <a:effectLst/>
              <a:scene3d>
                <a:camera prst="orthographicFront"/>
                <a:lightRig rig="flat" dir="t"/>
              </a:scene3d>
              <a:sp3d prstMaterial="metal"/>
            </p:spPr>
          </p:pic>
        </mc:Fallback>
      </mc:AlternateContent>
      <p:sp>
        <p:nvSpPr>
          <p:cNvPr id="20" name="Obdĺžnik 19">
            <a:extLst>
              <a:ext uri="{FF2B5EF4-FFF2-40B4-BE49-F238E27FC236}">
                <a16:creationId xmlns:a16="http://schemas.microsoft.com/office/drawing/2014/main" id="{EBFF46E7-F9DA-1A54-EFB2-F25F480E68D9}"/>
              </a:ext>
            </a:extLst>
          </p:cNvPr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  <a:gradFill flip="none" rotWithShape="1">
            <a:gsLst>
              <a:gs pos="74000">
                <a:srgbClr val="272727"/>
              </a:gs>
              <a:gs pos="0">
                <a:schemeClr val="tx1">
                  <a:lumMod val="95000"/>
                  <a:lumOff val="5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E561AC0E-7195-4ACF-AA0A-5E2923A987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93098" y="4768297"/>
            <a:ext cx="7327797" cy="726536"/>
          </a:xfrm>
        </p:spPr>
        <p:txBody>
          <a:bodyPr rtlCol="0" anchor="t">
            <a:normAutofit fontScale="90000"/>
          </a:bodyPr>
          <a:lstStyle/>
          <a:p>
            <a:pPr algn="l" rtl="0"/>
            <a:r>
              <a:rPr lang="sk-SK" sz="4400" dirty="0">
                <a:solidFill>
                  <a:schemeClr val="bg1"/>
                </a:solidFill>
                <a:latin typeface="Lucida Console" panose="020B0609040504020204" pitchFamily="49" charset="0"/>
                <a:cs typeface="Segoe UI" panose="020B0502040204020203" pitchFamily="34" charset="0"/>
              </a:rPr>
              <a:t>INTERNET VECÍ PRAKTICKY</a:t>
            </a:r>
          </a:p>
        </p:txBody>
      </p:sp>
      <p:sp>
        <p:nvSpPr>
          <p:cNvPr id="10" name="Obdĺžnik: zaoblené rohy 9">
            <a:extLst>
              <a:ext uri="{FF2B5EF4-FFF2-40B4-BE49-F238E27FC236}">
                <a16:creationId xmlns:a16="http://schemas.microsoft.com/office/drawing/2014/main" id="{A4FC89C0-D719-9642-3007-9F4CE0F04065}"/>
              </a:ext>
            </a:extLst>
          </p:cNvPr>
          <p:cNvSpPr/>
          <p:nvPr/>
        </p:nvSpPr>
        <p:spPr>
          <a:xfrm>
            <a:off x="41173" y="3537359"/>
            <a:ext cx="2836790" cy="3005410"/>
          </a:xfrm>
          <a:prstGeom prst="roundRect">
            <a:avLst/>
          </a:prstGeom>
          <a:gradFill flip="none" rotWithShape="1">
            <a:gsLst>
              <a:gs pos="23000">
                <a:srgbClr val="CCFF99"/>
              </a:gs>
              <a:gs pos="74000">
                <a:schemeClr val="accent1"/>
              </a:gs>
            </a:gsLst>
            <a:path path="circle">
              <a:fillToRect l="100000" b="100000"/>
            </a:path>
            <a:tileRect t="-100000" r="-100000"/>
          </a:gradFill>
          <a:ln w="127000">
            <a:solidFill>
              <a:srgbClr val="3139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814253EE-4FA2-4843-BE27-C7D5B08FFB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32419" y="5414115"/>
            <a:ext cx="5962904" cy="1177186"/>
          </a:xfrm>
        </p:spPr>
        <p:txBody>
          <a:bodyPr rtlCol="0" anchor="b">
            <a:normAutofit/>
          </a:bodyPr>
          <a:lstStyle/>
          <a:p>
            <a:pPr algn="l" rtl="0"/>
            <a:r>
              <a:rPr lang="sk-SK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Konzultant: Ing. Monika </a:t>
            </a:r>
            <a:r>
              <a:rPr lang="sk-SK" sz="20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Rolková</a:t>
            </a:r>
            <a:endParaRPr lang="sk-SK" sz="20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algn="l"/>
            <a:r>
              <a:rPr lang="sk-SK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Martin </a:t>
            </a:r>
            <a:r>
              <a:rPr lang="sk-SK" sz="20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Ďugel</a:t>
            </a:r>
            <a:r>
              <a:rPr lang="sk-SK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 a Tomáš Papaj</a:t>
            </a:r>
          </a:p>
          <a:p>
            <a:pPr algn="l" rtl="0"/>
            <a:r>
              <a:rPr lang="sk-SK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IV.BI</a:t>
            </a:r>
          </a:p>
        </p:txBody>
      </p:sp>
      <p:sp>
        <p:nvSpPr>
          <p:cNvPr id="11" name="!!kruh">
            <a:extLst>
              <a:ext uri="{FF2B5EF4-FFF2-40B4-BE49-F238E27FC236}">
                <a16:creationId xmlns:a16="http://schemas.microsoft.com/office/drawing/2014/main" id="{678EEDAB-0893-4C5E-262B-695F5AF3D023}"/>
              </a:ext>
            </a:extLst>
          </p:cNvPr>
          <p:cNvSpPr/>
          <p:nvPr/>
        </p:nvSpPr>
        <p:spPr>
          <a:xfrm>
            <a:off x="-2503172" y="2439354"/>
            <a:ext cx="6382731" cy="6337017"/>
          </a:xfrm>
          <a:prstGeom prst="ellipse">
            <a:avLst/>
          </a:prstGeom>
          <a:gradFill>
            <a:gsLst>
              <a:gs pos="35000">
                <a:srgbClr val="CCFF99"/>
              </a:gs>
              <a:gs pos="66000">
                <a:schemeClr val="accent1"/>
              </a:gs>
            </a:gsLst>
            <a:path path="circle">
              <a:fillToRect r="100000" b="100000"/>
            </a:path>
          </a:gradFill>
          <a:ln w="177800">
            <a:solidFill>
              <a:srgbClr val="3139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!!kruh">
            <a:extLst>
              <a:ext uri="{FF2B5EF4-FFF2-40B4-BE49-F238E27FC236}">
                <a16:creationId xmlns:a16="http://schemas.microsoft.com/office/drawing/2014/main" id="{9E9615FE-7B32-DD7B-DF60-07802DAC5307}"/>
              </a:ext>
            </a:extLst>
          </p:cNvPr>
          <p:cNvSpPr/>
          <p:nvPr/>
        </p:nvSpPr>
        <p:spPr>
          <a:xfrm>
            <a:off x="1240069" y="-1445368"/>
            <a:ext cx="3807735" cy="3780463"/>
          </a:xfrm>
          <a:prstGeom prst="ellipse">
            <a:avLst/>
          </a:prstGeom>
          <a:gradFill>
            <a:gsLst>
              <a:gs pos="35000">
                <a:srgbClr val="CCFF99"/>
              </a:gs>
              <a:gs pos="66000">
                <a:schemeClr val="accent1"/>
              </a:gs>
            </a:gsLst>
            <a:path path="circle">
              <a:fillToRect r="100000" b="100000"/>
            </a:path>
          </a:gradFill>
          <a:ln w="177800">
            <a:solidFill>
              <a:srgbClr val="3139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" name="!!kruh">
            <a:extLst>
              <a:ext uri="{FF2B5EF4-FFF2-40B4-BE49-F238E27FC236}">
                <a16:creationId xmlns:a16="http://schemas.microsoft.com/office/drawing/2014/main" id="{EC37C8D4-42F3-20B0-3D27-24CA8CCFE1AD}"/>
              </a:ext>
            </a:extLst>
          </p:cNvPr>
          <p:cNvSpPr/>
          <p:nvPr/>
        </p:nvSpPr>
        <p:spPr>
          <a:xfrm>
            <a:off x="5281241" y="923925"/>
            <a:ext cx="3060394" cy="3038475"/>
          </a:xfrm>
          <a:prstGeom prst="ellipse">
            <a:avLst/>
          </a:prstGeom>
          <a:gradFill>
            <a:gsLst>
              <a:gs pos="35000">
                <a:srgbClr val="CCFF99"/>
              </a:gs>
              <a:gs pos="66000">
                <a:schemeClr val="accent1"/>
              </a:gs>
            </a:gsLst>
            <a:path path="circle">
              <a:fillToRect r="100000" b="100000"/>
            </a:path>
          </a:gradFill>
          <a:ln w="177800">
            <a:solidFill>
              <a:srgbClr val="3139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D87262DC-B192-1CE8-FD92-647E875D1C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8784" y="147341"/>
            <a:ext cx="2330307" cy="1585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Obrázok 7">
            <a:extLst>
              <a:ext uri="{FF2B5EF4-FFF2-40B4-BE49-F238E27FC236}">
                <a16:creationId xmlns:a16="http://schemas.microsoft.com/office/drawing/2014/main" id="{CDCDFF04-2B62-4E86-595C-899D59534243}"/>
              </a:ext>
            </a:extLst>
          </p:cNvPr>
          <p:cNvPicPr>
            <a:picLocks noChangeAspect="1"/>
          </p:cNvPicPr>
          <p:nvPr/>
        </p:nvPicPr>
        <p:blipFill>
          <a:blip r:embed="rId6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7943" y="1220279"/>
            <a:ext cx="2526990" cy="2438151"/>
          </a:xfrm>
          <a:prstGeom prst="rect">
            <a:avLst/>
          </a:prstGeom>
        </p:spPr>
      </p:pic>
      <p:sp>
        <p:nvSpPr>
          <p:cNvPr id="12" name="!!kruh">
            <a:extLst>
              <a:ext uri="{FF2B5EF4-FFF2-40B4-BE49-F238E27FC236}">
                <a16:creationId xmlns:a16="http://schemas.microsoft.com/office/drawing/2014/main" id="{68275DAA-B33D-5A85-9617-130ECE0B74B7}"/>
              </a:ext>
            </a:extLst>
          </p:cNvPr>
          <p:cNvSpPr/>
          <p:nvPr/>
        </p:nvSpPr>
        <p:spPr>
          <a:xfrm>
            <a:off x="8746522" y="-1972740"/>
            <a:ext cx="5559039" cy="5559039"/>
          </a:xfrm>
          <a:prstGeom prst="ellipse">
            <a:avLst/>
          </a:prstGeom>
          <a:gradFill>
            <a:gsLst>
              <a:gs pos="35000">
                <a:srgbClr val="CCFF99"/>
              </a:gs>
              <a:gs pos="66000">
                <a:schemeClr val="accent1"/>
              </a:gs>
            </a:gsLst>
            <a:path path="circle">
              <a:fillToRect r="100000" b="100000"/>
            </a:path>
          </a:gradFill>
          <a:ln w="177800">
            <a:solidFill>
              <a:srgbClr val="3139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13" name="Picture 10" descr="Uno WiFi Rev2 - Arduino | Mouser">
            <a:extLst>
              <a:ext uri="{FF2B5EF4-FFF2-40B4-BE49-F238E27FC236}">
                <a16:creationId xmlns:a16="http://schemas.microsoft.com/office/drawing/2014/main" id="{2A5848CD-40CA-E671-0989-E5EDCFA15D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2540" y="3325643"/>
            <a:ext cx="4777174" cy="3471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Obdĺžnik 6">
            <a:extLst>
              <a:ext uri="{FF2B5EF4-FFF2-40B4-BE49-F238E27FC236}">
                <a16:creationId xmlns:a16="http://schemas.microsoft.com/office/drawing/2014/main" id="{C4371389-6A5F-2B8E-3736-625350A54E30}"/>
              </a:ext>
            </a:extLst>
          </p:cNvPr>
          <p:cNvSpPr/>
          <p:nvPr/>
        </p:nvSpPr>
        <p:spPr>
          <a:xfrm>
            <a:off x="0" y="7402374"/>
            <a:ext cx="12192000" cy="3809915"/>
          </a:xfrm>
          <a:prstGeom prst="rect">
            <a:avLst/>
          </a:prstGeom>
          <a:solidFill>
            <a:schemeClr val="dk1">
              <a:alpha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625666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dĺžnik 19">
            <a:extLst>
              <a:ext uri="{FF2B5EF4-FFF2-40B4-BE49-F238E27FC236}">
                <a16:creationId xmlns:a16="http://schemas.microsoft.com/office/drawing/2014/main" id="{EBFF46E7-F9DA-1A54-EFB2-F25F480E68D9}"/>
              </a:ext>
            </a:extLst>
          </p:cNvPr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  <a:gradFill flip="none" rotWithShape="1">
            <a:gsLst>
              <a:gs pos="74000">
                <a:srgbClr val="272727"/>
              </a:gs>
              <a:gs pos="0">
                <a:schemeClr val="tx1">
                  <a:lumMod val="95000"/>
                  <a:lumOff val="5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3" name="!!kruh">
            <a:extLst>
              <a:ext uri="{FF2B5EF4-FFF2-40B4-BE49-F238E27FC236}">
                <a16:creationId xmlns:a16="http://schemas.microsoft.com/office/drawing/2014/main" id="{520928B6-5007-CAB8-A729-FACC1EDD87F3}"/>
              </a:ext>
            </a:extLst>
          </p:cNvPr>
          <p:cNvSpPr/>
          <p:nvPr/>
        </p:nvSpPr>
        <p:spPr>
          <a:xfrm>
            <a:off x="5281241" y="923925"/>
            <a:ext cx="3060394" cy="3038475"/>
          </a:xfrm>
          <a:prstGeom prst="ellipse">
            <a:avLst/>
          </a:prstGeom>
          <a:gradFill>
            <a:gsLst>
              <a:gs pos="35000">
                <a:srgbClr val="CCFF99"/>
              </a:gs>
              <a:gs pos="66000">
                <a:schemeClr val="accent1"/>
              </a:gs>
            </a:gsLst>
            <a:path path="circle">
              <a:fillToRect r="100000" b="100000"/>
            </a:path>
          </a:gradFill>
          <a:ln w="177800">
            <a:solidFill>
              <a:srgbClr val="3139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E561AC0E-7195-4ACF-AA0A-5E2923A987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457102" y="4768297"/>
            <a:ext cx="7327797" cy="726536"/>
          </a:xfrm>
        </p:spPr>
        <p:txBody>
          <a:bodyPr rtlCol="0" anchor="t">
            <a:normAutofit fontScale="90000"/>
          </a:bodyPr>
          <a:lstStyle/>
          <a:p>
            <a:pPr algn="l" rtl="0"/>
            <a:r>
              <a:rPr lang="sk-SK" sz="4400" dirty="0">
                <a:solidFill>
                  <a:schemeClr val="bg1"/>
                </a:solidFill>
                <a:latin typeface="Lucida Console" panose="020B0609040504020204" pitchFamily="49" charset="0"/>
                <a:cs typeface="Segoe UI" panose="020B0502040204020203" pitchFamily="34" charset="0"/>
              </a:rPr>
              <a:t>INTERNET VECÍ PRAKTICKY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814253EE-4FA2-4843-BE27-C7D5B08FFB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3417781" y="5414115"/>
            <a:ext cx="5962904" cy="1177186"/>
          </a:xfrm>
        </p:spPr>
        <p:txBody>
          <a:bodyPr rtlCol="0" anchor="b">
            <a:normAutofit/>
          </a:bodyPr>
          <a:lstStyle/>
          <a:p>
            <a:pPr algn="l" rtl="0"/>
            <a:r>
              <a:rPr lang="sk-SK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Konzultant: Ing. Monika </a:t>
            </a:r>
            <a:r>
              <a:rPr lang="sk-SK" sz="20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Rolková</a:t>
            </a:r>
            <a:endParaRPr lang="sk-SK" sz="20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algn="l"/>
            <a:r>
              <a:rPr lang="sk-SK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Martin </a:t>
            </a:r>
            <a:r>
              <a:rPr lang="sk-SK" sz="20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Ďugel</a:t>
            </a:r>
            <a:r>
              <a:rPr lang="sk-SK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 a Tomáš Papaj</a:t>
            </a:r>
          </a:p>
          <a:p>
            <a:pPr algn="l" rtl="0"/>
            <a:r>
              <a:rPr lang="sk-SK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IV.BI</a:t>
            </a:r>
          </a:p>
        </p:txBody>
      </p:sp>
      <p:sp>
        <p:nvSpPr>
          <p:cNvPr id="11" name="!!kruh">
            <a:extLst>
              <a:ext uri="{FF2B5EF4-FFF2-40B4-BE49-F238E27FC236}">
                <a16:creationId xmlns:a16="http://schemas.microsoft.com/office/drawing/2014/main" id="{678EEDAB-0893-4C5E-262B-695F5AF3D023}"/>
              </a:ext>
            </a:extLst>
          </p:cNvPr>
          <p:cNvSpPr/>
          <p:nvPr/>
        </p:nvSpPr>
        <p:spPr>
          <a:xfrm>
            <a:off x="-2503172" y="2439354"/>
            <a:ext cx="6382731" cy="6337017"/>
          </a:xfrm>
          <a:prstGeom prst="ellipse">
            <a:avLst/>
          </a:prstGeom>
          <a:gradFill>
            <a:gsLst>
              <a:gs pos="35000">
                <a:srgbClr val="CCFF99"/>
              </a:gs>
              <a:gs pos="66000">
                <a:schemeClr val="accent1"/>
              </a:gs>
            </a:gsLst>
            <a:path path="circle">
              <a:fillToRect r="100000" b="100000"/>
            </a:path>
          </a:gradFill>
          <a:ln w="177800">
            <a:solidFill>
              <a:srgbClr val="3139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!!kruh">
            <a:extLst>
              <a:ext uri="{FF2B5EF4-FFF2-40B4-BE49-F238E27FC236}">
                <a16:creationId xmlns:a16="http://schemas.microsoft.com/office/drawing/2014/main" id="{9E9615FE-7B32-DD7B-DF60-07802DAC5307}"/>
              </a:ext>
            </a:extLst>
          </p:cNvPr>
          <p:cNvSpPr/>
          <p:nvPr/>
        </p:nvSpPr>
        <p:spPr>
          <a:xfrm>
            <a:off x="1240069" y="-1445368"/>
            <a:ext cx="3807735" cy="3780463"/>
          </a:xfrm>
          <a:prstGeom prst="ellipse">
            <a:avLst/>
          </a:prstGeom>
          <a:gradFill>
            <a:gsLst>
              <a:gs pos="35000">
                <a:srgbClr val="CCFF99"/>
              </a:gs>
              <a:gs pos="66000">
                <a:schemeClr val="accent1"/>
              </a:gs>
            </a:gsLst>
            <a:path path="circle">
              <a:fillToRect r="100000" b="100000"/>
            </a:path>
          </a:gradFill>
          <a:ln w="177800">
            <a:solidFill>
              <a:srgbClr val="3139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D87262DC-B192-1CE8-FD92-647E875D1C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8784" y="147341"/>
            <a:ext cx="2330307" cy="1585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Obrázok 7">
            <a:extLst>
              <a:ext uri="{FF2B5EF4-FFF2-40B4-BE49-F238E27FC236}">
                <a16:creationId xmlns:a16="http://schemas.microsoft.com/office/drawing/2014/main" id="{CDCDFF04-2B62-4E86-595C-899D59534243}"/>
              </a:ext>
            </a:extLst>
          </p:cNvPr>
          <p:cNvPicPr>
            <a:picLocks noChangeAspect="1"/>
          </p:cNvPicPr>
          <p:nvPr/>
        </p:nvPicPr>
        <p:blipFill>
          <a:blip r:embed="rId4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7943" y="1220279"/>
            <a:ext cx="2526990" cy="2438151"/>
          </a:xfrm>
          <a:prstGeom prst="rect">
            <a:avLst/>
          </a:prstGeom>
        </p:spPr>
      </p:pic>
      <p:sp>
        <p:nvSpPr>
          <p:cNvPr id="13" name="Obdĺžnik 12">
            <a:extLst>
              <a:ext uri="{FF2B5EF4-FFF2-40B4-BE49-F238E27FC236}">
                <a16:creationId xmlns:a16="http://schemas.microsoft.com/office/drawing/2014/main" id="{43036AE9-0897-951B-14CE-0E012B38E4DF}"/>
              </a:ext>
            </a:extLst>
          </p:cNvPr>
          <p:cNvSpPr/>
          <p:nvPr/>
        </p:nvSpPr>
        <p:spPr>
          <a:xfrm>
            <a:off x="0" y="3048085"/>
            <a:ext cx="12192000" cy="3809915"/>
          </a:xfrm>
          <a:prstGeom prst="rect">
            <a:avLst/>
          </a:prstGeom>
          <a:solidFill>
            <a:schemeClr val="dk1">
              <a:alpha val="58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24" name="!!kruh">
            <a:extLst>
              <a:ext uri="{FF2B5EF4-FFF2-40B4-BE49-F238E27FC236}">
                <a16:creationId xmlns:a16="http://schemas.microsoft.com/office/drawing/2014/main" id="{E3BF7C1C-2C2D-4EB3-6901-2377CA07A7AB}"/>
              </a:ext>
            </a:extLst>
          </p:cNvPr>
          <p:cNvSpPr/>
          <p:nvPr/>
        </p:nvSpPr>
        <p:spPr>
          <a:xfrm>
            <a:off x="8746522" y="-1972740"/>
            <a:ext cx="5559039" cy="5559039"/>
          </a:xfrm>
          <a:prstGeom prst="ellipse">
            <a:avLst/>
          </a:prstGeom>
          <a:gradFill>
            <a:gsLst>
              <a:gs pos="35000">
                <a:srgbClr val="CCFF99"/>
              </a:gs>
              <a:gs pos="66000">
                <a:schemeClr val="accent1"/>
              </a:gs>
            </a:gsLst>
            <a:path path="circle">
              <a:fillToRect r="100000" b="100000"/>
            </a:path>
          </a:gradFill>
          <a:ln w="177800">
            <a:solidFill>
              <a:srgbClr val="3139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7" name="Picture 10" descr="Uno WiFi Rev2 - Arduino | Mouser">
            <a:extLst>
              <a:ext uri="{FF2B5EF4-FFF2-40B4-BE49-F238E27FC236}">
                <a16:creationId xmlns:a16="http://schemas.microsoft.com/office/drawing/2014/main" id="{13C30CB9-F8D8-A59C-B280-A98E8D38F5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1894" y="12809"/>
            <a:ext cx="3769159" cy="2738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BlokTextu 13">
            <a:extLst>
              <a:ext uri="{FF2B5EF4-FFF2-40B4-BE49-F238E27FC236}">
                <a16:creationId xmlns:a16="http://schemas.microsoft.com/office/drawing/2014/main" id="{B8DD3BFD-57F5-6E9A-4F2C-51CD8D5D7324}"/>
              </a:ext>
            </a:extLst>
          </p:cNvPr>
          <p:cNvSpPr txBox="1"/>
          <p:nvPr/>
        </p:nvSpPr>
        <p:spPr>
          <a:xfrm>
            <a:off x="672274" y="3969150"/>
            <a:ext cx="244321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dirty="0">
                <a:solidFill>
                  <a:schemeClr val="bg1"/>
                </a:solidFill>
                <a:latin typeface="Impact" panose="020B0806030902050204" pitchFamily="34" charset="0"/>
              </a:rPr>
              <a:t>  01.</a:t>
            </a:r>
          </a:p>
          <a:p>
            <a:r>
              <a:rPr lang="sk-SK" dirty="0">
                <a:solidFill>
                  <a:schemeClr val="bg1"/>
                </a:solidFill>
                <a:latin typeface="Impact" panose="020B0806030902050204" pitchFamily="34" charset="0"/>
              </a:rPr>
              <a:t>    ÚVOD  DO  PRÁCE</a:t>
            </a:r>
          </a:p>
        </p:txBody>
      </p:sp>
      <p:sp>
        <p:nvSpPr>
          <p:cNvPr id="16" name="BlokTextu 15">
            <a:extLst>
              <a:ext uri="{FF2B5EF4-FFF2-40B4-BE49-F238E27FC236}">
                <a16:creationId xmlns:a16="http://schemas.microsoft.com/office/drawing/2014/main" id="{016514B9-F8C5-A69E-BF7B-A0E10D11851B}"/>
              </a:ext>
            </a:extLst>
          </p:cNvPr>
          <p:cNvSpPr txBox="1"/>
          <p:nvPr/>
        </p:nvSpPr>
        <p:spPr>
          <a:xfrm>
            <a:off x="6284967" y="3962400"/>
            <a:ext cx="244321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dirty="0">
                <a:solidFill>
                  <a:schemeClr val="bg1"/>
                </a:solidFill>
                <a:latin typeface="Impact" panose="020B0806030902050204" pitchFamily="34" charset="0"/>
              </a:rPr>
              <a:t>  03.</a:t>
            </a:r>
          </a:p>
          <a:p>
            <a:r>
              <a:rPr lang="sk-SK" dirty="0">
                <a:solidFill>
                  <a:schemeClr val="bg1"/>
                </a:solidFill>
                <a:latin typeface="Impact" panose="020B0806030902050204" pitchFamily="34" charset="0"/>
              </a:rPr>
              <a:t>    PRACOVNÉ  LISTY</a:t>
            </a:r>
          </a:p>
        </p:txBody>
      </p:sp>
      <p:sp>
        <p:nvSpPr>
          <p:cNvPr id="17" name="BlokTextu 16">
            <a:extLst>
              <a:ext uri="{FF2B5EF4-FFF2-40B4-BE49-F238E27FC236}">
                <a16:creationId xmlns:a16="http://schemas.microsoft.com/office/drawing/2014/main" id="{C53DA85B-3334-B8D2-588A-E1D81993E609}"/>
              </a:ext>
            </a:extLst>
          </p:cNvPr>
          <p:cNvSpPr txBox="1"/>
          <p:nvPr/>
        </p:nvSpPr>
        <p:spPr>
          <a:xfrm>
            <a:off x="9093483" y="3955143"/>
            <a:ext cx="244321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dirty="0">
                <a:solidFill>
                  <a:schemeClr val="bg1"/>
                </a:solidFill>
                <a:latin typeface="Impact" panose="020B0806030902050204" pitchFamily="34" charset="0"/>
              </a:rPr>
              <a:t>  04.</a:t>
            </a:r>
          </a:p>
          <a:p>
            <a:r>
              <a:rPr lang="sk-SK" dirty="0">
                <a:solidFill>
                  <a:schemeClr val="bg1"/>
                </a:solidFill>
                <a:latin typeface="Impact" panose="020B0806030902050204" pitchFamily="34" charset="0"/>
              </a:rPr>
              <a:t>    SPÄTNÁ   VÄZBA  PRÁCE</a:t>
            </a:r>
          </a:p>
        </p:txBody>
      </p:sp>
      <p:sp>
        <p:nvSpPr>
          <p:cNvPr id="18" name="BlokTextu 17">
            <a:extLst>
              <a:ext uri="{FF2B5EF4-FFF2-40B4-BE49-F238E27FC236}">
                <a16:creationId xmlns:a16="http://schemas.microsoft.com/office/drawing/2014/main" id="{4B0D8890-0435-74A0-4E0F-97666FC40191}"/>
              </a:ext>
            </a:extLst>
          </p:cNvPr>
          <p:cNvSpPr txBox="1"/>
          <p:nvPr/>
        </p:nvSpPr>
        <p:spPr>
          <a:xfrm>
            <a:off x="3476450" y="3955144"/>
            <a:ext cx="244321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dirty="0">
                <a:solidFill>
                  <a:schemeClr val="bg1"/>
                </a:solidFill>
                <a:latin typeface="Impact" panose="020B0806030902050204" pitchFamily="34" charset="0"/>
              </a:rPr>
              <a:t>  02.</a:t>
            </a:r>
          </a:p>
          <a:p>
            <a:r>
              <a:rPr lang="sk-SK" dirty="0">
                <a:solidFill>
                  <a:schemeClr val="bg1"/>
                </a:solidFill>
                <a:latin typeface="Impact" panose="020B0806030902050204" pitchFamily="34" charset="0"/>
              </a:rPr>
              <a:t>    OBSAH  PRÁCE</a:t>
            </a:r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9" name="Náhľad snímky 18">
                <a:extLst>
                  <a:ext uri="{FF2B5EF4-FFF2-40B4-BE49-F238E27FC236}">
                    <a16:creationId xmlns:a16="http://schemas.microsoft.com/office/drawing/2014/main" id="{93A384D1-06FB-CACC-0503-9B6E6A31A7F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62159802"/>
                  </p:ext>
                </p:extLst>
              </p:nvPr>
            </p:nvGraphicFramePr>
            <p:xfrm>
              <a:off x="363364" y="4878055"/>
              <a:ext cx="2603696" cy="1464579"/>
            </p:xfrm>
            <a:graphic>
              <a:graphicData uri="http://schemas.microsoft.com/office/powerpoint/2016/slidezoom">
                <pslz:sldZm>
                  <pslz:sldZmObj sldId="303" cId="3643927049">
                    <pslz:zmPr id="{03B3323D-9F2F-463C-B329-149DCB1D38D0}" returnToParent="0" transitionDur="100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603696" cy="1464579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9" name="Náhľad snímky 18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93A384D1-06FB-CACC-0503-9B6E6A31A7F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63364" y="4878055"/>
                <a:ext cx="2603696" cy="1464579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22" name="Náhľad snímky 21">
                <a:extLst>
                  <a:ext uri="{FF2B5EF4-FFF2-40B4-BE49-F238E27FC236}">
                    <a16:creationId xmlns:a16="http://schemas.microsoft.com/office/drawing/2014/main" id="{95952E31-DF54-2828-1B97-FEDA60D98F9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477101835"/>
                  </p:ext>
                </p:extLst>
              </p:nvPr>
            </p:nvGraphicFramePr>
            <p:xfrm>
              <a:off x="3260906" y="4873788"/>
              <a:ext cx="2603696" cy="1464579"/>
            </p:xfrm>
            <a:graphic>
              <a:graphicData uri="http://schemas.microsoft.com/office/powerpoint/2016/slidezoom">
                <pslz:sldZm>
                  <pslz:sldZmObj sldId="302" cId="1018624510">
                    <pslz:zmPr id="{EA8A90EC-DB4C-4F50-8433-F0DF61AD3724}" returnToParent="0" transitionDur="1000">
                      <p166:blipFill xmlns:p166="http://schemas.microsoft.com/office/powerpoint/2016/6/main">
                        <a:blip r:embed="rId9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603696" cy="1464579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22" name="Náhľad snímky 21">
                <a:hlinkClick r:id="rId10" action="ppaction://hlinksldjump"/>
                <a:extLst>
                  <a:ext uri="{FF2B5EF4-FFF2-40B4-BE49-F238E27FC236}">
                    <a16:creationId xmlns:a16="http://schemas.microsoft.com/office/drawing/2014/main" id="{95952E31-DF54-2828-1B97-FEDA60D98F9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260906" y="4873788"/>
                <a:ext cx="2603696" cy="1464579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26" name="Náhľad snímky 25">
                <a:extLst>
                  <a:ext uri="{FF2B5EF4-FFF2-40B4-BE49-F238E27FC236}">
                    <a16:creationId xmlns:a16="http://schemas.microsoft.com/office/drawing/2014/main" id="{4FCAB4C5-99CF-5787-9583-D17A22922FC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31438843"/>
                  </p:ext>
                </p:extLst>
              </p:nvPr>
            </p:nvGraphicFramePr>
            <p:xfrm>
              <a:off x="6166133" y="4875571"/>
              <a:ext cx="2603696" cy="1464579"/>
            </p:xfrm>
            <a:graphic>
              <a:graphicData uri="http://schemas.microsoft.com/office/powerpoint/2016/slidezoom">
                <pslz:sldZm>
                  <pslz:sldZmObj sldId="301" cId="2950850305">
                    <pslz:zmPr id="{55BA5FB7-53B6-4A28-8979-3F7277E8C0A0}" returnToParent="0" transitionDur="1000">
                      <p166:blipFill xmlns:p166="http://schemas.microsoft.com/office/powerpoint/2016/6/main">
                        <a:blip r:embed="rId1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603696" cy="1464579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26" name="Náhľad snímky 25">
                <a:hlinkClick r:id="rId13" action="ppaction://hlinksldjump"/>
                <a:extLst>
                  <a:ext uri="{FF2B5EF4-FFF2-40B4-BE49-F238E27FC236}">
                    <a16:creationId xmlns:a16="http://schemas.microsoft.com/office/drawing/2014/main" id="{4FCAB4C5-99CF-5787-9583-D17A22922FC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166133" y="4875571"/>
                <a:ext cx="2603696" cy="1464579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28" name="Náhľad snímky 27">
                <a:extLst>
                  <a:ext uri="{FF2B5EF4-FFF2-40B4-BE49-F238E27FC236}">
                    <a16:creationId xmlns:a16="http://schemas.microsoft.com/office/drawing/2014/main" id="{7A26AF84-A7C7-5B0C-CE35-DE5BBBB98C4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951519271"/>
                  </p:ext>
                </p:extLst>
              </p:nvPr>
            </p:nvGraphicFramePr>
            <p:xfrm>
              <a:off x="9093483" y="4875572"/>
              <a:ext cx="2603696" cy="1464579"/>
            </p:xfrm>
            <a:graphic>
              <a:graphicData uri="http://schemas.microsoft.com/office/powerpoint/2016/slidezoom">
                <pslz:sldZm>
                  <pslz:sldZmObj sldId="295" cId="2186824041">
                    <pslz:zmPr id="{6CBB6091-5F3F-43C3-885A-574B793448C6}" returnToParent="0" transitionDur="1000">
                      <p166:blipFill xmlns:p166="http://schemas.microsoft.com/office/powerpoint/2016/6/main">
                        <a:blip r:embed="rId1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603696" cy="1464579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28" name="Náhľad snímky 27">
                <a:hlinkClick r:id="rId16" action="ppaction://hlinksldjump"/>
                <a:extLst>
                  <a:ext uri="{FF2B5EF4-FFF2-40B4-BE49-F238E27FC236}">
                    <a16:creationId xmlns:a16="http://schemas.microsoft.com/office/drawing/2014/main" id="{7A26AF84-A7C7-5B0C-CE35-DE5BBBB98C4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093483" y="4875572"/>
                <a:ext cx="2603696" cy="1464579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802304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  <p:bldP spid="17" grpId="0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dĺžnik 19">
            <a:extLst>
              <a:ext uri="{FF2B5EF4-FFF2-40B4-BE49-F238E27FC236}">
                <a16:creationId xmlns:a16="http://schemas.microsoft.com/office/drawing/2014/main" id="{EBFF46E7-F9DA-1A54-EFB2-F25F480E68D9}"/>
              </a:ext>
            </a:extLst>
          </p:cNvPr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  <a:gradFill flip="none" rotWithShape="1">
            <a:gsLst>
              <a:gs pos="74000">
                <a:srgbClr val="272727"/>
              </a:gs>
              <a:gs pos="0">
                <a:schemeClr val="tx1">
                  <a:lumMod val="95000"/>
                  <a:lumOff val="5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22" name="Obdĺžnik 21">
            <a:extLst>
              <a:ext uri="{FF2B5EF4-FFF2-40B4-BE49-F238E27FC236}">
                <a16:creationId xmlns:a16="http://schemas.microsoft.com/office/drawing/2014/main" id="{89ADCC11-5959-2E41-F96F-5A96F4791EBC}"/>
              </a:ext>
            </a:extLst>
          </p:cNvPr>
          <p:cNvSpPr/>
          <p:nvPr/>
        </p:nvSpPr>
        <p:spPr>
          <a:xfrm rot="3989534">
            <a:off x="-4427786" y="2067726"/>
            <a:ext cx="14911580" cy="4348143"/>
          </a:xfrm>
          <a:prstGeom prst="rect">
            <a:avLst/>
          </a:prstGeom>
          <a:gradFill>
            <a:gsLst>
              <a:gs pos="35000">
                <a:srgbClr val="CCFF99">
                  <a:lumMod val="96000"/>
                </a:srgbClr>
              </a:gs>
              <a:gs pos="66000">
                <a:schemeClr val="accent1"/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3" name="Nadpis 1">
            <a:extLst>
              <a:ext uri="{FF2B5EF4-FFF2-40B4-BE49-F238E27FC236}">
                <a16:creationId xmlns:a16="http://schemas.microsoft.com/office/drawing/2014/main" id="{C844EE25-6FED-2F6C-6DF0-37669AEDC5F3}"/>
              </a:ext>
            </a:extLst>
          </p:cNvPr>
          <p:cNvSpPr txBox="1">
            <a:spLocks/>
          </p:cNvSpPr>
          <p:nvPr/>
        </p:nvSpPr>
        <p:spPr>
          <a:xfrm>
            <a:off x="4078820" y="299858"/>
            <a:ext cx="11055388" cy="50607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sk-SK" sz="6600" dirty="0">
                <a:solidFill>
                  <a:schemeClr val="bg1"/>
                </a:solidFill>
                <a:latin typeface="Lucida Console" panose="020B0609040504020204" pitchFamily="49" charset="0"/>
                <a:cs typeface="Segoe UI" panose="020B0502040204020203" pitchFamily="34" charset="0"/>
              </a:rPr>
              <a:t>ÚVOD A CIELE</a:t>
            </a:r>
          </a:p>
          <a:p>
            <a:pPr algn="l"/>
            <a:r>
              <a:rPr lang="sk-SK" sz="6600" dirty="0">
                <a:solidFill>
                  <a:schemeClr val="bg1"/>
                </a:solidFill>
                <a:latin typeface="Lucida Console" panose="020B0609040504020204" pitchFamily="49" charset="0"/>
                <a:cs typeface="Segoe UI" panose="020B0502040204020203" pitchFamily="34" charset="0"/>
              </a:rPr>
              <a:t> PRÁCE</a:t>
            </a:r>
          </a:p>
        </p:txBody>
      </p:sp>
      <p:sp>
        <p:nvSpPr>
          <p:cNvPr id="4" name="!!kruh">
            <a:extLst>
              <a:ext uri="{FF2B5EF4-FFF2-40B4-BE49-F238E27FC236}">
                <a16:creationId xmlns:a16="http://schemas.microsoft.com/office/drawing/2014/main" id="{C9BEF276-6235-9785-ED87-EFE347C8F1EE}"/>
              </a:ext>
            </a:extLst>
          </p:cNvPr>
          <p:cNvSpPr/>
          <p:nvPr/>
        </p:nvSpPr>
        <p:spPr>
          <a:xfrm>
            <a:off x="6871228" y="2964951"/>
            <a:ext cx="506077" cy="506077"/>
          </a:xfrm>
          <a:prstGeom prst="ellipse">
            <a:avLst/>
          </a:prstGeom>
          <a:gradFill flip="none" rotWithShape="1">
            <a:gsLst>
              <a:gs pos="35000">
                <a:srgbClr val="CCFF99">
                  <a:lumMod val="96000"/>
                </a:srgbClr>
              </a:gs>
              <a:gs pos="66000">
                <a:schemeClr val="accent1"/>
              </a:gs>
            </a:gsLst>
            <a:path path="circle">
              <a:fillToRect l="100000" b="100000"/>
            </a:path>
            <a:tileRect t="-100000" r="-100000"/>
          </a:gradFill>
          <a:ln w="38100">
            <a:solidFill>
              <a:srgbClr val="313944">
                <a:alpha val="94000"/>
              </a:srgb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>
              <a:ln w="28575">
                <a:solidFill>
                  <a:schemeClr val="accent1"/>
                </a:solidFill>
              </a:ln>
            </a:endParaRPr>
          </a:p>
        </p:txBody>
      </p:sp>
      <p:sp>
        <p:nvSpPr>
          <p:cNvPr id="15" name="BlokTextu 14">
            <a:extLst>
              <a:ext uri="{FF2B5EF4-FFF2-40B4-BE49-F238E27FC236}">
                <a16:creationId xmlns:a16="http://schemas.microsoft.com/office/drawing/2014/main" id="{F884D9AA-1548-25F2-2314-62C786C5B0AA}"/>
              </a:ext>
            </a:extLst>
          </p:cNvPr>
          <p:cNvSpPr txBox="1"/>
          <p:nvPr/>
        </p:nvSpPr>
        <p:spPr>
          <a:xfrm>
            <a:off x="7510220" y="2710984"/>
            <a:ext cx="4549905" cy="877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sk-SK" sz="1800" dirty="0">
                <a:solidFill>
                  <a:schemeClr val="bg1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</a:rPr>
              <a:t>Spestrenie vyučovania najmä pre žiakov</a:t>
            </a: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F8B7F4C9-21BC-3194-1D39-2BC2578E3B9C}"/>
              </a:ext>
            </a:extLst>
          </p:cNvPr>
          <p:cNvSpPr txBox="1">
            <a:spLocks/>
          </p:cNvSpPr>
          <p:nvPr/>
        </p:nvSpPr>
        <p:spPr>
          <a:xfrm>
            <a:off x="131875" y="2162624"/>
            <a:ext cx="4228580" cy="207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sk-SK" sz="18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-úloha práce vytvoriť desať pracovných listov</a:t>
            </a:r>
          </a:p>
        </p:txBody>
      </p:sp>
      <p:pic>
        <p:nvPicPr>
          <p:cNvPr id="7" name="Graphic 7">
            <a:extLst>
              <a:ext uri="{FF2B5EF4-FFF2-40B4-BE49-F238E27FC236}">
                <a16:creationId xmlns:a16="http://schemas.microsoft.com/office/drawing/2014/main" id="{F898A8BA-904B-C2E0-7FFF-A51867563865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>
            <a:off x="4855090" y="4482088"/>
            <a:ext cx="3375213" cy="128102"/>
          </a:xfrm>
          <a:prstGeom prst="rect">
            <a:avLst/>
          </a:prstGeom>
        </p:spPr>
      </p:pic>
      <p:sp>
        <p:nvSpPr>
          <p:cNvPr id="8" name="!!kruh">
            <a:extLst>
              <a:ext uri="{FF2B5EF4-FFF2-40B4-BE49-F238E27FC236}">
                <a16:creationId xmlns:a16="http://schemas.microsoft.com/office/drawing/2014/main" id="{499E9A9B-93F7-B35A-8966-26E813416096}"/>
              </a:ext>
            </a:extLst>
          </p:cNvPr>
          <p:cNvSpPr/>
          <p:nvPr/>
        </p:nvSpPr>
        <p:spPr>
          <a:xfrm>
            <a:off x="11157716" y="3962382"/>
            <a:ext cx="506077" cy="506077"/>
          </a:xfrm>
          <a:prstGeom prst="ellipse">
            <a:avLst/>
          </a:prstGeom>
          <a:gradFill flip="none" rotWithShape="1">
            <a:gsLst>
              <a:gs pos="35000">
                <a:srgbClr val="CCFF99">
                  <a:lumMod val="96000"/>
                </a:srgbClr>
              </a:gs>
              <a:gs pos="66000">
                <a:schemeClr val="accent1"/>
              </a:gs>
            </a:gsLst>
            <a:path path="circle">
              <a:fillToRect l="100000" b="100000"/>
            </a:path>
            <a:tileRect t="-100000" r="-100000"/>
          </a:gradFill>
          <a:ln w="38100">
            <a:solidFill>
              <a:srgbClr val="313944">
                <a:alpha val="94000"/>
              </a:srgb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>
              <a:ln w="28575">
                <a:solidFill>
                  <a:schemeClr val="accent1"/>
                </a:solidFill>
              </a:ln>
            </a:endParaRPr>
          </a:p>
        </p:txBody>
      </p:sp>
      <p:sp>
        <p:nvSpPr>
          <p:cNvPr id="10" name="BlokTextu 9">
            <a:extLst>
              <a:ext uri="{FF2B5EF4-FFF2-40B4-BE49-F238E27FC236}">
                <a16:creationId xmlns:a16="http://schemas.microsoft.com/office/drawing/2014/main" id="{7ADBBFB3-6141-A3C3-6238-BF223CF90DBC}"/>
              </a:ext>
            </a:extLst>
          </p:cNvPr>
          <p:cNvSpPr txBox="1"/>
          <p:nvPr/>
        </p:nvSpPr>
        <p:spPr>
          <a:xfrm>
            <a:off x="6882298" y="3740809"/>
            <a:ext cx="4151950" cy="877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>
              <a:lnSpc>
                <a:spcPct val="150000"/>
              </a:lnSpc>
            </a:pPr>
            <a:r>
              <a:rPr lang="sk-SK" sz="1800" dirty="0">
                <a:solidFill>
                  <a:schemeClr val="bg1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</a:rPr>
              <a:t>Oboznámenie žiakov s pojmom Internet vecí</a:t>
            </a:r>
          </a:p>
        </p:txBody>
      </p:sp>
      <p:sp>
        <p:nvSpPr>
          <p:cNvPr id="11" name="!!kruh">
            <a:extLst>
              <a:ext uri="{FF2B5EF4-FFF2-40B4-BE49-F238E27FC236}">
                <a16:creationId xmlns:a16="http://schemas.microsoft.com/office/drawing/2014/main" id="{E2F181C8-62C7-7B7D-6C6B-0B5113D4E689}"/>
              </a:ext>
            </a:extLst>
          </p:cNvPr>
          <p:cNvSpPr/>
          <p:nvPr/>
        </p:nvSpPr>
        <p:spPr>
          <a:xfrm>
            <a:off x="6871228" y="4898275"/>
            <a:ext cx="506077" cy="506077"/>
          </a:xfrm>
          <a:prstGeom prst="ellipse">
            <a:avLst/>
          </a:prstGeom>
          <a:gradFill flip="none" rotWithShape="1">
            <a:gsLst>
              <a:gs pos="35000">
                <a:srgbClr val="CCFF99">
                  <a:lumMod val="96000"/>
                </a:srgbClr>
              </a:gs>
              <a:gs pos="66000">
                <a:schemeClr val="accent1"/>
              </a:gs>
            </a:gsLst>
            <a:path path="circle">
              <a:fillToRect l="100000" b="100000"/>
            </a:path>
            <a:tileRect t="-100000" r="-100000"/>
          </a:gradFill>
          <a:ln w="38100">
            <a:solidFill>
              <a:srgbClr val="313944">
                <a:alpha val="94000"/>
              </a:srgb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>
              <a:ln w="28575">
                <a:solidFill>
                  <a:schemeClr val="accent1"/>
                </a:solidFill>
              </a:ln>
            </a:endParaRPr>
          </a:p>
        </p:txBody>
      </p:sp>
      <p:sp>
        <p:nvSpPr>
          <p:cNvPr id="19" name="!!kruh">
            <a:extLst>
              <a:ext uri="{FF2B5EF4-FFF2-40B4-BE49-F238E27FC236}">
                <a16:creationId xmlns:a16="http://schemas.microsoft.com/office/drawing/2014/main" id="{3E341AD1-F620-2996-031E-16FF05A8C48B}"/>
              </a:ext>
            </a:extLst>
          </p:cNvPr>
          <p:cNvSpPr/>
          <p:nvPr/>
        </p:nvSpPr>
        <p:spPr>
          <a:xfrm>
            <a:off x="11157716" y="5823402"/>
            <a:ext cx="506077" cy="506077"/>
          </a:xfrm>
          <a:prstGeom prst="ellipse">
            <a:avLst/>
          </a:prstGeom>
          <a:gradFill flip="none" rotWithShape="1">
            <a:gsLst>
              <a:gs pos="35000">
                <a:srgbClr val="CCFF99">
                  <a:lumMod val="96000"/>
                </a:srgbClr>
              </a:gs>
              <a:gs pos="66000">
                <a:schemeClr val="accent1"/>
              </a:gs>
            </a:gsLst>
            <a:path path="circle">
              <a:fillToRect l="100000" b="100000"/>
            </a:path>
            <a:tileRect t="-100000" r="-100000"/>
          </a:gradFill>
          <a:ln w="38100">
            <a:solidFill>
              <a:srgbClr val="313944">
                <a:alpha val="94000"/>
              </a:srgb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>
              <a:ln w="28575">
                <a:solidFill>
                  <a:schemeClr val="accent1"/>
                </a:solidFill>
              </a:ln>
            </a:endParaRPr>
          </a:p>
        </p:txBody>
      </p:sp>
      <p:sp>
        <p:nvSpPr>
          <p:cNvPr id="21" name="BlokTextu 20">
            <a:extLst>
              <a:ext uri="{FF2B5EF4-FFF2-40B4-BE49-F238E27FC236}">
                <a16:creationId xmlns:a16="http://schemas.microsoft.com/office/drawing/2014/main" id="{FCA8F215-45B9-47C5-50F9-36F9A7DAA733}"/>
              </a:ext>
            </a:extLst>
          </p:cNvPr>
          <p:cNvSpPr txBox="1"/>
          <p:nvPr/>
        </p:nvSpPr>
        <p:spPr>
          <a:xfrm>
            <a:off x="6630785" y="5672673"/>
            <a:ext cx="4403463" cy="877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>
              <a:lnSpc>
                <a:spcPct val="150000"/>
              </a:lnSpc>
            </a:pPr>
            <a:r>
              <a:rPr lang="sk-SK" sz="1800" dirty="0">
                <a:solidFill>
                  <a:schemeClr val="bg1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</a:rPr>
              <a:t>Prakticky ukázať prácu so zariadeniami v rámci </a:t>
            </a:r>
            <a:r>
              <a:rPr lang="sk-SK" sz="1800" dirty="0" err="1">
                <a:solidFill>
                  <a:schemeClr val="bg1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</a:rPr>
              <a:t>IoT</a:t>
            </a:r>
            <a:endParaRPr lang="sk-SK" sz="1800" dirty="0">
              <a:solidFill>
                <a:schemeClr val="bg1"/>
              </a:solidFill>
              <a:effectLst/>
              <a:latin typeface="Lucida Console" panose="020B0609040504020204" pitchFamily="49" charset="0"/>
              <a:ea typeface="Times New Roman" panose="02020603050405020304" pitchFamily="18" charset="0"/>
            </a:endParaRPr>
          </a:p>
        </p:txBody>
      </p:sp>
      <p:sp>
        <p:nvSpPr>
          <p:cNvPr id="24" name="Nadpis 1">
            <a:extLst>
              <a:ext uri="{FF2B5EF4-FFF2-40B4-BE49-F238E27FC236}">
                <a16:creationId xmlns:a16="http://schemas.microsoft.com/office/drawing/2014/main" id="{679AD9EF-8D55-4C81-CFEB-068D55F39302}"/>
              </a:ext>
            </a:extLst>
          </p:cNvPr>
          <p:cNvSpPr txBox="1">
            <a:spLocks/>
          </p:cNvSpPr>
          <p:nvPr/>
        </p:nvSpPr>
        <p:spPr>
          <a:xfrm>
            <a:off x="461804" y="3043167"/>
            <a:ext cx="4507322" cy="136492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sk-SK" sz="18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-vznik práce spontánnym nápadom spestriť žiakom vyučovanie</a:t>
            </a:r>
          </a:p>
        </p:txBody>
      </p:sp>
      <p:sp>
        <p:nvSpPr>
          <p:cNvPr id="3" name="Nadpis 1">
            <a:extLst>
              <a:ext uri="{FF2B5EF4-FFF2-40B4-BE49-F238E27FC236}">
                <a16:creationId xmlns:a16="http://schemas.microsoft.com/office/drawing/2014/main" id="{39246E1B-F0F5-50FA-53EF-A0F25CCFAD0B}"/>
              </a:ext>
            </a:extLst>
          </p:cNvPr>
          <p:cNvSpPr txBox="1">
            <a:spLocks/>
          </p:cNvSpPr>
          <p:nvPr/>
        </p:nvSpPr>
        <p:spPr>
          <a:xfrm>
            <a:off x="763621" y="3849092"/>
            <a:ext cx="4507322" cy="136492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sk-SK" sz="18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-téma práce = „Internet vecí prakticky“</a:t>
            </a:r>
          </a:p>
        </p:txBody>
      </p:sp>
      <p:sp>
        <p:nvSpPr>
          <p:cNvPr id="5" name="Nadpis 1">
            <a:extLst>
              <a:ext uri="{FF2B5EF4-FFF2-40B4-BE49-F238E27FC236}">
                <a16:creationId xmlns:a16="http://schemas.microsoft.com/office/drawing/2014/main" id="{1D6F5B0A-1981-890E-ADA1-4FC1E7240E78}"/>
              </a:ext>
            </a:extLst>
          </p:cNvPr>
          <p:cNvSpPr txBox="1">
            <a:spLocks/>
          </p:cNvSpPr>
          <p:nvPr/>
        </p:nvSpPr>
        <p:spPr>
          <a:xfrm>
            <a:off x="1082374" y="4695880"/>
            <a:ext cx="4609680" cy="136492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sk-SK" sz="18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-formy pracovných listov (teoretické, praktické)</a:t>
            </a:r>
          </a:p>
        </p:txBody>
      </p:sp>
      <p:sp>
        <p:nvSpPr>
          <p:cNvPr id="6" name="Nadpis 1">
            <a:extLst>
              <a:ext uri="{FF2B5EF4-FFF2-40B4-BE49-F238E27FC236}">
                <a16:creationId xmlns:a16="http://schemas.microsoft.com/office/drawing/2014/main" id="{6DB53060-AB4E-559B-7D41-AE3D593BB8F0}"/>
              </a:ext>
            </a:extLst>
          </p:cNvPr>
          <p:cNvSpPr txBox="1">
            <a:spLocks/>
          </p:cNvSpPr>
          <p:nvPr/>
        </p:nvSpPr>
        <p:spPr>
          <a:xfrm>
            <a:off x="1354550" y="5496463"/>
            <a:ext cx="4609680" cy="136492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sk-SK" sz="18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-hodnotenie práce spolužiakmi</a:t>
            </a:r>
          </a:p>
        </p:txBody>
      </p:sp>
      <p:pic>
        <p:nvPicPr>
          <p:cNvPr id="17" name="Graphic 7">
            <a:extLst>
              <a:ext uri="{FF2B5EF4-FFF2-40B4-BE49-F238E27FC236}">
                <a16:creationId xmlns:a16="http://schemas.microsoft.com/office/drawing/2014/main" id="{00670717-FA66-3A74-0CFE-F7F7C6916C90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52895" y="3687734"/>
            <a:ext cx="4372959" cy="165970"/>
          </a:xfrm>
          <a:prstGeom prst="rect">
            <a:avLst/>
          </a:prstGeom>
        </p:spPr>
      </p:pic>
      <p:pic>
        <p:nvPicPr>
          <p:cNvPr id="23" name="Graphic 7">
            <a:extLst>
              <a:ext uri="{FF2B5EF4-FFF2-40B4-BE49-F238E27FC236}">
                <a16:creationId xmlns:a16="http://schemas.microsoft.com/office/drawing/2014/main" id="{C94583E1-A57A-9E66-AACE-A805877B3A36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08710" y="4534522"/>
            <a:ext cx="4372959" cy="165970"/>
          </a:xfrm>
          <a:prstGeom prst="rect">
            <a:avLst/>
          </a:prstGeom>
        </p:spPr>
      </p:pic>
      <p:pic>
        <p:nvPicPr>
          <p:cNvPr id="25" name="Graphic 7">
            <a:extLst>
              <a:ext uri="{FF2B5EF4-FFF2-40B4-BE49-F238E27FC236}">
                <a16:creationId xmlns:a16="http://schemas.microsoft.com/office/drawing/2014/main" id="{F78930B2-9A53-7300-839C-87158E0E8ED9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45471" y="5363044"/>
            <a:ext cx="4372959" cy="165970"/>
          </a:xfrm>
          <a:prstGeom prst="rect">
            <a:avLst/>
          </a:prstGeom>
        </p:spPr>
      </p:pic>
      <p:pic>
        <p:nvPicPr>
          <p:cNvPr id="26" name="Graphic 7">
            <a:extLst>
              <a:ext uri="{FF2B5EF4-FFF2-40B4-BE49-F238E27FC236}">
                <a16:creationId xmlns:a16="http://schemas.microsoft.com/office/drawing/2014/main" id="{078D78F7-5606-9E50-311E-80A620672322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6015" y="2843420"/>
            <a:ext cx="4372959" cy="165970"/>
          </a:xfrm>
          <a:prstGeom prst="rect">
            <a:avLst/>
          </a:prstGeom>
        </p:spPr>
      </p:pic>
      <p:sp>
        <p:nvSpPr>
          <p:cNvPr id="27" name="BlokTextu 26">
            <a:extLst>
              <a:ext uri="{FF2B5EF4-FFF2-40B4-BE49-F238E27FC236}">
                <a16:creationId xmlns:a16="http://schemas.microsoft.com/office/drawing/2014/main" id="{9A0FF1C6-BF81-0AEF-D078-522EF14C5DDB}"/>
              </a:ext>
            </a:extLst>
          </p:cNvPr>
          <p:cNvSpPr txBox="1"/>
          <p:nvPr/>
        </p:nvSpPr>
        <p:spPr>
          <a:xfrm>
            <a:off x="7510219" y="4827049"/>
            <a:ext cx="4672319" cy="669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sk-SK" sz="1800" dirty="0">
                <a:solidFill>
                  <a:schemeClr val="bg1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získanie znalostí (programovanie, elektrotechnika)</a:t>
            </a:r>
          </a:p>
        </p:txBody>
      </p:sp>
    </p:spTree>
    <p:extLst>
      <p:ext uri="{BB962C8B-B14F-4D97-AF65-F5344CB8AC3E}">
        <p14:creationId xmlns:p14="http://schemas.microsoft.com/office/powerpoint/2010/main" val="36439270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dĺžnik 19">
            <a:extLst>
              <a:ext uri="{FF2B5EF4-FFF2-40B4-BE49-F238E27FC236}">
                <a16:creationId xmlns:a16="http://schemas.microsoft.com/office/drawing/2014/main" id="{EBFF46E7-F9DA-1A54-EFB2-F25F480E68D9}"/>
              </a:ext>
            </a:extLst>
          </p:cNvPr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  <a:gradFill flip="none" rotWithShape="1">
            <a:gsLst>
              <a:gs pos="74000">
                <a:srgbClr val="272727"/>
              </a:gs>
              <a:gs pos="0">
                <a:schemeClr val="tx1">
                  <a:lumMod val="95000"/>
                  <a:lumOff val="5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13" name="Nadpis 1">
            <a:extLst>
              <a:ext uri="{FF2B5EF4-FFF2-40B4-BE49-F238E27FC236}">
                <a16:creationId xmlns:a16="http://schemas.microsoft.com/office/drawing/2014/main" id="{C844EE25-6FED-2F6C-6DF0-37669AEDC5F3}"/>
              </a:ext>
            </a:extLst>
          </p:cNvPr>
          <p:cNvSpPr txBox="1">
            <a:spLocks/>
          </p:cNvSpPr>
          <p:nvPr/>
        </p:nvSpPr>
        <p:spPr>
          <a:xfrm>
            <a:off x="3150355" y="776214"/>
            <a:ext cx="5891288" cy="50607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sk-SK" sz="6600" dirty="0">
                <a:solidFill>
                  <a:schemeClr val="bg1"/>
                </a:solidFill>
                <a:latin typeface="Lucida Console" panose="020B0609040504020204" pitchFamily="49" charset="0"/>
                <a:cs typeface="Segoe UI" panose="020B0502040204020203" pitchFamily="34" charset="0"/>
              </a:rPr>
              <a:t>OBSAH PRÁCE</a:t>
            </a:r>
          </a:p>
        </p:txBody>
      </p:sp>
      <p:sp>
        <p:nvSpPr>
          <p:cNvPr id="5" name="!!kruh">
            <a:extLst>
              <a:ext uri="{FF2B5EF4-FFF2-40B4-BE49-F238E27FC236}">
                <a16:creationId xmlns:a16="http://schemas.microsoft.com/office/drawing/2014/main" id="{9E87ED66-A415-39F9-C8C2-69C610E9C3B5}"/>
              </a:ext>
            </a:extLst>
          </p:cNvPr>
          <p:cNvSpPr/>
          <p:nvPr/>
        </p:nvSpPr>
        <p:spPr>
          <a:xfrm>
            <a:off x="3727169" y="2534629"/>
            <a:ext cx="389136" cy="389136"/>
          </a:xfrm>
          <a:prstGeom prst="ellipse">
            <a:avLst/>
          </a:prstGeom>
          <a:gradFill flip="none" rotWithShape="1">
            <a:gsLst>
              <a:gs pos="35000">
                <a:srgbClr val="CCFF99">
                  <a:lumMod val="96000"/>
                </a:srgbClr>
              </a:gs>
              <a:gs pos="66000">
                <a:schemeClr val="accent1"/>
              </a:gs>
            </a:gsLst>
            <a:path path="circle">
              <a:fillToRect l="100000" b="100000"/>
            </a:path>
            <a:tileRect t="-100000" r="-100000"/>
          </a:gradFill>
          <a:ln w="38100">
            <a:solidFill>
              <a:srgbClr val="313944">
                <a:alpha val="94000"/>
              </a:srgb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>
              <a:ln w="28575">
                <a:solidFill>
                  <a:schemeClr val="accent1"/>
                </a:solidFill>
              </a:ln>
            </a:endParaRPr>
          </a:p>
        </p:txBody>
      </p:sp>
      <p:sp>
        <p:nvSpPr>
          <p:cNvPr id="9" name="BlokTextu 8">
            <a:extLst>
              <a:ext uri="{FF2B5EF4-FFF2-40B4-BE49-F238E27FC236}">
                <a16:creationId xmlns:a16="http://schemas.microsoft.com/office/drawing/2014/main" id="{39D1B415-986F-BE51-72C4-7E46BA906079}"/>
              </a:ext>
            </a:extLst>
          </p:cNvPr>
          <p:cNvSpPr txBox="1"/>
          <p:nvPr/>
        </p:nvSpPr>
        <p:spPr>
          <a:xfrm>
            <a:off x="6721640" y="4491524"/>
            <a:ext cx="4930589" cy="669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sk-SK" sz="1800" dirty="0">
                <a:solidFill>
                  <a:schemeClr val="bg1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-záver a zhrnutie našej práce, naše dojmy</a:t>
            </a:r>
          </a:p>
        </p:txBody>
      </p:sp>
      <p:pic>
        <p:nvPicPr>
          <p:cNvPr id="12" name="Graphic 7">
            <a:extLst>
              <a:ext uri="{FF2B5EF4-FFF2-40B4-BE49-F238E27FC236}">
                <a16:creationId xmlns:a16="http://schemas.microsoft.com/office/drawing/2014/main" id="{4D915BB4-F56F-FD72-1415-8AC299A3365D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>
            <a:off x="4286860" y="4093164"/>
            <a:ext cx="3344799" cy="126948"/>
          </a:xfrm>
          <a:prstGeom prst="rect">
            <a:avLst/>
          </a:prstGeom>
        </p:spPr>
      </p:pic>
      <p:sp>
        <p:nvSpPr>
          <p:cNvPr id="14" name="BlokTextu 13">
            <a:extLst>
              <a:ext uri="{FF2B5EF4-FFF2-40B4-BE49-F238E27FC236}">
                <a16:creationId xmlns:a16="http://schemas.microsoft.com/office/drawing/2014/main" id="{F1B46A5F-BF27-0654-2883-56E01962BA7B}"/>
              </a:ext>
            </a:extLst>
          </p:cNvPr>
          <p:cNvSpPr txBox="1"/>
          <p:nvPr/>
        </p:nvSpPr>
        <p:spPr>
          <a:xfrm>
            <a:off x="589273" y="3364529"/>
            <a:ext cx="4893557" cy="669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sk-SK" sz="1800" dirty="0">
                <a:solidFill>
                  <a:schemeClr val="bg1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-úvod k našej práci, čo stálo za jej vznikom</a:t>
            </a:r>
          </a:p>
        </p:txBody>
      </p:sp>
      <p:sp>
        <p:nvSpPr>
          <p:cNvPr id="17" name="Obdĺžnik 16">
            <a:extLst>
              <a:ext uri="{FF2B5EF4-FFF2-40B4-BE49-F238E27FC236}">
                <a16:creationId xmlns:a16="http://schemas.microsoft.com/office/drawing/2014/main" id="{34A5C749-053B-258E-7533-3A059F24E985}"/>
              </a:ext>
            </a:extLst>
          </p:cNvPr>
          <p:cNvSpPr/>
          <p:nvPr/>
        </p:nvSpPr>
        <p:spPr>
          <a:xfrm>
            <a:off x="-1907511" y="6321430"/>
            <a:ext cx="16007020" cy="228477"/>
          </a:xfrm>
          <a:prstGeom prst="rect">
            <a:avLst/>
          </a:prstGeom>
          <a:gradFill>
            <a:gsLst>
              <a:gs pos="35000">
                <a:srgbClr val="CCFF99">
                  <a:lumMod val="96000"/>
                </a:srgbClr>
              </a:gs>
              <a:gs pos="66000">
                <a:schemeClr val="accent1"/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" name="BlokTextu 1">
            <a:extLst>
              <a:ext uri="{FF2B5EF4-FFF2-40B4-BE49-F238E27FC236}">
                <a16:creationId xmlns:a16="http://schemas.microsoft.com/office/drawing/2014/main" id="{39B18892-57C6-5BD8-BF95-B4F3C28A3379}"/>
              </a:ext>
            </a:extLst>
          </p:cNvPr>
          <p:cNvSpPr txBox="1"/>
          <p:nvPr/>
        </p:nvSpPr>
        <p:spPr>
          <a:xfrm>
            <a:off x="589272" y="4199465"/>
            <a:ext cx="4893557" cy="965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sk-SK" sz="1800" dirty="0">
                <a:solidFill>
                  <a:schemeClr val="bg1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-určenie si hlavných a vedľajších cieľov, ktoré sme sa snažili splniť</a:t>
            </a:r>
          </a:p>
        </p:txBody>
      </p:sp>
      <p:sp>
        <p:nvSpPr>
          <p:cNvPr id="3" name="BlokTextu 2">
            <a:extLst>
              <a:ext uri="{FF2B5EF4-FFF2-40B4-BE49-F238E27FC236}">
                <a16:creationId xmlns:a16="http://schemas.microsoft.com/office/drawing/2014/main" id="{4B1BBF10-CB13-7CC0-8B58-281B85056C0F}"/>
              </a:ext>
            </a:extLst>
          </p:cNvPr>
          <p:cNvSpPr txBox="1"/>
          <p:nvPr/>
        </p:nvSpPr>
        <p:spPr>
          <a:xfrm>
            <a:off x="589272" y="5306598"/>
            <a:ext cx="4893557" cy="669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sk-SK" sz="1800" dirty="0">
                <a:solidFill>
                  <a:schemeClr val="bg1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-jednotlivé pracovné listy, akú formu majú, čo obsahujú</a:t>
            </a:r>
          </a:p>
        </p:txBody>
      </p:sp>
      <p:sp>
        <p:nvSpPr>
          <p:cNvPr id="7" name="BlokTextu 6">
            <a:extLst>
              <a:ext uri="{FF2B5EF4-FFF2-40B4-BE49-F238E27FC236}">
                <a16:creationId xmlns:a16="http://schemas.microsoft.com/office/drawing/2014/main" id="{742A2BE4-0BF2-6D49-1F45-83A1AF327223}"/>
              </a:ext>
            </a:extLst>
          </p:cNvPr>
          <p:cNvSpPr txBox="1"/>
          <p:nvPr/>
        </p:nvSpPr>
        <p:spPr>
          <a:xfrm>
            <a:off x="6716098" y="3364529"/>
            <a:ext cx="4930589" cy="965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sk-SK" sz="1800" dirty="0">
                <a:solidFill>
                  <a:schemeClr val="bg1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-spätná väzba formou dotazníka, pripomienky opýtaných a ich riešenie</a:t>
            </a:r>
          </a:p>
        </p:txBody>
      </p:sp>
      <p:sp>
        <p:nvSpPr>
          <p:cNvPr id="8" name="BlokTextu 7">
            <a:extLst>
              <a:ext uri="{FF2B5EF4-FFF2-40B4-BE49-F238E27FC236}">
                <a16:creationId xmlns:a16="http://schemas.microsoft.com/office/drawing/2014/main" id="{DCE5086C-027E-8B4E-BDF0-ED072E9DE2DC}"/>
              </a:ext>
            </a:extLst>
          </p:cNvPr>
          <p:cNvSpPr txBox="1"/>
          <p:nvPr/>
        </p:nvSpPr>
        <p:spPr>
          <a:xfrm>
            <a:off x="2027032" y="2503904"/>
            <a:ext cx="1742591" cy="466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sk-SK" sz="2400" dirty="0">
                <a:solidFill>
                  <a:schemeClr val="bg1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PRIMÁRNE</a:t>
            </a:r>
            <a:endParaRPr lang="sk-SK" sz="1800" dirty="0">
              <a:solidFill>
                <a:schemeClr val="bg1"/>
              </a:solidFill>
              <a:effectLst/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!!kruh">
            <a:extLst>
              <a:ext uri="{FF2B5EF4-FFF2-40B4-BE49-F238E27FC236}">
                <a16:creationId xmlns:a16="http://schemas.microsoft.com/office/drawing/2014/main" id="{4A6A73C8-5091-E301-B5A0-F2563EA01481}"/>
              </a:ext>
            </a:extLst>
          </p:cNvPr>
          <p:cNvSpPr/>
          <p:nvPr/>
        </p:nvSpPr>
        <p:spPr>
          <a:xfrm>
            <a:off x="1611520" y="2530556"/>
            <a:ext cx="389136" cy="389136"/>
          </a:xfrm>
          <a:prstGeom prst="ellipse">
            <a:avLst/>
          </a:prstGeom>
          <a:gradFill flip="none" rotWithShape="1">
            <a:gsLst>
              <a:gs pos="35000">
                <a:srgbClr val="CCFF99">
                  <a:lumMod val="96000"/>
                </a:srgbClr>
              </a:gs>
              <a:gs pos="66000">
                <a:schemeClr val="accent1"/>
              </a:gs>
            </a:gsLst>
            <a:path path="circle">
              <a:fillToRect l="100000" b="100000"/>
            </a:path>
            <a:tileRect t="-100000" r="-100000"/>
          </a:gradFill>
          <a:ln w="38100">
            <a:solidFill>
              <a:srgbClr val="313944">
                <a:alpha val="94000"/>
              </a:srgb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>
              <a:ln w="28575">
                <a:solidFill>
                  <a:schemeClr val="accent1"/>
                </a:solidFill>
              </a:ln>
            </a:endParaRPr>
          </a:p>
        </p:txBody>
      </p:sp>
      <p:sp>
        <p:nvSpPr>
          <p:cNvPr id="11" name="!!kruh">
            <a:extLst>
              <a:ext uri="{FF2B5EF4-FFF2-40B4-BE49-F238E27FC236}">
                <a16:creationId xmlns:a16="http://schemas.microsoft.com/office/drawing/2014/main" id="{414C5003-F3F9-F31A-E0AE-0589B7ACA764}"/>
              </a:ext>
            </a:extLst>
          </p:cNvPr>
          <p:cNvSpPr/>
          <p:nvPr/>
        </p:nvSpPr>
        <p:spPr>
          <a:xfrm>
            <a:off x="9903511" y="2569351"/>
            <a:ext cx="389136" cy="389136"/>
          </a:xfrm>
          <a:prstGeom prst="ellipse">
            <a:avLst/>
          </a:prstGeom>
          <a:gradFill flip="none" rotWithShape="1">
            <a:gsLst>
              <a:gs pos="35000">
                <a:srgbClr val="CCFF99">
                  <a:lumMod val="96000"/>
                </a:srgbClr>
              </a:gs>
              <a:gs pos="66000">
                <a:schemeClr val="accent1"/>
              </a:gs>
            </a:gsLst>
            <a:path path="circle">
              <a:fillToRect l="100000" b="100000"/>
            </a:path>
            <a:tileRect t="-100000" r="-100000"/>
          </a:gradFill>
          <a:ln w="38100">
            <a:solidFill>
              <a:srgbClr val="313944">
                <a:alpha val="94000"/>
              </a:srgb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>
              <a:ln w="28575">
                <a:solidFill>
                  <a:schemeClr val="accent1"/>
                </a:solidFill>
              </a:ln>
            </a:endParaRPr>
          </a:p>
        </p:txBody>
      </p:sp>
      <p:sp>
        <p:nvSpPr>
          <p:cNvPr id="18" name="BlokTextu 17">
            <a:extLst>
              <a:ext uri="{FF2B5EF4-FFF2-40B4-BE49-F238E27FC236}">
                <a16:creationId xmlns:a16="http://schemas.microsoft.com/office/drawing/2014/main" id="{1C8EB58A-8DE0-77CE-DF14-5762BA54FCB5}"/>
              </a:ext>
            </a:extLst>
          </p:cNvPr>
          <p:cNvSpPr txBox="1"/>
          <p:nvPr/>
        </p:nvSpPr>
        <p:spPr>
          <a:xfrm>
            <a:off x="8220958" y="2538626"/>
            <a:ext cx="1742591" cy="466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sk-SK" sz="2400" dirty="0">
                <a:solidFill>
                  <a:schemeClr val="bg1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BONUSOVÉ</a:t>
            </a:r>
            <a:endParaRPr lang="sk-SK" sz="1800" dirty="0">
              <a:solidFill>
                <a:schemeClr val="bg1"/>
              </a:solidFill>
              <a:effectLst/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9" name="!!kruh">
            <a:extLst>
              <a:ext uri="{FF2B5EF4-FFF2-40B4-BE49-F238E27FC236}">
                <a16:creationId xmlns:a16="http://schemas.microsoft.com/office/drawing/2014/main" id="{4EB58E63-092B-0D0E-D892-8C1B21685DF3}"/>
              </a:ext>
            </a:extLst>
          </p:cNvPr>
          <p:cNvSpPr/>
          <p:nvPr/>
        </p:nvSpPr>
        <p:spPr>
          <a:xfrm>
            <a:off x="7805446" y="2565278"/>
            <a:ext cx="389136" cy="389136"/>
          </a:xfrm>
          <a:prstGeom prst="ellipse">
            <a:avLst/>
          </a:prstGeom>
          <a:gradFill flip="none" rotWithShape="1">
            <a:gsLst>
              <a:gs pos="35000">
                <a:srgbClr val="CCFF99">
                  <a:lumMod val="96000"/>
                </a:srgbClr>
              </a:gs>
              <a:gs pos="66000">
                <a:schemeClr val="accent1"/>
              </a:gs>
            </a:gsLst>
            <a:path path="circle">
              <a:fillToRect l="100000" b="100000"/>
            </a:path>
            <a:tileRect t="-100000" r="-100000"/>
          </a:gradFill>
          <a:ln w="38100">
            <a:solidFill>
              <a:srgbClr val="313944">
                <a:alpha val="94000"/>
              </a:srgb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>
              <a:ln w="28575">
                <a:solidFill>
                  <a:schemeClr val="accent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0186245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dĺžnik 19">
            <a:extLst>
              <a:ext uri="{FF2B5EF4-FFF2-40B4-BE49-F238E27FC236}">
                <a16:creationId xmlns:a16="http://schemas.microsoft.com/office/drawing/2014/main" id="{EBFF46E7-F9DA-1A54-EFB2-F25F480E68D9}"/>
              </a:ext>
            </a:extLst>
          </p:cNvPr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  <a:gradFill flip="none" rotWithShape="1">
            <a:gsLst>
              <a:gs pos="74000">
                <a:srgbClr val="272727"/>
              </a:gs>
              <a:gs pos="0">
                <a:schemeClr val="tx1">
                  <a:lumMod val="95000"/>
                  <a:lumOff val="5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4" name="Obdĺžnik 3">
            <a:extLst>
              <a:ext uri="{FF2B5EF4-FFF2-40B4-BE49-F238E27FC236}">
                <a16:creationId xmlns:a16="http://schemas.microsoft.com/office/drawing/2014/main" id="{BFA3DE68-F7C6-AD22-EA12-74D596C9B78E}"/>
              </a:ext>
            </a:extLst>
          </p:cNvPr>
          <p:cNvSpPr/>
          <p:nvPr/>
        </p:nvSpPr>
        <p:spPr>
          <a:xfrm rot="20045164">
            <a:off x="-2432936" y="2583476"/>
            <a:ext cx="16470863" cy="532110"/>
          </a:xfrm>
          <a:prstGeom prst="rect">
            <a:avLst/>
          </a:prstGeom>
          <a:gradFill>
            <a:gsLst>
              <a:gs pos="35000">
                <a:srgbClr val="CCFF99">
                  <a:lumMod val="96000"/>
                </a:srgbClr>
              </a:gs>
              <a:gs pos="66000">
                <a:schemeClr val="accent1"/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" name="Obdĺžnik 4">
            <a:extLst>
              <a:ext uri="{FF2B5EF4-FFF2-40B4-BE49-F238E27FC236}">
                <a16:creationId xmlns:a16="http://schemas.microsoft.com/office/drawing/2014/main" id="{FC407B1A-A91C-A488-BF24-5BA273BEC60B}"/>
              </a:ext>
            </a:extLst>
          </p:cNvPr>
          <p:cNvSpPr/>
          <p:nvPr/>
        </p:nvSpPr>
        <p:spPr>
          <a:xfrm rot="20045164">
            <a:off x="-1988805" y="3143311"/>
            <a:ext cx="16007020" cy="228477"/>
          </a:xfrm>
          <a:prstGeom prst="rect">
            <a:avLst/>
          </a:prstGeom>
          <a:gradFill>
            <a:gsLst>
              <a:gs pos="35000">
                <a:srgbClr val="CCFF99">
                  <a:lumMod val="96000"/>
                </a:srgbClr>
              </a:gs>
              <a:gs pos="66000">
                <a:schemeClr val="accent1"/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3" name="Nadpis 1">
            <a:extLst>
              <a:ext uri="{FF2B5EF4-FFF2-40B4-BE49-F238E27FC236}">
                <a16:creationId xmlns:a16="http://schemas.microsoft.com/office/drawing/2014/main" id="{C844EE25-6FED-2F6C-6DF0-37669AEDC5F3}"/>
              </a:ext>
            </a:extLst>
          </p:cNvPr>
          <p:cNvSpPr txBox="1">
            <a:spLocks/>
          </p:cNvSpPr>
          <p:nvPr/>
        </p:nvSpPr>
        <p:spPr>
          <a:xfrm>
            <a:off x="706971" y="728558"/>
            <a:ext cx="4379379" cy="50607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sk-SK" sz="6600" dirty="0">
                <a:solidFill>
                  <a:schemeClr val="bg1"/>
                </a:solidFill>
                <a:latin typeface="Lucida Console" panose="020B0609040504020204" pitchFamily="49" charset="0"/>
                <a:cs typeface="Segoe UI" panose="020B0502040204020203" pitchFamily="34" charset="0"/>
              </a:rPr>
              <a:t>PRACOVNÉ    LISTY</a:t>
            </a:r>
          </a:p>
        </p:txBody>
      </p:sp>
      <p:sp>
        <p:nvSpPr>
          <p:cNvPr id="11" name="Nadpis 1">
            <a:extLst>
              <a:ext uri="{FF2B5EF4-FFF2-40B4-BE49-F238E27FC236}">
                <a16:creationId xmlns:a16="http://schemas.microsoft.com/office/drawing/2014/main" id="{0D416FD4-5952-4C85-47BE-67B5FFB3650C}"/>
              </a:ext>
            </a:extLst>
          </p:cNvPr>
          <p:cNvSpPr txBox="1">
            <a:spLocks/>
          </p:cNvSpPr>
          <p:nvPr/>
        </p:nvSpPr>
        <p:spPr>
          <a:xfrm>
            <a:off x="4461049" y="5134781"/>
            <a:ext cx="7271564" cy="99466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sk-SK" sz="1800" dirty="0">
                <a:solidFill>
                  <a:schemeClr val="bg1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-čo pracovné listy obsahujú</a:t>
            </a: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sk-SK" sz="1800" dirty="0">
                <a:solidFill>
                  <a:schemeClr val="bg1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-rozloženie a prevedenie pracovných listov</a:t>
            </a:r>
          </a:p>
        </p:txBody>
      </p:sp>
      <p:sp>
        <p:nvSpPr>
          <p:cNvPr id="6" name="BlokTextu 5">
            <a:extLst>
              <a:ext uri="{FF2B5EF4-FFF2-40B4-BE49-F238E27FC236}">
                <a16:creationId xmlns:a16="http://schemas.microsoft.com/office/drawing/2014/main" id="{7BA26F74-A0F2-7AB5-9C0F-BE2EE46110B4}"/>
              </a:ext>
            </a:extLst>
          </p:cNvPr>
          <p:cNvSpPr txBox="1"/>
          <p:nvPr/>
        </p:nvSpPr>
        <p:spPr>
          <a:xfrm rot="16200000">
            <a:off x="-835323" y="3320821"/>
            <a:ext cx="3033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800" dirty="0">
                <a:solidFill>
                  <a:schemeClr val="bg1"/>
                </a:solidFill>
                <a:effectLst/>
                <a:latin typeface="Lucida Console" panose="020B0609040504020204" pitchFamily="49" charset="0"/>
              </a:rPr>
              <a:t>Praktický list</a:t>
            </a:r>
            <a:endParaRPr lang="sk-SK" dirty="0"/>
          </a:p>
        </p:txBody>
      </p:sp>
      <p:sp>
        <p:nvSpPr>
          <p:cNvPr id="2" name="BlokTextu 1">
            <a:extLst>
              <a:ext uri="{FF2B5EF4-FFF2-40B4-BE49-F238E27FC236}">
                <a16:creationId xmlns:a16="http://schemas.microsoft.com/office/drawing/2014/main" id="{285A0554-B2AC-E846-6DB1-2D25ED6FD4DE}"/>
              </a:ext>
            </a:extLst>
          </p:cNvPr>
          <p:cNvSpPr txBox="1"/>
          <p:nvPr/>
        </p:nvSpPr>
        <p:spPr>
          <a:xfrm rot="5400000">
            <a:off x="9871906" y="1869865"/>
            <a:ext cx="2291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800" dirty="0">
                <a:solidFill>
                  <a:schemeClr val="bg1"/>
                </a:solidFill>
                <a:effectLst/>
                <a:latin typeface="Lucida Console" panose="020B0609040504020204" pitchFamily="49" charset="0"/>
              </a:rPr>
              <a:t>Teoretický list</a:t>
            </a:r>
            <a:endParaRPr lang="sk-SK" dirty="0"/>
          </a:p>
        </p:txBody>
      </p:sp>
      <p:pic>
        <p:nvPicPr>
          <p:cNvPr id="10" name="Graphic 7">
            <a:extLst>
              <a:ext uri="{FF2B5EF4-FFF2-40B4-BE49-F238E27FC236}">
                <a16:creationId xmlns:a16="http://schemas.microsoft.com/office/drawing/2014/main" id="{868BE020-CB17-DF72-BF7F-E2050D0F3317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9271734">
            <a:off x="3841861" y="2746416"/>
            <a:ext cx="4080257" cy="148725"/>
          </a:xfrm>
          <a:prstGeom prst="rect">
            <a:avLst/>
          </a:prstGeom>
        </p:spPr>
      </p:pic>
      <p:pic>
        <p:nvPicPr>
          <p:cNvPr id="9" name="Obrázok 8">
            <a:extLst>
              <a:ext uri="{FF2B5EF4-FFF2-40B4-BE49-F238E27FC236}">
                <a16:creationId xmlns:a16="http://schemas.microsoft.com/office/drawing/2014/main" id="{A882545B-4E89-D28D-7D71-98994BB8A76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074" t="4295" r="7508" b="20395"/>
          <a:stretch/>
        </p:blipFill>
        <p:spPr>
          <a:xfrm>
            <a:off x="938590" y="2729600"/>
            <a:ext cx="3035300" cy="37973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Obrázok 13">
            <a:extLst>
              <a:ext uri="{FF2B5EF4-FFF2-40B4-BE49-F238E27FC236}">
                <a16:creationId xmlns:a16="http://schemas.microsoft.com/office/drawing/2014/main" id="{D93AF50A-B5E4-82B6-C259-A9B5CF434B6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7301" t="5413" r="8869" b="14188"/>
          <a:stretch/>
        </p:blipFill>
        <p:spPr>
          <a:xfrm>
            <a:off x="7768469" y="580343"/>
            <a:ext cx="3035300" cy="412840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508503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dĺžnik 19">
            <a:extLst>
              <a:ext uri="{FF2B5EF4-FFF2-40B4-BE49-F238E27FC236}">
                <a16:creationId xmlns:a16="http://schemas.microsoft.com/office/drawing/2014/main" id="{EBFF46E7-F9DA-1A54-EFB2-F25F480E68D9}"/>
              </a:ext>
            </a:extLst>
          </p:cNvPr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  <a:gradFill flip="none" rotWithShape="1">
            <a:gsLst>
              <a:gs pos="74000">
                <a:srgbClr val="272727"/>
              </a:gs>
              <a:gs pos="0">
                <a:schemeClr val="tx1">
                  <a:lumMod val="95000"/>
                  <a:lumOff val="5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13" name="Nadpis 1">
            <a:extLst>
              <a:ext uri="{FF2B5EF4-FFF2-40B4-BE49-F238E27FC236}">
                <a16:creationId xmlns:a16="http://schemas.microsoft.com/office/drawing/2014/main" id="{C844EE25-6FED-2F6C-6DF0-37669AEDC5F3}"/>
              </a:ext>
            </a:extLst>
          </p:cNvPr>
          <p:cNvSpPr txBox="1">
            <a:spLocks/>
          </p:cNvSpPr>
          <p:nvPr/>
        </p:nvSpPr>
        <p:spPr>
          <a:xfrm>
            <a:off x="706971" y="1033358"/>
            <a:ext cx="10096798" cy="303378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sk-SK" sz="6600" dirty="0">
                <a:solidFill>
                  <a:schemeClr val="bg1"/>
                </a:solidFill>
                <a:latin typeface="Lucida Console" panose="020B0609040504020204" pitchFamily="49" charset="0"/>
                <a:cs typeface="Segoe UI" panose="020B0502040204020203" pitchFamily="34" charset="0"/>
              </a:rPr>
              <a:t>PRAKTICKÉ</a:t>
            </a:r>
          </a:p>
          <a:p>
            <a:pPr algn="l"/>
            <a:r>
              <a:rPr lang="sk-SK" sz="6600" dirty="0">
                <a:solidFill>
                  <a:schemeClr val="bg1"/>
                </a:solidFill>
                <a:latin typeface="Lucida Console" panose="020B0609040504020204" pitchFamily="49" charset="0"/>
                <a:cs typeface="Segoe UI" panose="020B0502040204020203" pitchFamily="34" charset="0"/>
              </a:rPr>
              <a:t>		PRACOVNÉ    						LISTY</a:t>
            </a:r>
          </a:p>
        </p:txBody>
      </p:sp>
      <p:sp>
        <p:nvSpPr>
          <p:cNvPr id="11" name="Nadpis 1">
            <a:extLst>
              <a:ext uri="{FF2B5EF4-FFF2-40B4-BE49-F238E27FC236}">
                <a16:creationId xmlns:a16="http://schemas.microsoft.com/office/drawing/2014/main" id="{0D416FD4-5952-4C85-47BE-67B5FFB3650C}"/>
              </a:ext>
            </a:extLst>
          </p:cNvPr>
          <p:cNvSpPr txBox="1">
            <a:spLocks/>
          </p:cNvSpPr>
          <p:nvPr/>
        </p:nvSpPr>
        <p:spPr>
          <a:xfrm>
            <a:off x="485411" y="4441248"/>
            <a:ext cx="6275024" cy="144868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200000"/>
              </a:lnSpc>
            </a:pPr>
            <a:r>
              <a:rPr lang="sk-SK" sz="1800" dirty="0">
                <a:solidFill>
                  <a:schemeClr val="bg1"/>
                </a:solidFill>
                <a:effectLst/>
                <a:latin typeface="Lucida Console" panose="020B0609040504020204" pitchFamily="49" charset="0"/>
              </a:rPr>
              <a:t>-Aké sú to praktické pracovné listy</a:t>
            </a:r>
          </a:p>
          <a:p>
            <a:pPr algn="l">
              <a:lnSpc>
                <a:spcPct val="200000"/>
              </a:lnSpc>
            </a:pPr>
            <a:r>
              <a:rPr lang="sk-SK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-Ako sa delia </a:t>
            </a:r>
            <a:r>
              <a:rPr lang="sk-SK" sz="1800" dirty="0">
                <a:solidFill>
                  <a:schemeClr val="bg1"/>
                </a:solidFill>
                <a:effectLst/>
                <a:latin typeface="Lucida Console" panose="020B0609040504020204" pitchFamily="49" charset="0"/>
              </a:rPr>
              <a:t>praktické pracovné listy</a:t>
            </a:r>
          </a:p>
          <a:p>
            <a:pPr algn="l">
              <a:lnSpc>
                <a:spcPct val="200000"/>
              </a:lnSpc>
            </a:pPr>
            <a:r>
              <a:rPr lang="sk-SK" sz="1800" dirty="0">
                <a:solidFill>
                  <a:schemeClr val="bg1"/>
                </a:solidFill>
                <a:effectLst/>
                <a:latin typeface="Lucida Console" panose="020B0609040504020204" pitchFamily="49" charset="0"/>
              </a:rPr>
              <a:t>-Čo obsahujú praktické pracovné listy</a:t>
            </a:r>
          </a:p>
        </p:txBody>
      </p:sp>
      <p:pic>
        <p:nvPicPr>
          <p:cNvPr id="3" name="Graphic 7">
            <a:extLst>
              <a:ext uri="{FF2B5EF4-FFF2-40B4-BE49-F238E27FC236}">
                <a16:creationId xmlns:a16="http://schemas.microsoft.com/office/drawing/2014/main" id="{4B0E62A6-8B7A-7BE9-47A6-CBD705143B10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00222">
            <a:off x="199362" y="2700666"/>
            <a:ext cx="4880564" cy="177896"/>
          </a:xfrm>
          <a:prstGeom prst="rect">
            <a:avLst/>
          </a:prstGeom>
        </p:spPr>
      </p:pic>
      <p:sp>
        <p:nvSpPr>
          <p:cNvPr id="7" name="BlokTextu 6">
            <a:extLst>
              <a:ext uri="{FF2B5EF4-FFF2-40B4-BE49-F238E27FC236}">
                <a16:creationId xmlns:a16="http://schemas.microsoft.com/office/drawing/2014/main" id="{DABE6A36-12F5-58F9-008A-29D67BCECF33}"/>
              </a:ext>
            </a:extLst>
          </p:cNvPr>
          <p:cNvSpPr txBox="1"/>
          <p:nvPr/>
        </p:nvSpPr>
        <p:spPr>
          <a:xfrm rot="16200000">
            <a:off x="5695113" y="4761228"/>
            <a:ext cx="3033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800" dirty="0">
                <a:solidFill>
                  <a:schemeClr val="bg1"/>
                </a:solidFill>
                <a:effectLst/>
                <a:latin typeface="Lucida Console" panose="020B0609040504020204" pitchFamily="49" charset="0"/>
              </a:rPr>
              <a:t>Praktický list</a:t>
            </a:r>
            <a:endParaRPr lang="sk-SK" dirty="0"/>
          </a:p>
        </p:txBody>
      </p:sp>
      <p:pic>
        <p:nvPicPr>
          <p:cNvPr id="8" name="Obrázok 7">
            <a:extLst>
              <a:ext uri="{FF2B5EF4-FFF2-40B4-BE49-F238E27FC236}">
                <a16:creationId xmlns:a16="http://schemas.microsoft.com/office/drawing/2014/main" id="{2A9AFF54-67BB-0582-0598-3159CDAC5CA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" t="133" r="-78" b="-127"/>
          <a:stretch/>
        </p:blipFill>
        <p:spPr>
          <a:xfrm>
            <a:off x="7515806" y="279399"/>
            <a:ext cx="4442761" cy="62992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95046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dĺžnik 19">
            <a:extLst>
              <a:ext uri="{FF2B5EF4-FFF2-40B4-BE49-F238E27FC236}">
                <a16:creationId xmlns:a16="http://schemas.microsoft.com/office/drawing/2014/main" id="{EBFF46E7-F9DA-1A54-EFB2-F25F480E68D9}"/>
              </a:ext>
            </a:extLst>
          </p:cNvPr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  <a:gradFill flip="none" rotWithShape="1">
            <a:gsLst>
              <a:gs pos="74000">
                <a:srgbClr val="272727"/>
              </a:gs>
              <a:gs pos="0">
                <a:schemeClr val="tx1">
                  <a:lumMod val="95000"/>
                  <a:lumOff val="5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4" name="Obdĺžnik 3">
            <a:extLst>
              <a:ext uri="{FF2B5EF4-FFF2-40B4-BE49-F238E27FC236}">
                <a16:creationId xmlns:a16="http://schemas.microsoft.com/office/drawing/2014/main" id="{BFA3DE68-F7C6-AD22-EA12-74D596C9B78E}"/>
              </a:ext>
            </a:extLst>
          </p:cNvPr>
          <p:cNvSpPr/>
          <p:nvPr/>
        </p:nvSpPr>
        <p:spPr>
          <a:xfrm rot="20045164">
            <a:off x="-2432936" y="2583476"/>
            <a:ext cx="16470863" cy="532110"/>
          </a:xfrm>
          <a:prstGeom prst="rect">
            <a:avLst/>
          </a:prstGeom>
          <a:gradFill>
            <a:gsLst>
              <a:gs pos="35000">
                <a:srgbClr val="CCFF99">
                  <a:lumMod val="96000"/>
                </a:srgbClr>
              </a:gs>
              <a:gs pos="66000">
                <a:schemeClr val="accent1"/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" name="Obdĺžnik 4">
            <a:extLst>
              <a:ext uri="{FF2B5EF4-FFF2-40B4-BE49-F238E27FC236}">
                <a16:creationId xmlns:a16="http://schemas.microsoft.com/office/drawing/2014/main" id="{FC407B1A-A91C-A488-BF24-5BA273BEC60B}"/>
              </a:ext>
            </a:extLst>
          </p:cNvPr>
          <p:cNvSpPr/>
          <p:nvPr/>
        </p:nvSpPr>
        <p:spPr>
          <a:xfrm rot="20045164">
            <a:off x="-1988805" y="3143311"/>
            <a:ext cx="16007020" cy="228477"/>
          </a:xfrm>
          <a:prstGeom prst="rect">
            <a:avLst/>
          </a:prstGeom>
          <a:gradFill>
            <a:gsLst>
              <a:gs pos="35000">
                <a:srgbClr val="CCFF99">
                  <a:lumMod val="96000"/>
                </a:srgbClr>
              </a:gs>
              <a:gs pos="66000">
                <a:schemeClr val="accent1"/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3" name="Nadpis 1">
            <a:extLst>
              <a:ext uri="{FF2B5EF4-FFF2-40B4-BE49-F238E27FC236}">
                <a16:creationId xmlns:a16="http://schemas.microsoft.com/office/drawing/2014/main" id="{C844EE25-6FED-2F6C-6DF0-37669AEDC5F3}"/>
              </a:ext>
            </a:extLst>
          </p:cNvPr>
          <p:cNvSpPr txBox="1">
            <a:spLocks/>
          </p:cNvSpPr>
          <p:nvPr/>
        </p:nvSpPr>
        <p:spPr>
          <a:xfrm>
            <a:off x="706971" y="728558"/>
            <a:ext cx="4379379" cy="50607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sk-SK" sz="6600" dirty="0">
                <a:solidFill>
                  <a:schemeClr val="bg1"/>
                </a:solidFill>
                <a:latin typeface="Lucida Console" panose="020B0609040504020204" pitchFamily="49" charset="0"/>
                <a:cs typeface="Segoe UI" panose="020B0502040204020203" pitchFamily="34" charset="0"/>
              </a:rPr>
              <a:t>PRACOVNÉ    LISTY</a:t>
            </a:r>
          </a:p>
        </p:txBody>
      </p:sp>
      <p:sp>
        <p:nvSpPr>
          <p:cNvPr id="6" name="BlokTextu 5">
            <a:extLst>
              <a:ext uri="{FF2B5EF4-FFF2-40B4-BE49-F238E27FC236}">
                <a16:creationId xmlns:a16="http://schemas.microsoft.com/office/drawing/2014/main" id="{7BA26F74-A0F2-7AB5-9C0F-BE2EE46110B4}"/>
              </a:ext>
            </a:extLst>
          </p:cNvPr>
          <p:cNvSpPr txBox="1"/>
          <p:nvPr/>
        </p:nvSpPr>
        <p:spPr>
          <a:xfrm rot="16200000">
            <a:off x="-835323" y="3320821"/>
            <a:ext cx="3033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800" dirty="0">
                <a:solidFill>
                  <a:schemeClr val="bg1"/>
                </a:solidFill>
                <a:effectLst/>
                <a:latin typeface="Lucida Console" panose="020B0609040504020204" pitchFamily="49" charset="0"/>
              </a:rPr>
              <a:t>Praktický list</a:t>
            </a:r>
            <a:endParaRPr lang="sk-SK" dirty="0"/>
          </a:p>
        </p:txBody>
      </p:sp>
      <p:sp>
        <p:nvSpPr>
          <p:cNvPr id="2" name="BlokTextu 1">
            <a:extLst>
              <a:ext uri="{FF2B5EF4-FFF2-40B4-BE49-F238E27FC236}">
                <a16:creationId xmlns:a16="http://schemas.microsoft.com/office/drawing/2014/main" id="{285A0554-B2AC-E846-6DB1-2D25ED6FD4DE}"/>
              </a:ext>
            </a:extLst>
          </p:cNvPr>
          <p:cNvSpPr txBox="1"/>
          <p:nvPr/>
        </p:nvSpPr>
        <p:spPr>
          <a:xfrm rot="5400000">
            <a:off x="9871906" y="1869865"/>
            <a:ext cx="2291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800" dirty="0">
                <a:solidFill>
                  <a:schemeClr val="bg1"/>
                </a:solidFill>
                <a:effectLst/>
                <a:latin typeface="Lucida Console" panose="020B0609040504020204" pitchFamily="49" charset="0"/>
              </a:rPr>
              <a:t>Teoretický list</a:t>
            </a:r>
            <a:endParaRPr lang="sk-SK" dirty="0"/>
          </a:p>
        </p:txBody>
      </p:sp>
      <p:pic>
        <p:nvPicPr>
          <p:cNvPr id="10" name="Graphic 7">
            <a:extLst>
              <a:ext uri="{FF2B5EF4-FFF2-40B4-BE49-F238E27FC236}">
                <a16:creationId xmlns:a16="http://schemas.microsoft.com/office/drawing/2014/main" id="{868BE020-CB17-DF72-BF7F-E2050D0F3317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9271734">
            <a:off x="3841861" y="2746416"/>
            <a:ext cx="4080257" cy="148725"/>
          </a:xfrm>
          <a:prstGeom prst="rect">
            <a:avLst/>
          </a:prstGeom>
        </p:spPr>
      </p:pic>
      <p:pic>
        <p:nvPicPr>
          <p:cNvPr id="9" name="Obrázok 8">
            <a:extLst>
              <a:ext uri="{FF2B5EF4-FFF2-40B4-BE49-F238E27FC236}">
                <a16:creationId xmlns:a16="http://schemas.microsoft.com/office/drawing/2014/main" id="{A882545B-4E89-D28D-7D71-98994BB8A76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074" t="4295" r="7508" b="20395"/>
          <a:stretch/>
        </p:blipFill>
        <p:spPr>
          <a:xfrm>
            <a:off x="938590" y="2729600"/>
            <a:ext cx="3035300" cy="37973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Obrázok 13">
            <a:extLst>
              <a:ext uri="{FF2B5EF4-FFF2-40B4-BE49-F238E27FC236}">
                <a16:creationId xmlns:a16="http://schemas.microsoft.com/office/drawing/2014/main" id="{D93AF50A-B5E4-82B6-C259-A9B5CF434B6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7301" t="5413" r="8869" b="14188"/>
          <a:stretch/>
        </p:blipFill>
        <p:spPr>
          <a:xfrm>
            <a:off x="7768469" y="580343"/>
            <a:ext cx="3035300" cy="412840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Nadpis 1">
            <a:extLst>
              <a:ext uri="{FF2B5EF4-FFF2-40B4-BE49-F238E27FC236}">
                <a16:creationId xmlns:a16="http://schemas.microsoft.com/office/drawing/2014/main" id="{9C3335B3-7F3C-B663-8D6F-FCEE8F7C992E}"/>
              </a:ext>
            </a:extLst>
          </p:cNvPr>
          <p:cNvSpPr txBox="1">
            <a:spLocks/>
          </p:cNvSpPr>
          <p:nvPr/>
        </p:nvSpPr>
        <p:spPr>
          <a:xfrm>
            <a:off x="4461049" y="5134781"/>
            <a:ext cx="7271564" cy="99466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sk-SK" sz="1800" dirty="0">
                <a:solidFill>
                  <a:schemeClr val="bg1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-čo pracovné listy obsahujú</a:t>
            </a: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sk-SK" sz="1800" dirty="0">
                <a:solidFill>
                  <a:schemeClr val="bg1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-rozloženie a prevedenie pracovných listov</a:t>
            </a:r>
          </a:p>
        </p:txBody>
      </p:sp>
    </p:spTree>
    <p:extLst>
      <p:ext uri="{BB962C8B-B14F-4D97-AF65-F5344CB8AC3E}">
        <p14:creationId xmlns:p14="http://schemas.microsoft.com/office/powerpoint/2010/main" val="12188219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dĺžnik 19">
            <a:extLst>
              <a:ext uri="{FF2B5EF4-FFF2-40B4-BE49-F238E27FC236}">
                <a16:creationId xmlns:a16="http://schemas.microsoft.com/office/drawing/2014/main" id="{EBFF46E7-F9DA-1A54-EFB2-F25F480E68D9}"/>
              </a:ext>
            </a:extLst>
          </p:cNvPr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  <a:gradFill flip="none" rotWithShape="1">
            <a:gsLst>
              <a:gs pos="74000">
                <a:srgbClr val="272727"/>
              </a:gs>
              <a:gs pos="0">
                <a:schemeClr val="tx1">
                  <a:lumMod val="95000"/>
                  <a:lumOff val="5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13" name="Nadpis 1">
            <a:extLst>
              <a:ext uri="{FF2B5EF4-FFF2-40B4-BE49-F238E27FC236}">
                <a16:creationId xmlns:a16="http://schemas.microsoft.com/office/drawing/2014/main" id="{C844EE25-6FED-2F6C-6DF0-37669AEDC5F3}"/>
              </a:ext>
            </a:extLst>
          </p:cNvPr>
          <p:cNvSpPr txBox="1">
            <a:spLocks/>
          </p:cNvSpPr>
          <p:nvPr/>
        </p:nvSpPr>
        <p:spPr>
          <a:xfrm>
            <a:off x="1335621" y="1033358"/>
            <a:ext cx="10096798" cy="50607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sk-SK" sz="6600" dirty="0">
                <a:solidFill>
                  <a:schemeClr val="bg1"/>
                </a:solidFill>
                <a:latin typeface="Lucida Console" panose="020B0609040504020204" pitchFamily="49" charset="0"/>
                <a:cs typeface="Segoe UI" panose="020B0502040204020203" pitchFamily="34" charset="0"/>
              </a:rPr>
              <a:t>TEORETICKÉ</a:t>
            </a:r>
          </a:p>
          <a:p>
            <a:pPr algn="r"/>
            <a:r>
              <a:rPr lang="sk-SK" sz="6600" dirty="0">
                <a:solidFill>
                  <a:schemeClr val="bg1"/>
                </a:solidFill>
                <a:latin typeface="Lucida Console" panose="020B0609040504020204" pitchFamily="49" charset="0"/>
                <a:cs typeface="Segoe UI" panose="020B0502040204020203" pitchFamily="34" charset="0"/>
              </a:rPr>
              <a:t>			PRACOVNÉ  	 	</a:t>
            </a:r>
          </a:p>
          <a:p>
            <a:pPr algn="r"/>
            <a:r>
              <a:rPr lang="sk-SK" sz="6600" dirty="0">
                <a:solidFill>
                  <a:schemeClr val="bg1"/>
                </a:solidFill>
                <a:latin typeface="Lucida Console" panose="020B0609040504020204" pitchFamily="49" charset="0"/>
                <a:cs typeface="Segoe UI" panose="020B0502040204020203" pitchFamily="34" charset="0"/>
              </a:rPr>
              <a:t>LISTY					  </a:t>
            </a:r>
          </a:p>
        </p:txBody>
      </p:sp>
      <p:pic>
        <p:nvPicPr>
          <p:cNvPr id="3" name="Graphic 7">
            <a:extLst>
              <a:ext uri="{FF2B5EF4-FFF2-40B4-BE49-F238E27FC236}">
                <a16:creationId xmlns:a16="http://schemas.microsoft.com/office/drawing/2014/main" id="{4B0E62A6-8B7A-7BE9-47A6-CBD705143B10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9275962">
            <a:off x="6976439" y="2744195"/>
            <a:ext cx="4880564" cy="177896"/>
          </a:xfrm>
          <a:prstGeom prst="rect">
            <a:avLst/>
          </a:prstGeom>
        </p:spPr>
      </p:pic>
      <p:sp>
        <p:nvSpPr>
          <p:cNvPr id="6" name="BlokTextu 5">
            <a:extLst>
              <a:ext uri="{FF2B5EF4-FFF2-40B4-BE49-F238E27FC236}">
                <a16:creationId xmlns:a16="http://schemas.microsoft.com/office/drawing/2014/main" id="{1526866C-7DF0-A287-164D-6EC660324283}"/>
              </a:ext>
            </a:extLst>
          </p:cNvPr>
          <p:cNvSpPr txBox="1"/>
          <p:nvPr/>
        </p:nvSpPr>
        <p:spPr>
          <a:xfrm rot="5400000">
            <a:off x="3733405" y="5369470"/>
            <a:ext cx="2291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800" dirty="0">
                <a:solidFill>
                  <a:schemeClr val="bg1"/>
                </a:solidFill>
                <a:effectLst/>
                <a:latin typeface="Lucida Console" panose="020B0609040504020204" pitchFamily="49" charset="0"/>
              </a:rPr>
              <a:t>Teoretický list</a:t>
            </a:r>
            <a:endParaRPr lang="sk-SK" dirty="0"/>
          </a:p>
        </p:txBody>
      </p:sp>
      <p:pic>
        <p:nvPicPr>
          <p:cNvPr id="7" name="Obrázok 6">
            <a:extLst>
              <a:ext uri="{FF2B5EF4-FFF2-40B4-BE49-F238E27FC236}">
                <a16:creationId xmlns:a16="http://schemas.microsoft.com/office/drawing/2014/main" id="{682011CC-DBD7-91A9-A85A-837CA08A73A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-7" t="-200" r="393" b="-214"/>
          <a:stretch/>
        </p:blipFill>
        <p:spPr>
          <a:xfrm>
            <a:off x="241706" y="255042"/>
            <a:ext cx="4450026" cy="636165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BlokTextu 3">
            <a:extLst>
              <a:ext uri="{FF2B5EF4-FFF2-40B4-BE49-F238E27FC236}">
                <a16:creationId xmlns:a16="http://schemas.microsoft.com/office/drawing/2014/main" id="{56ECC566-9E83-DD78-D793-0C5930F8253F}"/>
              </a:ext>
            </a:extLst>
          </p:cNvPr>
          <p:cNvSpPr txBox="1"/>
          <p:nvPr/>
        </p:nvSpPr>
        <p:spPr>
          <a:xfrm>
            <a:off x="5635208" y="4479689"/>
            <a:ext cx="6094562" cy="16742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200000"/>
              </a:lnSpc>
            </a:pPr>
            <a:r>
              <a:rPr lang="sk-SK" sz="1800" dirty="0">
                <a:solidFill>
                  <a:schemeClr val="bg1"/>
                </a:solidFill>
                <a:effectLst/>
                <a:latin typeface="Lucida Console" panose="020B0609040504020204" pitchFamily="49" charset="0"/>
              </a:rPr>
              <a:t>-Aké sú to teoretické pracovné listy</a:t>
            </a:r>
          </a:p>
          <a:p>
            <a:pPr algn="r">
              <a:lnSpc>
                <a:spcPct val="200000"/>
              </a:lnSpc>
            </a:pPr>
            <a:r>
              <a:rPr lang="sk-SK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-Ako sa delia </a:t>
            </a:r>
            <a:r>
              <a:rPr lang="sk-SK" sz="1800" dirty="0">
                <a:solidFill>
                  <a:schemeClr val="bg1"/>
                </a:solidFill>
                <a:effectLst/>
                <a:latin typeface="Lucida Console" panose="020B0609040504020204" pitchFamily="49" charset="0"/>
              </a:rPr>
              <a:t>teoretické pracovné listy</a:t>
            </a:r>
          </a:p>
          <a:p>
            <a:pPr algn="r">
              <a:lnSpc>
                <a:spcPct val="200000"/>
              </a:lnSpc>
            </a:pPr>
            <a:r>
              <a:rPr lang="sk-SK" sz="1800" dirty="0">
                <a:solidFill>
                  <a:schemeClr val="bg1"/>
                </a:solidFill>
                <a:effectLst/>
                <a:latin typeface="Lucida Console" panose="020B0609040504020204" pitchFamily="49" charset="0"/>
              </a:rPr>
              <a:t>-Čo obsahujú teoretické pracovné listy</a:t>
            </a:r>
          </a:p>
        </p:txBody>
      </p:sp>
    </p:spTree>
    <p:extLst>
      <p:ext uri="{BB962C8B-B14F-4D97-AF65-F5344CB8AC3E}">
        <p14:creationId xmlns:p14="http://schemas.microsoft.com/office/powerpoint/2010/main" val="22643280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816</TotalTime>
  <Words>418</Words>
  <Application>Microsoft Office PowerPoint</Application>
  <PresentationFormat>Širokouhlá</PresentationFormat>
  <Paragraphs>96</Paragraphs>
  <Slides>12</Slides>
  <Notes>12</Notes>
  <HiddenSlides>0</HiddenSlides>
  <MMClips>0</MMClips>
  <ScaleCrop>false</ScaleCrop>
  <HeadingPairs>
    <vt:vector size="6" baseType="variant">
      <vt:variant>
        <vt:lpstr>Použité písma</vt:lpstr>
      </vt:variant>
      <vt:variant>
        <vt:i4>5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Impact</vt:lpstr>
      <vt:lpstr>Lucida Console</vt:lpstr>
      <vt:lpstr>Motív Office</vt:lpstr>
      <vt:lpstr>INTERNET VECÍ PRAKTICKY</vt:lpstr>
      <vt:lpstr>INTERNET VECÍ PRAKTICKY</vt:lpstr>
      <vt:lpstr>INTERNET VECÍ PRAKTICKY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INTERNET VECÍ PRAKTICKY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 VECÍ PRAKTICKY</dc:title>
  <dc:creator>PC</dc:creator>
  <cp:lastModifiedBy>PC</cp:lastModifiedBy>
  <cp:revision>16</cp:revision>
  <dcterms:created xsi:type="dcterms:W3CDTF">2023-01-30T14:54:22Z</dcterms:created>
  <dcterms:modified xsi:type="dcterms:W3CDTF">2023-02-05T16:51:20Z</dcterms:modified>
</cp:coreProperties>
</file>