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92" r:id="rId3"/>
    <p:sldId id="291" r:id="rId4"/>
    <p:sldId id="303" r:id="rId5"/>
    <p:sldId id="301" r:id="rId6"/>
    <p:sldId id="299" r:id="rId7"/>
    <p:sldId id="297" r:id="rId8"/>
    <p:sldId id="295" r:id="rId9"/>
    <p:sldId id="289" r:id="rId10"/>
    <p:sldId id="304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ia obsahu" id="{F5E8FF01-C5F9-44DA-B4E5-3C7E6B8A1324}">
          <p14:sldIdLst/>
        </p14:section>
        <p14:section name="." id="{1A3D2A72-660D-499B-AE66-9FB401D01A00}">
          <p14:sldIdLst>
            <p14:sldId id="274"/>
            <p14:sldId id="292"/>
          </p14:sldIdLst>
        </p14:section>
        <p14:section name="Menu" id="{06D6D88F-D2FD-4FEF-B84B-9736A99A3972}">
          <p14:sldIdLst>
            <p14:sldId id="291"/>
          </p14:sldIdLst>
        </p14:section>
        <p14:section name="Úvod" id="{7A83D441-2D82-4971-8B09-909D3DA736D0}">
          <p14:sldIdLst>
            <p14:sldId id="303"/>
          </p14:sldIdLst>
        </p14:section>
        <p14:section name="Pracovné listy" id="{FBF00EC0-BCE5-45B6-BD5E-8A03F42ECA61}">
          <p14:sldIdLst>
            <p14:sldId id="301"/>
            <p14:sldId id="299"/>
            <p14:sldId id="297"/>
          </p14:sldIdLst>
        </p14:section>
        <p14:section name="Spätná väzba" id="{8BED1259-0B7D-41C4-A2E0-C22E26144656}">
          <p14:sldIdLst>
            <p14:sldId id="295"/>
          </p14:sldIdLst>
        </p14:section>
        <p14:section name="Záver" id="{1BD432AD-8329-4705-AD44-67FEBF93D7DF}">
          <p14:sldIdLst>
            <p14:sldId id="289"/>
          </p14:sldIdLst>
        </p14:section>
        <p14:section name="Poďakovanie" id="{ABE1EC63-2E72-4073-AD7B-2C8F0D8676FD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944"/>
    <a:srgbClr val="FEFEFE"/>
    <a:srgbClr val="B01EEA"/>
    <a:srgbClr val="CCFF99"/>
    <a:srgbClr val="00CA74"/>
    <a:srgbClr val="00CEE6"/>
    <a:srgbClr val="1B222C"/>
    <a:srgbClr val="A97C38"/>
    <a:srgbClr val="0E1319"/>
    <a:srgbClr val="14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30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A305-93E8-483D-AA91-3BB1CFB17019}" type="datetimeFigureOut">
              <a:rPr lang="sk-SK" smtClean="0"/>
              <a:t>23. 4. 2023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B54E-B659-46DF-A614-1F6D2CF3AE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44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2691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820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54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453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64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460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764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285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067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446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7C631-3ECF-4FD1-49E3-C154573A5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C0F3CDD-DA01-24D9-B74C-DEC9C021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6E5D012-C329-4F3C-092F-46AD2383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23. 4. 2023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2253C73-036B-73BE-BE14-15E15AAB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0F3752-8D5F-66E4-B828-9FFD485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66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817EC-C70D-9FC4-A7A6-E098A424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11B408A-53E9-D4CF-73A8-CC1026CC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00E88BA-4EDE-1343-8F41-66A41453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23. 4. 2023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C5EDCA4-E835-5220-778B-6425655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8C93C2-6B04-9E56-49DD-F6101201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681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F6C2EE5-B1A8-9AC1-8E5A-65F4C6CE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5553EFF-D67D-561D-7C62-D5D9AD44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C66E540-CE63-D98E-0A1D-AE3BD1BC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23. 4. 2023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EB9134-266C-0B6F-8B6D-15B4AA62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9B9B9E-BAC7-B1DF-EC86-3793008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84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0F8A4D-AF8C-E147-97A7-3F3CFD8B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F21C10-BC80-2773-C201-F3B6177D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EEC0D4B-A987-65A9-CBC5-EAAB35DB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23. 4. 2023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07597F1-0204-2000-318B-D896877E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2B5B53-285F-3E24-2D4D-7C240F43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90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26FBAE-19A4-D86B-0EB2-6A58E3A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BD2D5C-4B76-D001-FB66-6866AF73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26FA3D-D4A3-29FA-1D64-6746ADA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23. 4. 2023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9354558-A795-42DE-7068-A5F792C8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EAE955D-9029-1556-DDF0-94DB2201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0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197FA-D1EF-D9B4-A99A-3E7C63A7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2456DC-1859-C36B-80B6-28AD723F9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3402395-64FC-B6D5-B8ED-2D5A535E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A3A032D-F2CC-C0BD-BCE3-F8B90966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23. 4. 2023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B5828B-14DF-CE59-CACD-86B21021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D1F2773-F6A7-B23A-D6AC-E90121BE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71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5CC72-6A50-3B0A-F137-D5B39E01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97DFB0-F3C5-D9B2-352B-9D9A7190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24763E3-CBC1-B8D6-C75D-FAD9A643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4BFE61C-A9A2-9924-8870-729938381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E3E48CE-17BE-7149-2821-97A0AED99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8373458-B0D9-00AB-33D2-5ADE43E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23. 4. 2023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9338A93-F67C-12F4-8211-69CFA9F6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8B6CCA0-8B58-9FF9-FE9E-958CF471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97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4AAE5A-4CFB-FC87-906A-3A9790A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1584ED2-8D5C-F55C-5F36-E045E25A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23. 4. 2023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D09CBED-A579-3BA5-C6B7-AE617CC9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21B5504-CC67-8B64-EAC7-2C21EA44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46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6F057F2-F03E-A5F9-18CF-5D17BACA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23. 4. 2023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22FB343-5B05-8F1D-4571-C09849CE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E6B1AEA-ED5A-A70F-3560-513A5D1C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00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4E3F-428E-ACCF-01B1-2F4E3395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954F03-F4D5-952C-A605-41FBD6F8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8F37B47-D492-94F7-1FB1-CDA0A26B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8E8C2AB-1A1E-E322-E958-1CEC0C06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23. 4. 2023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EF7CD93-5F92-2500-C13C-5FFD546F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43A2D3C-B94A-C2A9-5B34-D880383D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58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E3DFE0-FC93-F782-5479-A766695A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2B63F63-8DD4-A2BF-610E-ACA1C9850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F98789-7F32-D3EB-A511-BFBC3814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6E6FEE0-DCE5-B72B-91D2-06BF8FA1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23. 4. 2023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BA1C94A-83F0-DB4F-0ACA-F38D1414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682B9B-9A97-FEAC-5A2F-0C1CC946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389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2015D15-CB5C-BE7F-7610-EBF1C65A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2A6B97-37F8-A7C7-6CE8-0967E917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A2DEB6-B217-77C8-534F-0ED82D25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741B-E58B-4A9A-A707-9C4095F9C37B}" type="datetimeFigureOut">
              <a:rPr lang="sk-SK" smtClean="0"/>
              <a:t>23. 4. 2023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45932A1-71C4-DCB5-FADC-7748640C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EF68736-4A1F-93A2-656D-12CE1CF1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83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www.topworksheets.com/custom/6890612f-e02c-44b9-95a7-600cdb300533" TargetMode="Externa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www.topworksheets.com/custom/53cce412-dee6-4f88-a353-7e41fa660786" TargetMode="Externa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.jotform.com/22300516665835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2634236"/>
                  </p:ext>
                </p:extLst>
              </p:nvPr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76851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37530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612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098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419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692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098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419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256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!!kruh">
            <a:extLst>
              <a:ext uri="{FF2B5EF4-FFF2-40B4-BE49-F238E27FC236}">
                <a16:creationId xmlns:a16="http://schemas.microsoft.com/office/drawing/2014/main" id="{520928B6-5007-CAB8-A729-FACC1EDD87F3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7102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17781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3" name="Obdĺžnik 12">
            <a:extLst>
              <a:ext uri="{FF2B5EF4-FFF2-40B4-BE49-F238E27FC236}">
                <a16:creationId xmlns:a16="http://schemas.microsoft.com/office/drawing/2014/main" id="{43036AE9-0897-951B-14CE-0E012B38E4DF}"/>
              </a:ext>
            </a:extLst>
          </p:cNvPr>
          <p:cNvSpPr/>
          <p:nvPr/>
        </p:nvSpPr>
        <p:spPr>
          <a:xfrm>
            <a:off x="0" y="3048085"/>
            <a:ext cx="12192000" cy="3809915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!!kruh">
            <a:extLst>
              <a:ext uri="{FF2B5EF4-FFF2-40B4-BE49-F238E27FC236}">
                <a16:creationId xmlns:a16="http://schemas.microsoft.com/office/drawing/2014/main" id="{E3BF7C1C-2C2D-4EB3-6901-2377CA07A7AB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Picture 10" descr="Uno WiFi Rev2 - Arduino | Mouser">
            <a:extLst>
              <a:ext uri="{FF2B5EF4-FFF2-40B4-BE49-F238E27FC236}">
                <a16:creationId xmlns:a16="http://schemas.microsoft.com/office/drawing/2014/main" id="{13C30CB9-F8D8-A59C-B280-A98E8D38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94" y="12809"/>
            <a:ext cx="3769159" cy="273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D24FEDF2-F407-BC42-4DCD-DC15878F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121" y="3955102"/>
            <a:ext cx="244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01.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800" dirty="0">
                <a:solidFill>
                  <a:schemeClr val="bg1"/>
                </a:solidFill>
                <a:latin typeface="Impact" panose="020B0806030902050204" pitchFamily="34" charset="0"/>
              </a:rPr>
              <a:t>    ÚVOD  DO  PRÁCE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F5B8401-D8DE-3446-644D-FC428D73E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139" y="3962400"/>
            <a:ext cx="2443162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02.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800" dirty="0">
                <a:solidFill>
                  <a:schemeClr val="bg1"/>
                </a:solidFill>
                <a:latin typeface="Impact" panose="020B0806030902050204" pitchFamily="34" charset="0"/>
              </a:rPr>
              <a:t>    PRACOVNÉ  LISTY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147359A6-CAC8-B87F-E7D4-FA8D905D8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518" y="3954463"/>
            <a:ext cx="24431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03.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800" dirty="0">
                <a:solidFill>
                  <a:schemeClr val="bg1"/>
                </a:solidFill>
                <a:latin typeface="Impact" panose="020B0806030902050204" pitchFamily="34" charset="0"/>
              </a:rPr>
              <a:t>    SPÄTNÁ   VÄZBA  PRÁCE</a:t>
            </a:r>
          </a:p>
        </p:txBody>
      </p:sp>
      <p:pic>
        <p:nvPicPr>
          <p:cNvPr id="12" name="Náhľad snímky 18">
            <a:extLst>
              <a:ext uri="{FF2B5EF4-FFF2-40B4-BE49-F238E27FC236}">
                <a16:creationId xmlns:a16="http://schemas.microsoft.com/office/drawing/2014/main" id="{88F9255F-4D63-2830-18BE-EA477B6CA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78" y="4870450"/>
            <a:ext cx="2614612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Náhľad snímky 25">
            <a:extLst>
              <a:ext uri="{FF2B5EF4-FFF2-40B4-BE49-F238E27FC236}">
                <a16:creationId xmlns:a16="http://schemas.microsoft.com/office/drawing/2014/main" id="{13EBF550-6CCD-FC5E-1AA2-63E04BD55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7" y="4886325"/>
            <a:ext cx="26162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Náhľad snímky 27">
            <a:extLst>
              <a:ext uri="{FF2B5EF4-FFF2-40B4-BE49-F238E27FC236}">
                <a16:creationId xmlns:a16="http://schemas.microsoft.com/office/drawing/2014/main" id="{A6C88B1F-46C4-F7AF-815C-483E280E3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08" y="4870450"/>
            <a:ext cx="26162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23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89ADCC11-5959-2E41-F96F-5A96F4791EBC}"/>
              </a:ext>
            </a:extLst>
          </p:cNvPr>
          <p:cNvSpPr/>
          <p:nvPr/>
        </p:nvSpPr>
        <p:spPr>
          <a:xfrm rot="3989534">
            <a:off x="-4427786" y="2067726"/>
            <a:ext cx="14911580" cy="4348143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4078820" y="299858"/>
            <a:ext cx="1105538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ÚVOD A CIELE</a:t>
            </a:r>
          </a:p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 PRÁCE</a:t>
            </a:r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C9BEF276-6235-9785-ED87-EFE347C8F1EE}"/>
              </a:ext>
            </a:extLst>
          </p:cNvPr>
          <p:cNvSpPr/>
          <p:nvPr/>
        </p:nvSpPr>
        <p:spPr>
          <a:xfrm>
            <a:off x="6871228" y="2964951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F884D9AA-1548-25F2-2314-62C786C5B0AA}"/>
              </a:ext>
            </a:extLst>
          </p:cNvPr>
          <p:cNvSpPr txBox="1"/>
          <p:nvPr/>
        </p:nvSpPr>
        <p:spPr>
          <a:xfrm>
            <a:off x="7510220" y="2710984"/>
            <a:ext cx="4549905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Spestrenie vyučovania najmä pre žiakov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8B7F4C9-21BC-3194-1D39-2BC2578E3B9C}"/>
              </a:ext>
            </a:extLst>
          </p:cNvPr>
          <p:cNvSpPr txBox="1">
            <a:spLocks/>
          </p:cNvSpPr>
          <p:nvPr/>
        </p:nvSpPr>
        <p:spPr>
          <a:xfrm>
            <a:off x="131875" y="2162624"/>
            <a:ext cx="4228580" cy="207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-úloha práce vytvoriť desať pracovných listov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F898A8BA-904B-C2E0-7FFF-A518675638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855090" y="4482088"/>
            <a:ext cx="3375213" cy="128102"/>
          </a:xfrm>
          <a:prstGeom prst="rect">
            <a:avLst/>
          </a:prstGeom>
        </p:spPr>
      </p:pic>
      <p:sp>
        <p:nvSpPr>
          <p:cNvPr id="8" name="!!kruh">
            <a:extLst>
              <a:ext uri="{FF2B5EF4-FFF2-40B4-BE49-F238E27FC236}">
                <a16:creationId xmlns:a16="http://schemas.microsoft.com/office/drawing/2014/main" id="{499E9A9B-93F7-B35A-8966-26E813416096}"/>
              </a:ext>
            </a:extLst>
          </p:cNvPr>
          <p:cNvSpPr/>
          <p:nvPr/>
        </p:nvSpPr>
        <p:spPr>
          <a:xfrm>
            <a:off x="11157716" y="3962382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ADBBFB3-6141-A3C3-6238-BF223CF90DBC}"/>
              </a:ext>
            </a:extLst>
          </p:cNvPr>
          <p:cNvSpPr txBox="1"/>
          <p:nvPr/>
        </p:nvSpPr>
        <p:spPr>
          <a:xfrm>
            <a:off x="6882298" y="3740809"/>
            <a:ext cx="4151950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Oboznámenie žiakov s pojmom Internet vecí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E2F181C8-62C7-7B7D-6C6B-0B5113D4E689}"/>
              </a:ext>
            </a:extLst>
          </p:cNvPr>
          <p:cNvSpPr/>
          <p:nvPr/>
        </p:nvSpPr>
        <p:spPr>
          <a:xfrm>
            <a:off x="6871228" y="4898275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9" name="!!kruh">
            <a:extLst>
              <a:ext uri="{FF2B5EF4-FFF2-40B4-BE49-F238E27FC236}">
                <a16:creationId xmlns:a16="http://schemas.microsoft.com/office/drawing/2014/main" id="{3E341AD1-F620-2996-031E-16FF05A8C48B}"/>
              </a:ext>
            </a:extLst>
          </p:cNvPr>
          <p:cNvSpPr/>
          <p:nvPr/>
        </p:nvSpPr>
        <p:spPr>
          <a:xfrm>
            <a:off x="11157716" y="5823402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FCA8F215-45B9-47C5-50F9-36F9A7DAA733}"/>
              </a:ext>
            </a:extLst>
          </p:cNvPr>
          <p:cNvSpPr txBox="1"/>
          <p:nvPr/>
        </p:nvSpPr>
        <p:spPr>
          <a:xfrm>
            <a:off x="6630785" y="5672673"/>
            <a:ext cx="4403463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Prakticky ukázať prácu so zariadeniami v rámci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IoT</a:t>
            </a: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4" name="Nadpis 1">
            <a:extLst>
              <a:ext uri="{FF2B5EF4-FFF2-40B4-BE49-F238E27FC236}">
                <a16:creationId xmlns:a16="http://schemas.microsoft.com/office/drawing/2014/main" id="{679AD9EF-8D55-4C81-CFEB-068D55F39302}"/>
              </a:ext>
            </a:extLst>
          </p:cNvPr>
          <p:cNvSpPr txBox="1">
            <a:spLocks/>
          </p:cNvSpPr>
          <p:nvPr/>
        </p:nvSpPr>
        <p:spPr>
          <a:xfrm>
            <a:off x="461804" y="3043167"/>
            <a:ext cx="4507322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-vznik práce spontánnym nápadom spestriť žiakom vyučovanie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39246E1B-F0F5-50FA-53EF-A0F25CCFAD0B}"/>
              </a:ext>
            </a:extLst>
          </p:cNvPr>
          <p:cNvSpPr txBox="1">
            <a:spLocks/>
          </p:cNvSpPr>
          <p:nvPr/>
        </p:nvSpPr>
        <p:spPr>
          <a:xfrm>
            <a:off x="763621" y="3849092"/>
            <a:ext cx="4507322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-téma práce = „Internet vecí prakticky“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1D6F5B0A-1981-890E-ADA1-4FC1E7240E78}"/>
              </a:ext>
            </a:extLst>
          </p:cNvPr>
          <p:cNvSpPr txBox="1">
            <a:spLocks/>
          </p:cNvSpPr>
          <p:nvPr/>
        </p:nvSpPr>
        <p:spPr>
          <a:xfrm>
            <a:off x="1082374" y="4695880"/>
            <a:ext cx="4609680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-formy pracovných listov (teoretické, praktické)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6DB53060-AB4E-559B-7D41-AE3D593BB8F0}"/>
              </a:ext>
            </a:extLst>
          </p:cNvPr>
          <p:cNvSpPr txBox="1">
            <a:spLocks/>
          </p:cNvSpPr>
          <p:nvPr/>
        </p:nvSpPr>
        <p:spPr>
          <a:xfrm>
            <a:off x="1354550" y="5496463"/>
            <a:ext cx="4609680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-hodnotenie práce spolužiakmi</a:t>
            </a:r>
          </a:p>
        </p:txBody>
      </p:sp>
      <p:pic>
        <p:nvPicPr>
          <p:cNvPr id="17" name="Graphic 7">
            <a:extLst>
              <a:ext uri="{FF2B5EF4-FFF2-40B4-BE49-F238E27FC236}">
                <a16:creationId xmlns:a16="http://schemas.microsoft.com/office/drawing/2014/main" id="{00670717-FA66-3A74-0CFE-F7F7C6916C9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895" y="3687734"/>
            <a:ext cx="4372959" cy="165970"/>
          </a:xfrm>
          <a:prstGeom prst="rect">
            <a:avLst/>
          </a:prstGeom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C94583E1-A57A-9E66-AACE-A805877B3A3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710" y="4534522"/>
            <a:ext cx="4372959" cy="165970"/>
          </a:xfrm>
          <a:prstGeom prst="rect">
            <a:avLst/>
          </a:prstGeom>
        </p:spPr>
      </p:pic>
      <p:pic>
        <p:nvPicPr>
          <p:cNvPr id="25" name="Graphic 7">
            <a:extLst>
              <a:ext uri="{FF2B5EF4-FFF2-40B4-BE49-F238E27FC236}">
                <a16:creationId xmlns:a16="http://schemas.microsoft.com/office/drawing/2014/main" id="{F78930B2-9A53-7300-839C-87158E0E8ED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5471" y="5363044"/>
            <a:ext cx="4372959" cy="165970"/>
          </a:xfrm>
          <a:prstGeom prst="rect">
            <a:avLst/>
          </a:prstGeom>
        </p:spPr>
      </p:pic>
      <p:pic>
        <p:nvPicPr>
          <p:cNvPr id="26" name="Graphic 7">
            <a:extLst>
              <a:ext uri="{FF2B5EF4-FFF2-40B4-BE49-F238E27FC236}">
                <a16:creationId xmlns:a16="http://schemas.microsoft.com/office/drawing/2014/main" id="{078D78F7-5606-9E50-311E-80A6206723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015" y="2843420"/>
            <a:ext cx="4372959" cy="165970"/>
          </a:xfrm>
          <a:prstGeom prst="rect">
            <a:avLst/>
          </a:prstGeom>
        </p:spPr>
      </p:pic>
      <p:sp>
        <p:nvSpPr>
          <p:cNvPr id="27" name="BlokTextu 26">
            <a:extLst>
              <a:ext uri="{FF2B5EF4-FFF2-40B4-BE49-F238E27FC236}">
                <a16:creationId xmlns:a16="http://schemas.microsoft.com/office/drawing/2014/main" id="{9A0FF1C6-BF81-0AEF-D078-522EF14C5DDB}"/>
              </a:ext>
            </a:extLst>
          </p:cNvPr>
          <p:cNvSpPr txBox="1"/>
          <p:nvPr/>
        </p:nvSpPr>
        <p:spPr>
          <a:xfrm>
            <a:off x="7510219" y="4827049"/>
            <a:ext cx="467231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získanie znalostí (programovanie, elektrotechnika)</a:t>
            </a:r>
          </a:p>
        </p:txBody>
      </p:sp>
    </p:spTree>
    <p:extLst>
      <p:ext uri="{BB962C8B-B14F-4D97-AF65-F5344CB8AC3E}">
        <p14:creationId xmlns:p14="http://schemas.microsoft.com/office/powerpoint/2010/main" val="364392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BFA3DE68-F7C6-AD22-EA12-74D596C9B78E}"/>
              </a:ext>
            </a:extLst>
          </p:cNvPr>
          <p:cNvSpPr/>
          <p:nvPr/>
        </p:nvSpPr>
        <p:spPr>
          <a:xfrm rot="20045164">
            <a:off x="-2432936" y="2583476"/>
            <a:ext cx="1647086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C407B1A-A91C-A488-BF24-5BA273BEC60B}"/>
              </a:ext>
            </a:extLst>
          </p:cNvPr>
          <p:cNvSpPr/>
          <p:nvPr/>
        </p:nvSpPr>
        <p:spPr>
          <a:xfrm rot="20045164">
            <a:off x="-1988805" y="3143311"/>
            <a:ext cx="16007020" cy="228477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728558"/>
            <a:ext cx="4379379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PRACOVNÉ    LISTY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4461049" y="5134781"/>
            <a:ext cx="7271564" cy="9946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-čo pracovné listy obsahujú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-rozloženie a prevedenie pracovných listov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BA26F74-A0F2-7AB5-9C0F-BE2EE46110B4}"/>
              </a:ext>
            </a:extLst>
          </p:cNvPr>
          <p:cNvSpPr txBox="1"/>
          <p:nvPr/>
        </p:nvSpPr>
        <p:spPr>
          <a:xfrm rot="16200000">
            <a:off x="-835323" y="3320821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Praktický list</a:t>
            </a:r>
            <a:endParaRPr lang="sk-SK" dirty="0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285A0554-B2AC-E846-6DB1-2D25ED6FD4DE}"/>
              </a:ext>
            </a:extLst>
          </p:cNvPr>
          <p:cNvSpPr txBox="1"/>
          <p:nvPr/>
        </p:nvSpPr>
        <p:spPr>
          <a:xfrm rot="5400000">
            <a:off x="9871906" y="1869865"/>
            <a:ext cx="22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Teoretický list</a:t>
            </a:r>
            <a:endParaRPr lang="sk-SK" dirty="0"/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868BE020-CB17-DF72-BF7F-E2050D0F33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71734">
            <a:off x="3841861" y="2746416"/>
            <a:ext cx="4080257" cy="14872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882545B-4E89-D28D-7D71-98994BB8A7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74" t="4295" r="7508" b="20395"/>
          <a:stretch/>
        </p:blipFill>
        <p:spPr>
          <a:xfrm>
            <a:off x="938590" y="2729600"/>
            <a:ext cx="3035300" cy="379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D93AF50A-B5E4-82B6-C259-A9B5CF434B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01" t="5413" r="8869" b="14188"/>
          <a:stretch/>
        </p:blipFill>
        <p:spPr>
          <a:xfrm>
            <a:off x="7768469" y="580343"/>
            <a:ext cx="3035300" cy="4128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085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1335621" y="1033358"/>
            <a:ext cx="1009679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TEORETICKÉ</a:t>
            </a:r>
          </a:p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			PRACOVNÉ‎ ‎ ‎ ‎ ‎ LISTY‎ ‎ ‎ ‎ ‎ ‎ ‎ ‎   </a:t>
            </a:r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4B0E62A6-8B7A-7BE9-47A6-CBD705143B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75962">
            <a:off x="6976439" y="2744195"/>
            <a:ext cx="4880564" cy="177896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526866C-7DF0-A287-164D-6EC660324283}"/>
              </a:ext>
            </a:extLst>
          </p:cNvPr>
          <p:cNvSpPr txBox="1"/>
          <p:nvPr/>
        </p:nvSpPr>
        <p:spPr>
          <a:xfrm rot="5400000">
            <a:off x="3733405" y="5369470"/>
            <a:ext cx="22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Teoretický list</a:t>
            </a:r>
            <a:endParaRPr lang="sk-SK" dirty="0"/>
          </a:p>
        </p:txBody>
      </p:sp>
      <p:pic>
        <p:nvPicPr>
          <p:cNvPr id="7" name="Obrázok 6">
            <a:hlinkClick r:id="rId5"/>
            <a:extLst>
              <a:ext uri="{FF2B5EF4-FFF2-40B4-BE49-F238E27FC236}">
                <a16:creationId xmlns:a16="http://schemas.microsoft.com/office/drawing/2014/main" id="{682011CC-DBD7-91A9-A85A-837CA08A73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7" t="-200" r="393" b="-214"/>
          <a:stretch/>
        </p:blipFill>
        <p:spPr>
          <a:xfrm>
            <a:off x="241706" y="255042"/>
            <a:ext cx="4450026" cy="6361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6ECC566-9E83-DD78-D793-0C5930F8253F}"/>
              </a:ext>
            </a:extLst>
          </p:cNvPr>
          <p:cNvSpPr txBox="1"/>
          <p:nvPr/>
        </p:nvSpPr>
        <p:spPr>
          <a:xfrm>
            <a:off x="5635208" y="4479689"/>
            <a:ext cx="6094562" cy="1674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-Aké sú to teoretické pracovné listy</a:t>
            </a:r>
          </a:p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-Ako sa delia 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teoretické pracovné listy</a:t>
            </a:r>
          </a:p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-Čo obsahujú teoretické pracovné listy</a:t>
            </a:r>
          </a:p>
        </p:txBody>
      </p:sp>
    </p:spTree>
    <p:extLst>
      <p:ext uri="{BB962C8B-B14F-4D97-AF65-F5344CB8AC3E}">
        <p14:creationId xmlns:p14="http://schemas.microsoft.com/office/powerpoint/2010/main" val="2264328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1033358"/>
            <a:ext cx="10096798" cy="303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PRAKTICKÉ</a:t>
            </a:r>
          </a:p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‎ ‎ ‎ ‎ PRACOVNÉ    		‎ ‎ ‎ ‎ ‎ ‎ LISTY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485411" y="4441248"/>
            <a:ext cx="6275024" cy="1448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-Aké sú to praktické pracovné listy</a:t>
            </a:r>
          </a:p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-Ako sa delia 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praktické pracovné listy</a:t>
            </a:r>
          </a:p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-Čo obsahujú praktické pracovné listy</a:t>
            </a:r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4B0E62A6-8B7A-7BE9-47A6-CBD705143B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00222">
            <a:off x="199362" y="2700666"/>
            <a:ext cx="4880564" cy="177896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DABE6A36-12F5-58F9-008A-29D67BCECF33}"/>
              </a:ext>
            </a:extLst>
          </p:cNvPr>
          <p:cNvSpPr txBox="1"/>
          <p:nvPr/>
        </p:nvSpPr>
        <p:spPr>
          <a:xfrm rot="16200000">
            <a:off x="5695113" y="4761228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Praktický list</a:t>
            </a:r>
            <a:endParaRPr lang="sk-SK" dirty="0"/>
          </a:p>
        </p:txBody>
      </p:sp>
      <p:pic>
        <p:nvPicPr>
          <p:cNvPr id="8" name="Obrázok 7">
            <a:hlinkClick r:id="rId5"/>
            <a:extLst>
              <a:ext uri="{FF2B5EF4-FFF2-40B4-BE49-F238E27FC236}">
                <a16:creationId xmlns:a16="http://schemas.microsoft.com/office/drawing/2014/main" id="{2A9AFF54-67BB-0582-0598-3159CDAC5C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" t="133" r="-78" b="-127"/>
          <a:stretch/>
        </p:blipFill>
        <p:spPr>
          <a:xfrm>
            <a:off x="7515806" y="279399"/>
            <a:ext cx="4442761" cy="629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504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8070850" algn="l"/>
              </a:tabLst>
            </a:pPr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728558"/>
            <a:ext cx="7537894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SPÄTNÁ VÄZBA</a:t>
            </a:r>
          </a:p>
        </p:txBody>
      </p:sp>
      <p:sp>
        <p:nvSpPr>
          <p:cNvPr id="3" name="Obdĺžnik 2">
            <a:hlinkClick r:id="rId3"/>
            <a:extLst>
              <a:ext uri="{FF2B5EF4-FFF2-40B4-BE49-F238E27FC236}">
                <a16:creationId xmlns:a16="http://schemas.microsoft.com/office/drawing/2014/main" id="{9B90B492-1089-E563-F867-BD916C7A9F10}"/>
              </a:ext>
            </a:extLst>
          </p:cNvPr>
          <p:cNvSpPr/>
          <p:nvPr/>
        </p:nvSpPr>
        <p:spPr>
          <a:xfrm rot="16200000">
            <a:off x="6994112" y="2376149"/>
            <a:ext cx="9220123" cy="2105702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1CEA1227-056B-947D-5534-D541F18D68D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V="1">
            <a:off x="7064697" y="3299698"/>
            <a:ext cx="6572253" cy="239558"/>
          </a:xfrm>
          <a:prstGeom prst="rect">
            <a:avLst/>
          </a:prstGeom>
        </p:spPr>
      </p:pic>
      <p:sp>
        <p:nvSpPr>
          <p:cNvPr id="12" name="Nadpis 1">
            <a:extLst>
              <a:ext uri="{FF2B5EF4-FFF2-40B4-BE49-F238E27FC236}">
                <a16:creationId xmlns:a16="http://schemas.microsoft.com/office/drawing/2014/main" id="{373E9CF8-810A-B420-CAB9-95D61B53A7EB}"/>
              </a:ext>
            </a:extLst>
          </p:cNvPr>
          <p:cNvSpPr txBox="1">
            <a:spLocks/>
          </p:cNvSpPr>
          <p:nvPr/>
        </p:nvSpPr>
        <p:spPr>
          <a:xfrm>
            <a:off x="490462" y="2160061"/>
            <a:ext cx="9275557" cy="3750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4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Spätná väzba zahŕňa:</a:t>
            </a:r>
          </a:p>
          <a:p>
            <a:pPr algn="l"/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-kontrolu pracovných listov na našich spolužiakoch</a:t>
            </a:r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-vyplnenie dotazníka spolužiakmi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-vyhodnotenie pripomienok spolužiakov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-úprava pracovných listov podľa výsledkov z dotazníka</a:t>
            </a:r>
          </a:p>
        </p:txBody>
      </p:sp>
    </p:spTree>
    <p:extLst>
      <p:ext uri="{BB962C8B-B14F-4D97-AF65-F5344CB8AC3E}">
        <p14:creationId xmlns:p14="http://schemas.microsoft.com/office/powerpoint/2010/main" val="218682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517276" y="1241412"/>
            <a:ext cx="3063027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ZÁVER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9B90B492-1089-E563-F867-BD916C7A9F10}"/>
              </a:ext>
            </a:extLst>
          </p:cNvPr>
          <p:cNvSpPr/>
          <p:nvPr/>
        </p:nvSpPr>
        <p:spPr>
          <a:xfrm rot="20045164">
            <a:off x="-2351315" y="668800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04108261-A180-95CC-9CA0-0F17EF977A21}"/>
              </a:ext>
            </a:extLst>
          </p:cNvPr>
          <p:cNvSpPr/>
          <p:nvPr/>
        </p:nvSpPr>
        <p:spPr>
          <a:xfrm rot="20045164">
            <a:off x="-3054779" y="176404"/>
            <a:ext cx="9221473" cy="194591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51B5EBE5-6FBC-D21C-DA17-41CF76159813}"/>
              </a:ext>
            </a:extLst>
          </p:cNvPr>
          <p:cNvSpPr/>
          <p:nvPr/>
        </p:nvSpPr>
        <p:spPr>
          <a:xfrm rot="20045164">
            <a:off x="-3926114" y="-324112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683947" y="3106196"/>
            <a:ext cx="9570397" cy="27992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-naše pocity, dojmy a pripomienky po dokončení práce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-kontrola splnenia cieľov a odôvodnenie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-odporúčanie pre ďalšie využitie našej práce učiteľmi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-prínos našich listov a takejto formy vzdelávania pre žiakov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-inšpirácia pre ostatných a podporenie v rozvíjaní takýchto prác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5055D996-73F5-49DC-01A8-97E9E2A0C496}"/>
              </a:ext>
            </a:extLst>
          </p:cNvPr>
          <p:cNvSpPr/>
          <p:nvPr/>
        </p:nvSpPr>
        <p:spPr>
          <a:xfrm rot="18501081">
            <a:off x="7202792" y="6401210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F6F91D1D-3237-8E09-7C15-D3C61189B1A0}"/>
              </a:ext>
            </a:extLst>
          </p:cNvPr>
          <p:cNvSpPr/>
          <p:nvPr/>
        </p:nvSpPr>
        <p:spPr>
          <a:xfrm rot="18501081">
            <a:off x="6707938" y="5722176"/>
            <a:ext cx="9221473" cy="194591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024A4C29-8C71-65B4-DE0A-53664A65CBB3}"/>
              </a:ext>
            </a:extLst>
          </p:cNvPr>
          <p:cNvSpPr/>
          <p:nvPr/>
        </p:nvSpPr>
        <p:spPr>
          <a:xfrm rot="18501081">
            <a:off x="6649400" y="4466918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8" name="Graphic 7">
            <a:extLst>
              <a:ext uri="{FF2B5EF4-FFF2-40B4-BE49-F238E27FC236}">
                <a16:creationId xmlns:a16="http://schemas.microsoft.com/office/drawing/2014/main" id="{583881E4-80D4-4F32-E741-876E0AFDE9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706971" y="2282347"/>
            <a:ext cx="10309374" cy="375775"/>
          </a:xfrm>
          <a:prstGeom prst="rect">
            <a:avLst/>
          </a:prstGeom>
        </p:spPr>
      </p:pic>
      <p:sp>
        <p:nvSpPr>
          <p:cNvPr id="2" name="!!kruh">
            <a:extLst>
              <a:ext uri="{FF2B5EF4-FFF2-40B4-BE49-F238E27FC236}">
                <a16:creationId xmlns:a16="http://schemas.microsoft.com/office/drawing/2014/main" id="{03D922F6-7B39-AB8E-3EA6-B271586C970A}"/>
              </a:ext>
            </a:extLst>
          </p:cNvPr>
          <p:cNvSpPr/>
          <p:nvPr/>
        </p:nvSpPr>
        <p:spPr>
          <a:xfrm>
            <a:off x="7793269" y="-4375804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A5A0614D-2D3D-E002-BD75-F1F52EE2D8D1}"/>
              </a:ext>
            </a:extLst>
          </p:cNvPr>
          <p:cNvSpPr/>
          <p:nvPr/>
        </p:nvSpPr>
        <p:spPr>
          <a:xfrm>
            <a:off x="-4222742" y="-2499633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C052EA57-C2C7-3E5D-1384-85DD5C9C9E32}"/>
              </a:ext>
            </a:extLst>
          </p:cNvPr>
          <p:cNvSpPr/>
          <p:nvPr/>
        </p:nvSpPr>
        <p:spPr>
          <a:xfrm>
            <a:off x="-8591550" y="1609737"/>
            <a:ext cx="8038157" cy="7980586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822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333</Words>
  <Application>Microsoft Office PowerPoint</Application>
  <PresentationFormat>Širokouhlá</PresentationFormat>
  <Paragraphs>77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Lucida Console</vt:lpstr>
      <vt:lpstr>Motív Office</vt:lpstr>
      <vt:lpstr>INTERNET VECÍ PRAKTICKY</vt:lpstr>
      <vt:lpstr>INTERNET VECÍ PRAKTICKY</vt:lpstr>
      <vt:lpstr>INTERNET VECÍ PRAKTICKY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INTERNET VECÍ PRAKTICKY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VECÍ PRAKTICKY</dc:title>
  <dc:creator>PC</dc:creator>
  <cp:lastModifiedBy>PC</cp:lastModifiedBy>
  <cp:revision>22</cp:revision>
  <dcterms:created xsi:type="dcterms:W3CDTF">2023-01-30T14:54:22Z</dcterms:created>
  <dcterms:modified xsi:type="dcterms:W3CDTF">2023-04-23T13:42:09Z</dcterms:modified>
</cp:coreProperties>
</file>