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92" r:id="rId3"/>
    <p:sldId id="291" r:id="rId4"/>
    <p:sldId id="303" r:id="rId5"/>
    <p:sldId id="302" r:id="rId6"/>
    <p:sldId id="261" r:id="rId7"/>
    <p:sldId id="301" r:id="rId8"/>
    <p:sldId id="297" r:id="rId9"/>
    <p:sldId id="304" r:id="rId10"/>
    <p:sldId id="299" r:id="rId11"/>
    <p:sldId id="260" r:id="rId12"/>
    <p:sldId id="295" r:id="rId13"/>
    <p:sldId id="258" r:id="rId14"/>
    <p:sldId id="289" r:id="rId15"/>
    <p:sldId id="257" r:id="rId16"/>
    <p:sldId id="294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ia obsahu" id="{F5E8FF01-C5F9-44DA-B4E5-3C7E6B8A1324}">
          <p14:sldIdLst/>
        </p14:section>
        <p14:section name="." id="{1A3D2A72-660D-499B-AE66-9FB401D01A00}">
          <p14:sldIdLst>
            <p14:sldId id="274"/>
            <p14:sldId id="292"/>
          </p14:sldIdLst>
        </p14:section>
        <p14:section name="Menu" id="{06D6D88F-D2FD-4FEF-B84B-9736A99A3972}">
          <p14:sldIdLst>
            <p14:sldId id="291"/>
          </p14:sldIdLst>
        </p14:section>
        <p14:section name="Úvod" id="{7A83D441-2D82-4971-8B09-909D3DA736D0}">
          <p14:sldIdLst>
            <p14:sldId id="303"/>
          </p14:sldIdLst>
        </p14:section>
        <p14:section name="Obsah práce" id="{BC4FAE69-DF12-4CF8-A456-BF88A0D803D5}">
          <p14:sldIdLst>
            <p14:sldId id="302"/>
            <p14:sldId id="261"/>
          </p14:sldIdLst>
        </p14:section>
        <p14:section name="Pracovné listy" id="{FBF00EC0-BCE5-45B6-BD5E-8A03F42ECA61}">
          <p14:sldIdLst>
            <p14:sldId id="301"/>
            <p14:sldId id="297"/>
            <p14:sldId id="304"/>
            <p14:sldId id="299"/>
            <p14:sldId id="260"/>
          </p14:sldIdLst>
        </p14:section>
        <p14:section name="Spätná väzba" id="{8BED1259-0B7D-41C4-A2E0-C22E26144656}">
          <p14:sldIdLst>
            <p14:sldId id="295"/>
            <p14:sldId id="258"/>
          </p14:sldIdLst>
        </p14:section>
        <p14:section name="Záver" id="{1BD432AD-8329-4705-AD44-67FEBF93D7DF}">
          <p14:sldIdLst>
            <p14:sldId id="289"/>
            <p14:sldId id="257"/>
          </p14:sldIdLst>
        </p14:section>
        <p14:section name="Poďakovanie" id="{ABE1EC63-2E72-4073-AD7B-2C8F0D8676FD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4"/>
    <a:srgbClr val="FEFEFE"/>
    <a:srgbClr val="B01EEA"/>
    <a:srgbClr val="CCFF99"/>
    <a:srgbClr val="00CA74"/>
    <a:srgbClr val="00CEE6"/>
    <a:srgbClr val="1B222C"/>
    <a:srgbClr val="A97C38"/>
    <a:srgbClr val="0E1319"/>
    <a:srgbClr val="141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848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A305-93E8-483D-AA91-3BB1CFB17019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B54E-B659-46DF-A614-1F6D2CF3AE2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44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269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606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446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983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453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64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735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46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28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709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764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7C631-3ECF-4FD1-49E3-C154573A5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0F3CDD-DA01-24D9-B74C-DEC9C021B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E5D012-C329-4F3C-092F-46AD2383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2253C73-036B-73BE-BE14-15E15AA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B0F3752-8D5F-66E4-B828-9FFD48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66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817EC-C70D-9FC4-A7A6-E098A42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11B408A-53E9-D4CF-73A8-CC1026CC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00E88BA-4EDE-1343-8F41-66A41453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5EDCA4-E835-5220-778B-6425655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8C93C2-6B04-9E56-49DD-F6101201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6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F6C2EE5-B1A8-9AC1-8E5A-65F4C6CE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5553EFF-D67D-561D-7C62-D5D9AD44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66E540-CE63-D98E-0A1D-AE3BD1B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EB9134-266C-0B6F-8B6D-15B4AA62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9B9B9E-BAC7-B1DF-EC86-3793008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84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F8A4D-AF8C-E147-97A7-3F3CFD8B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F21C10-BC80-2773-C201-F3B6177D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EC0D4B-A987-65A9-CBC5-EAAB35D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07597F1-0204-2000-318B-D896877E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B5B53-285F-3E24-2D4D-7C240F43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908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6FBAE-19A4-D86B-0EB2-6A58E3A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BD2D5C-4B76-D001-FB66-6866AF73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26FA3D-D4A3-29FA-1D64-6746AD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9354558-A795-42DE-7068-A5F792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EAE955D-9029-1556-DDF0-94DB2201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0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197FA-D1EF-D9B4-A99A-3E7C63A7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2456DC-1859-C36B-80B6-28AD723F9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3402395-64FC-B6D5-B8ED-2D5A535E9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A3A032D-F2CC-C0BD-BCE3-F8B90966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2B5828B-14DF-CE59-CACD-86B21021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D1F2773-F6A7-B23A-D6AC-E90121B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715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5CC72-6A50-3B0A-F137-D5B39E01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B97DFB0-F3C5-D9B2-352B-9D9A7190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24763E3-CBC1-B8D6-C75D-FAD9A643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4BFE61C-A9A2-9924-8870-72993838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E3E48CE-17BE-7149-2821-97A0AED99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8373458-B0D9-00AB-33D2-5ADE43E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59338A93-F67C-12F4-8211-69CFA9F6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8B6CCA0-8B58-9FF9-FE9E-958CF47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7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4AAE5A-4CFB-FC87-906A-3A9790A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1584ED2-8D5C-F55C-5F36-E045E25A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D09CBED-A579-3BA5-C6B7-AE617CC9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21B5504-CC67-8B64-EAC7-2C21EA4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F057F2-F03E-A5F9-18CF-5D17BACA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22FB343-5B05-8F1D-4571-C09849C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E6B1AEA-ED5A-A70F-3560-513A5D1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008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4E3F-428E-ACCF-01B1-2F4E3395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954F03-F4D5-952C-A605-41FBD6F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F37B47-D492-94F7-1FB1-CDA0A26B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8E8C2AB-1A1E-E322-E958-1CEC0C06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EF7CD93-5F92-2500-C13C-5FFD546F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43A2D3C-B94A-C2A9-5B34-D880383D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8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3DFE0-FC93-F782-5479-A766695A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72B63F63-8DD4-A2BF-610E-ACA1C9850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F98789-7F32-D3EB-A511-BFBC3814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6E6FEE0-DCE5-B72B-91D2-06BF8FA1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BA1C94A-83F0-DB4F-0ACA-F38D1414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682B9B-9A97-FEAC-5A2F-0C1CC94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389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2015D15-CB5C-BE7F-7610-EBF1C65A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2A6B97-37F8-A7C7-6CE8-0967E917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A2DEB6-B217-77C8-534F-0ED82D25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741B-E58B-4A9A-A707-9C4095F9C37B}" type="datetimeFigureOut">
              <a:rPr lang="sk-SK" smtClean="0"/>
              <a:t>4. 2. 2023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45932A1-71C4-DCB5-FADC-7748640C7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F68736-4A1F-93A2-656D-12CE1CF1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1DF4-CB1C-4844-93D4-40191C9EDB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3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12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2634236"/>
                  </p:ext>
                </p:extLst>
              </p:nvPr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12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133562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TEORETICKÉ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	PRACOVNÉ  	 	</a:t>
            </a:r>
          </a:p>
          <a:p>
            <a:pPr algn="r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LISTY					  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5682326" y="4261137"/>
            <a:ext cx="5891288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5962">
            <a:off x="6976439" y="2744195"/>
            <a:ext cx="4880564" cy="177896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526866C-7DF0-A287-164D-6EC660324283}"/>
              </a:ext>
            </a:extLst>
          </p:cNvPr>
          <p:cNvSpPr txBox="1"/>
          <p:nvPr/>
        </p:nvSpPr>
        <p:spPr>
          <a:xfrm rot="5400000">
            <a:off x="3733405" y="5369470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82011CC-DBD7-91A9-A85A-837CA08A73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" t="-200" r="393" b="-214"/>
          <a:stretch/>
        </p:blipFill>
        <p:spPr>
          <a:xfrm>
            <a:off x="241706" y="255042"/>
            <a:ext cx="4450026" cy="6361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328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  <a:p>
            <a:r>
              <a:rPr lang="sk-SK" dirty="0"/>
              <a:t>Ukážka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3B5502E-1524-45B6-FCD8-7E8625D0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2482316"/>
            <a:ext cx="597300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8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7537894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SPÄTNÁ VÄZBA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16200000">
            <a:off x="6994111" y="2376149"/>
            <a:ext cx="9220123" cy="2105702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90462" y="2073798"/>
            <a:ext cx="927555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  <a:p>
            <a:pPr algn="l"/>
            <a:endParaRPr lang="sk-SK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endParaRPr lang="sk-SK" sz="18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kultovej architektúry 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archeologická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lokalita z obdobia okolo roku 2600 pred Kr. Je súčasťou pohrebiska pri dedine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>
            <a:off x="490462" y="4762500"/>
            <a:ext cx="303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hlavným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9B726A3-BDD8-21D6-C249-5BE58E63B382}"/>
              </a:ext>
            </a:extLst>
          </p:cNvPr>
          <p:cNvSpPr txBox="1"/>
          <p:nvPr/>
        </p:nvSpPr>
        <p:spPr>
          <a:xfrm>
            <a:off x="4014712" y="4781550"/>
            <a:ext cx="303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hlavným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2E646AC-3AFA-6847-8EF8-A7C29FF2D7B5}"/>
              </a:ext>
            </a:extLst>
          </p:cNvPr>
          <p:cNvSpPr txBox="1"/>
          <p:nvPr/>
        </p:nvSpPr>
        <p:spPr>
          <a:xfrm>
            <a:off x="7052509" y="4762500"/>
            <a:ext cx="303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hlavným</a:t>
            </a:r>
            <a:endParaRPr lang="sk-SK" dirty="0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1CEA1227-056B-947D-5534-D541F18D68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7064697" y="3299698"/>
            <a:ext cx="6572253" cy="2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24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dotazníka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46DBFE5-5CE5-071B-8533-6079D354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2457205"/>
            <a:ext cx="604921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517276" y="1241412"/>
            <a:ext cx="3063027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ZÁVER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9B90B492-1089-E563-F867-BD916C7A9F10}"/>
              </a:ext>
            </a:extLst>
          </p:cNvPr>
          <p:cNvSpPr/>
          <p:nvPr/>
        </p:nvSpPr>
        <p:spPr>
          <a:xfrm rot="20045164">
            <a:off x="-2351315" y="66880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4108261-A180-95CC-9CA0-0F17EF977A21}"/>
              </a:ext>
            </a:extLst>
          </p:cNvPr>
          <p:cNvSpPr/>
          <p:nvPr/>
        </p:nvSpPr>
        <p:spPr>
          <a:xfrm rot="20045164">
            <a:off x="-3054779" y="176404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1B5EBE5-6FBC-D21C-DA17-41CF76159813}"/>
              </a:ext>
            </a:extLst>
          </p:cNvPr>
          <p:cNvSpPr/>
          <p:nvPr/>
        </p:nvSpPr>
        <p:spPr>
          <a:xfrm rot="20045164">
            <a:off x="-3926114" y="-324112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683947" y="3106196"/>
            <a:ext cx="9570397" cy="3750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 kultovej architektúry 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archeologická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lokalita z obdobia okolo roku 2600 pred Kr. Je súčasťou pohrebiska pri dedine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</a:t>
            </a:r>
          </a:p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hlavným sídlom ríše.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Pyramída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bola postavená ako hrobka pre faraóna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jeho vezírom a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héliopolitským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veľkňazom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Imhotepom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v 27. storočí pred Kr. V rozľahlom zádušnom komplexe sa nachádzajú ďalšie pohrebné a kultové objekty a dekorácie.</a:t>
            </a:r>
            <a:endParaRPr lang="sk-SK" sz="4800" dirty="0">
              <a:solidFill>
                <a:schemeClr val="bg1"/>
              </a:solidFill>
              <a:latin typeface="Lucida Console" panose="020B0609040504020204" pitchFamily="49" charset="0"/>
              <a:cs typeface="Segoe UI" panose="020B0502040204020203" pitchFamily="34" charset="0"/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055D996-73F5-49DC-01A8-97E9E2A0C496}"/>
              </a:ext>
            </a:extLst>
          </p:cNvPr>
          <p:cNvSpPr/>
          <p:nvPr/>
        </p:nvSpPr>
        <p:spPr>
          <a:xfrm rot="18501081">
            <a:off x="7202792" y="6401210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F6F91D1D-3237-8E09-7C15-D3C61189B1A0}"/>
              </a:ext>
            </a:extLst>
          </p:cNvPr>
          <p:cNvSpPr/>
          <p:nvPr/>
        </p:nvSpPr>
        <p:spPr>
          <a:xfrm rot="18501081">
            <a:off x="6707938" y="5722176"/>
            <a:ext cx="9221473" cy="194591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024A4C29-8C71-65B4-DE0A-53664A65CBB3}"/>
              </a:ext>
            </a:extLst>
          </p:cNvPr>
          <p:cNvSpPr/>
          <p:nvPr/>
        </p:nvSpPr>
        <p:spPr>
          <a:xfrm rot="18501081">
            <a:off x="6649400" y="4466918"/>
            <a:ext cx="922012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583881E4-80D4-4F32-E741-876E0AFDE9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706971" y="2282347"/>
            <a:ext cx="10309374" cy="375775"/>
          </a:xfrm>
          <a:prstGeom prst="rect">
            <a:avLst/>
          </a:prstGeom>
        </p:spPr>
      </p:pic>
      <p:sp>
        <p:nvSpPr>
          <p:cNvPr id="2" name="!!kruh">
            <a:extLst>
              <a:ext uri="{FF2B5EF4-FFF2-40B4-BE49-F238E27FC236}">
                <a16:creationId xmlns:a16="http://schemas.microsoft.com/office/drawing/2014/main" id="{03D922F6-7B39-AB8E-3EA6-B271586C970A}"/>
              </a:ext>
            </a:extLst>
          </p:cNvPr>
          <p:cNvSpPr/>
          <p:nvPr/>
        </p:nvSpPr>
        <p:spPr>
          <a:xfrm>
            <a:off x="7793269" y="-4375804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A5A0614D-2D3D-E002-BD75-F1F52EE2D8D1}"/>
              </a:ext>
            </a:extLst>
          </p:cNvPr>
          <p:cNvSpPr/>
          <p:nvPr/>
        </p:nvSpPr>
        <p:spPr>
          <a:xfrm>
            <a:off x="-4222742" y="-2499633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C052EA57-C2C7-3E5D-1384-85DD5C9C9E32}"/>
              </a:ext>
            </a:extLst>
          </p:cNvPr>
          <p:cNvSpPr/>
          <p:nvPr/>
        </p:nvSpPr>
        <p:spPr>
          <a:xfrm>
            <a:off x="-8591550" y="1609737"/>
            <a:ext cx="8038157" cy="7980586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227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Výsledky práce</a:t>
            </a:r>
          </a:p>
        </p:txBody>
      </p:sp>
    </p:spTree>
    <p:extLst>
      <p:ext uri="{BB962C8B-B14F-4D97-AF65-F5344CB8AC3E}">
        <p14:creationId xmlns:p14="http://schemas.microsoft.com/office/powerpoint/2010/main" val="19668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76851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37530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FFE755EC-FC48-DC0D-7462-E15B7C99AF5F}"/>
              </a:ext>
            </a:extLst>
          </p:cNvPr>
          <p:cNvSpPr txBox="1">
            <a:spLocks/>
          </p:cNvSpPr>
          <p:nvPr/>
        </p:nvSpPr>
        <p:spPr>
          <a:xfrm>
            <a:off x="5278608" y="4377093"/>
            <a:ext cx="6116223" cy="1325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63801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79" y="2753341"/>
              <a:ext cx="4155868" cy="389486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55868" cy="3894867"/>
                    </a:xfrm>
                    <a:prstGeom prst="rect">
                      <a:avLst/>
                    </a:prstGeom>
                    <a:effectLst/>
                    <a:scene3d>
                      <a:camera prst="orthographicFront"/>
                      <a:lightRig rig="flat" dir="t"/>
                    </a:scene3d>
                    <a:sp3d prstMaterial="metal"/>
                  </am3d:spPr>
                  <am3d:camera>
                    <am3d:pos x="0" y="0" z="58115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435" d="1000000"/>
                    <am3d:preTrans dx="1810740" dy="-1531274" dz="477627"/>
                    <am3d:scale>
                      <am3d:sx n="1000000" d="1000000"/>
                      <am3d:sy n="1000000" d="1000000"/>
                      <am3d:sz n="1000000" d="1000000"/>
                    </am3d:scale>
                    <am3d:rot ax="3363376" ay="1963770" az="232641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707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9EBF725A-6813-8F93-D026-7BE17DC83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79" y="2753341"/>
                <a:ext cx="4155868" cy="3894867"/>
              </a:xfrm>
              <a:prstGeom prst="rect">
                <a:avLst/>
              </a:prstGeom>
              <a:effectLst/>
              <a:scene3d>
                <a:camera prst="orthographicFront"/>
                <a:lightRig rig="flat" dir="t"/>
              </a:scene3d>
              <a:sp3d prstMaterial="metal"/>
            </p:spPr>
          </p:pic>
        </mc:Fallback>
      </mc:AlternateContent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3098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A4FC89C0-D719-9642-3007-9F4CE0F04065}"/>
              </a:ext>
            </a:extLst>
          </p:cNvPr>
          <p:cNvSpPr/>
          <p:nvPr/>
        </p:nvSpPr>
        <p:spPr>
          <a:xfrm>
            <a:off x="41173" y="3537359"/>
            <a:ext cx="2836790" cy="3005410"/>
          </a:xfrm>
          <a:prstGeom prst="roundRect">
            <a:avLst/>
          </a:prstGeom>
          <a:gradFill flip="none" rotWithShape="1">
            <a:gsLst>
              <a:gs pos="23000">
                <a:srgbClr val="CCFF99"/>
              </a:gs>
              <a:gs pos="7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1270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419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EC37C8D4-42F3-20B0-3D27-24CA8CCFE1AD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2" name="!!kruh">
            <a:extLst>
              <a:ext uri="{FF2B5EF4-FFF2-40B4-BE49-F238E27FC236}">
                <a16:creationId xmlns:a16="http://schemas.microsoft.com/office/drawing/2014/main" id="{68275DAA-B33D-5A85-9617-130ECE0B74B7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Picture 10" descr="Uno WiFi Rev2 - Arduino | Mouser">
            <a:extLst>
              <a:ext uri="{FF2B5EF4-FFF2-40B4-BE49-F238E27FC236}">
                <a16:creationId xmlns:a16="http://schemas.microsoft.com/office/drawing/2014/main" id="{2A5848CD-40CA-E671-0989-E5EDCFA1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540" y="3325643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C4371389-6A5F-2B8E-3736-625350A54E30}"/>
              </a:ext>
            </a:extLst>
          </p:cNvPr>
          <p:cNvSpPr/>
          <p:nvPr/>
        </p:nvSpPr>
        <p:spPr>
          <a:xfrm>
            <a:off x="0" y="7402374"/>
            <a:ext cx="12192000" cy="3809915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56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!!kruh">
            <a:extLst>
              <a:ext uri="{FF2B5EF4-FFF2-40B4-BE49-F238E27FC236}">
                <a16:creationId xmlns:a16="http://schemas.microsoft.com/office/drawing/2014/main" id="{520928B6-5007-CAB8-A729-FACC1EDD87F3}"/>
              </a:ext>
            </a:extLst>
          </p:cNvPr>
          <p:cNvSpPr/>
          <p:nvPr/>
        </p:nvSpPr>
        <p:spPr>
          <a:xfrm>
            <a:off x="5281241" y="923925"/>
            <a:ext cx="3060394" cy="3038475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57102" y="4768297"/>
            <a:ext cx="7327797" cy="726536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sk-SK" sz="44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INTERNET VECÍ PRAKTICKY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17781" y="5414115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Konzultant: Ing. Monika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Rolková</a:t>
            </a:r>
            <a:endParaRPr lang="sk-SK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l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Martin </a:t>
            </a:r>
            <a:r>
              <a:rPr lang="sk-SK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Ďugel</a:t>
            </a:r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a Tomáš Papaj</a:t>
            </a:r>
          </a:p>
          <a:p>
            <a:pPr algn="l" rtl="0"/>
            <a:r>
              <a:rPr lang="sk-SK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IV.BI</a:t>
            </a:r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678EEDAB-0893-4C5E-262B-695F5AF3D023}"/>
              </a:ext>
            </a:extLst>
          </p:cNvPr>
          <p:cNvSpPr/>
          <p:nvPr/>
        </p:nvSpPr>
        <p:spPr>
          <a:xfrm>
            <a:off x="-2503172" y="2439354"/>
            <a:ext cx="6382731" cy="6337017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!!kruh">
            <a:extLst>
              <a:ext uri="{FF2B5EF4-FFF2-40B4-BE49-F238E27FC236}">
                <a16:creationId xmlns:a16="http://schemas.microsoft.com/office/drawing/2014/main" id="{9E9615FE-7B32-DD7B-DF60-07802DAC5307}"/>
              </a:ext>
            </a:extLst>
          </p:cNvPr>
          <p:cNvSpPr/>
          <p:nvPr/>
        </p:nvSpPr>
        <p:spPr>
          <a:xfrm>
            <a:off x="1240069" y="-1445368"/>
            <a:ext cx="3807735" cy="3780463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3" y="1220279"/>
            <a:ext cx="2526990" cy="2438151"/>
          </a:xfrm>
          <a:prstGeom prst="rect">
            <a:avLst/>
          </a:prstGeom>
        </p:spPr>
      </p:pic>
      <p:sp>
        <p:nvSpPr>
          <p:cNvPr id="13" name="Obdĺžnik 12">
            <a:extLst>
              <a:ext uri="{FF2B5EF4-FFF2-40B4-BE49-F238E27FC236}">
                <a16:creationId xmlns:a16="http://schemas.microsoft.com/office/drawing/2014/main" id="{43036AE9-0897-951B-14CE-0E012B38E4DF}"/>
              </a:ext>
            </a:extLst>
          </p:cNvPr>
          <p:cNvSpPr/>
          <p:nvPr/>
        </p:nvSpPr>
        <p:spPr>
          <a:xfrm>
            <a:off x="0" y="3048085"/>
            <a:ext cx="12192000" cy="3809915"/>
          </a:xfrm>
          <a:prstGeom prst="rect">
            <a:avLst/>
          </a:prstGeom>
          <a:solidFill>
            <a:schemeClr val="dk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!!kruh">
            <a:extLst>
              <a:ext uri="{FF2B5EF4-FFF2-40B4-BE49-F238E27FC236}">
                <a16:creationId xmlns:a16="http://schemas.microsoft.com/office/drawing/2014/main" id="{E3BF7C1C-2C2D-4EB3-6901-2377CA07A7AB}"/>
              </a:ext>
            </a:extLst>
          </p:cNvPr>
          <p:cNvSpPr/>
          <p:nvPr/>
        </p:nvSpPr>
        <p:spPr>
          <a:xfrm>
            <a:off x="8746522" y="-1972740"/>
            <a:ext cx="5559039" cy="5559039"/>
          </a:xfrm>
          <a:prstGeom prst="ellipse">
            <a:avLst/>
          </a:prstGeom>
          <a:gradFill>
            <a:gsLst>
              <a:gs pos="35000">
                <a:srgbClr val="CCFF99"/>
              </a:gs>
              <a:gs pos="66000">
                <a:schemeClr val="accent1"/>
              </a:gs>
            </a:gsLst>
            <a:path path="circle">
              <a:fillToRect r="100000" b="100000"/>
            </a:path>
          </a:gradFill>
          <a:ln w="177800">
            <a:solidFill>
              <a:srgbClr val="31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Picture 10" descr="Uno WiFi Rev2 - Arduino | Mouser">
            <a:extLst>
              <a:ext uri="{FF2B5EF4-FFF2-40B4-BE49-F238E27FC236}">
                <a16:creationId xmlns:a16="http://schemas.microsoft.com/office/drawing/2014/main" id="{13C30CB9-F8D8-A59C-B280-A98E8D38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894" y="12809"/>
            <a:ext cx="3769159" cy="27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8DD3BFD-57F5-6E9A-4F2C-51CD8D5D7324}"/>
              </a:ext>
            </a:extLst>
          </p:cNvPr>
          <p:cNvSpPr txBox="1"/>
          <p:nvPr/>
        </p:nvSpPr>
        <p:spPr>
          <a:xfrm>
            <a:off x="672274" y="396915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01.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ÚVOD  DO  PRÁCE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16514B9-F8C5-A69E-BF7B-A0E10D11851B}"/>
              </a:ext>
            </a:extLst>
          </p:cNvPr>
          <p:cNvSpPr txBox="1"/>
          <p:nvPr/>
        </p:nvSpPr>
        <p:spPr>
          <a:xfrm>
            <a:off x="6284967" y="3962400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03.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PRACOVNÉ  LISTY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53DA85B-3334-B8D2-588A-E1D81993E609}"/>
              </a:ext>
            </a:extLst>
          </p:cNvPr>
          <p:cNvSpPr txBox="1"/>
          <p:nvPr/>
        </p:nvSpPr>
        <p:spPr>
          <a:xfrm>
            <a:off x="9093483" y="3955143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04.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SPÄTNÁ   VÄZBA  PRÁCE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4B0D8890-0435-74A0-4E0F-97666FC40191}"/>
              </a:ext>
            </a:extLst>
          </p:cNvPr>
          <p:cNvSpPr txBox="1"/>
          <p:nvPr/>
        </p:nvSpPr>
        <p:spPr>
          <a:xfrm>
            <a:off x="3476450" y="3955144"/>
            <a:ext cx="24432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chemeClr val="bg1"/>
                </a:solidFill>
                <a:latin typeface="Impact" panose="020B0806030902050204" pitchFamily="34" charset="0"/>
              </a:rPr>
              <a:t>  02.</a:t>
            </a:r>
          </a:p>
          <a:p>
            <a:r>
              <a:rPr lang="sk-SK" dirty="0">
                <a:solidFill>
                  <a:schemeClr val="bg1"/>
                </a:solidFill>
                <a:latin typeface="Impact" panose="020B0806030902050204" pitchFamily="34" charset="0"/>
              </a:rPr>
              <a:t>    OBSAH  PRÁCE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Náhľad snímky 18"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59802"/>
                  </p:ext>
                </p:extLst>
              </p:nvPr>
            </p:nvGraphicFramePr>
            <p:xfrm>
              <a:off x="363364" y="4878055"/>
              <a:ext cx="2603696" cy="1464579"/>
            </p:xfrm>
            <a:graphic>
              <a:graphicData uri="http://schemas.microsoft.com/office/powerpoint/2016/slidezoom">
                <pslz:sldZm>
                  <pslz:sldZmObj sldId="303" cId="3643927049">
                    <pslz:zmPr id="{03B3323D-9F2F-463C-B329-149DCB1D38D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Náhľad snímky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93A384D1-06FB-CACC-0503-9B6E6A31A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364" y="4878055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Náhľad snímky 21"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7101835"/>
                  </p:ext>
                </p:extLst>
              </p:nvPr>
            </p:nvGraphicFramePr>
            <p:xfrm>
              <a:off x="3260906" y="4873788"/>
              <a:ext cx="2603696" cy="1464579"/>
            </p:xfrm>
            <a:graphic>
              <a:graphicData uri="http://schemas.microsoft.com/office/powerpoint/2016/slidezoom">
                <pslz:sldZm>
                  <pslz:sldZmObj sldId="302" cId="1018624510">
                    <pslz:zmPr id="{EA8A90EC-DB4C-4F50-8433-F0DF61AD372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Náhľad snímky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5952E31-DF54-2828-1B97-FEDA60D98F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0906" y="4873788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Náhľad snímky 25"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38843"/>
                  </p:ext>
                </p:extLst>
              </p:nvPr>
            </p:nvGraphicFramePr>
            <p:xfrm>
              <a:off x="6166133" y="4875571"/>
              <a:ext cx="2603696" cy="1464579"/>
            </p:xfrm>
            <a:graphic>
              <a:graphicData uri="http://schemas.microsoft.com/office/powerpoint/2016/slidezoom">
                <pslz:sldZm>
                  <pslz:sldZmObj sldId="301" cId="2950850305">
                    <pslz:zmPr id="{55BA5FB7-53B6-4A28-8979-3F7277E8C0A0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Náhľad snímky 25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4FCAB4C5-99CF-5787-9583-D17A22922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6133" y="4875571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Náhľad snímky 27"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519271"/>
                  </p:ext>
                </p:extLst>
              </p:nvPr>
            </p:nvGraphicFramePr>
            <p:xfrm>
              <a:off x="9093483" y="4875572"/>
              <a:ext cx="2603696" cy="1464579"/>
            </p:xfrm>
            <a:graphic>
              <a:graphicData uri="http://schemas.microsoft.com/office/powerpoint/2016/slidezoom">
                <pslz:sldZm>
                  <pslz:sldZmObj sldId="295" cId="2186824041">
                    <pslz:zmPr id="{6CBB6091-5F3F-43C3-885A-574B793448C6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03696" cy="146457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Náhľad snímky 2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A26AF84-A7C7-5B0C-CE35-DE5BBBB98C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93483" y="4875572"/>
                <a:ext cx="2603696" cy="146457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23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89ADCC11-5959-2E41-F96F-5A96F4791EBC}"/>
              </a:ext>
            </a:extLst>
          </p:cNvPr>
          <p:cNvSpPr/>
          <p:nvPr/>
        </p:nvSpPr>
        <p:spPr>
          <a:xfrm rot="3989534">
            <a:off x="-4427786" y="2067726"/>
            <a:ext cx="14911580" cy="4348143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4078820" y="299858"/>
            <a:ext cx="110553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ÚVOD A CIELE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7143787" y="317596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7848320" y="3244333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</a:t>
            </a:r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B7F4C9-21BC-3194-1D39-2BC2578E3B9C}"/>
              </a:ext>
            </a:extLst>
          </p:cNvPr>
          <p:cNvSpPr txBox="1">
            <a:spLocks/>
          </p:cNvSpPr>
          <p:nvPr/>
        </p:nvSpPr>
        <p:spPr>
          <a:xfrm>
            <a:off x="714411" y="2565931"/>
            <a:ext cx="4228580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F898A8BA-904B-C2E0-7FFF-A518675638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82935" y="4354242"/>
            <a:ext cx="3109434" cy="118015"/>
          </a:xfrm>
          <a:prstGeom prst="rect">
            <a:avLst/>
          </a:prstGeom>
        </p:spPr>
      </p:pic>
      <p:sp>
        <p:nvSpPr>
          <p:cNvPr id="8" name="!!kruh">
            <a:extLst>
              <a:ext uri="{FF2B5EF4-FFF2-40B4-BE49-F238E27FC236}">
                <a16:creationId xmlns:a16="http://schemas.microsoft.com/office/drawing/2014/main" id="{499E9A9B-93F7-B35A-8966-26E813416096}"/>
              </a:ext>
            </a:extLst>
          </p:cNvPr>
          <p:cNvSpPr/>
          <p:nvPr/>
        </p:nvSpPr>
        <p:spPr>
          <a:xfrm>
            <a:off x="10629069" y="3988760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ADBBFB3-6141-A3C3-6238-BF223CF90DBC}"/>
              </a:ext>
            </a:extLst>
          </p:cNvPr>
          <p:cNvSpPr txBox="1"/>
          <p:nvPr/>
        </p:nvSpPr>
        <p:spPr>
          <a:xfrm>
            <a:off x="7848320" y="4057133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</a:t>
            </a:r>
            <a:endParaRPr lang="sk-SK" dirty="0"/>
          </a:p>
        </p:txBody>
      </p:sp>
      <p:sp>
        <p:nvSpPr>
          <p:cNvPr id="11" name="!!kruh">
            <a:extLst>
              <a:ext uri="{FF2B5EF4-FFF2-40B4-BE49-F238E27FC236}">
                <a16:creationId xmlns:a16="http://schemas.microsoft.com/office/drawing/2014/main" id="{E2F181C8-62C7-7B7D-6C6B-0B5113D4E689}"/>
              </a:ext>
            </a:extLst>
          </p:cNvPr>
          <p:cNvSpPr/>
          <p:nvPr/>
        </p:nvSpPr>
        <p:spPr>
          <a:xfrm>
            <a:off x="7143787" y="4801561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210E7BC8-AE4E-A82A-B031-AD4A6E1E7471}"/>
              </a:ext>
            </a:extLst>
          </p:cNvPr>
          <p:cNvSpPr txBox="1"/>
          <p:nvPr/>
        </p:nvSpPr>
        <p:spPr>
          <a:xfrm>
            <a:off x="7848320" y="4869933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</a:t>
            </a:r>
            <a:endParaRPr lang="sk-SK" dirty="0"/>
          </a:p>
        </p:txBody>
      </p:sp>
      <p:sp>
        <p:nvSpPr>
          <p:cNvPr id="19" name="!!kruh">
            <a:extLst>
              <a:ext uri="{FF2B5EF4-FFF2-40B4-BE49-F238E27FC236}">
                <a16:creationId xmlns:a16="http://schemas.microsoft.com/office/drawing/2014/main" id="{3E341AD1-F620-2996-031E-16FF05A8C48B}"/>
              </a:ext>
            </a:extLst>
          </p:cNvPr>
          <p:cNvSpPr/>
          <p:nvPr/>
        </p:nvSpPr>
        <p:spPr>
          <a:xfrm>
            <a:off x="10629068" y="5601660"/>
            <a:ext cx="506077" cy="506077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FCA8F215-45B9-47C5-50F9-36F9A7DAA733}"/>
              </a:ext>
            </a:extLst>
          </p:cNvPr>
          <p:cNvSpPr txBox="1"/>
          <p:nvPr/>
        </p:nvSpPr>
        <p:spPr>
          <a:xfrm>
            <a:off x="7848320" y="5682733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</a:t>
            </a:r>
            <a:endParaRPr lang="sk-SK" dirty="0"/>
          </a:p>
        </p:txBody>
      </p:sp>
      <p:sp>
        <p:nvSpPr>
          <p:cNvPr id="24" name="Nadpis 1">
            <a:extLst>
              <a:ext uri="{FF2B5EF4-FFF2-40B4-BE49-F238E27FC236}">
                <a16:creationId xmlns:a16="http://schemas.microsoft.com/office/drawing/2014/main" id="{679AD9EF-8D55-4C81-CFEB-068D55F39302}"/>
              </a:ext>
            </a:extLst>
          </p:cNvPr>
          <p:cNvSpPr txBox="1">
            <a:spLocks/>
          </p:cNvSpPr>
          <p:nvPr/>
        </p:nvSpPr>
        <p:spPr>
          <a:xfrm>
            <a:off x="1520522" y="4835172"/>
            <a:ext cx="4228580" cy="1364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effectLst/>
                <a:latin typeface="Lucida Console" panose="020B0609040504020204" pitchFamily="49" charset="0"/>
              </a:rPr>
              <a:t> XXXII)</a:t>
            </a:r>
          </a:p>
        </p:txBody>
      </p:sp>
    </p:spTree>
    <p:extLst>
      <p:ext uri="{BB962C8B-B14F-4D97-AF65-F5344CB8AC3E}">
        <p14:creationId xmlns:p14="http://schemas.microsoft.com/office/powerpoint/2010/main" val="364392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3150355" y="776214"/>
            <a:ext cx="589128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4" name="!!kruh">
            <a:extLst>
              <a:ext uri="{FF2B5EF4-FFF2-40B4-BE49-F238E27FC236}">
                <a16:creationId xmlns:a16="http://schemas.microsoft.com/office/drawing/2014/main" id="{C9BEF276-6235-9785-ED87-EFE347C8F1EE}"/>
              </a:ext>
            </a:extLst>
          </p:cNvPr>
          <p:cNvSpPr/>
          <p:nvPr/>
        </p:nvSpPr>
        <p:spPr>
          <a:xfrm>
            <a:off x="1624712" y="2514503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5" name="!!kruh">
            <a:extLst>
              <a:ext uri="{FF2B5EF4-FFF2-40B4-BE49-F238E27FC236}">
                <a16:creationId xmlns:a16="http://schemas.microsoft.com/office/drawing/2014/main" id="{9E87ED66-A415-39F9-C8C2-69C610E9C3B5}"/>
              </a:ext>
            </a:extLst>
          </p:cNvPr>
          <p:cNvSpPr/>
          <p:nvPr/>
        </p:nvSpPr>
        <p:spPr>
          <a:xfrm>
            <a:off x="5481839" y="2514505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6" name="!!kruh">
            <a:extLst>
              <a:ext uri="{FF2B5EF4-FFF2-40B4-BE49-F238E27FC236}">
                <a16:creationId xmlns:a16="http://schemas.microsoft.com/office/drawing/2014/main" id="{FE2F682B-E5F4-EF59-D59E-97278D99AE67}"/>
              </a:ext>
            </a:extLst>
          </p:cNvPr>
          <p:cNvSpPr/>
          <p:nvPr/>
        </p:nvSpPr>
        <p:spPr>
          <a:xfrm>
            <a:off x="9338966" y="2514504"/>
            <a:ext cx="889189" cy="889189"/>
          </a:xfrm>
          <a:prstGeom prst="ellipse">
            <a:avLst/>
          </a:prstGeom>
          <a:gradFill flip="none" rotWithShape="1"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rgbClr val="313944">
                <a:alpha val="9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ln w="28575">
                <a:solidFill>
                  <a:schemeClr val="accent1"/>
                </a:solidFill>
              </a:ln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9D1B415-986F-BE51-72C4-7E46BA906079}"/>
              </a:ext>
            </a:extLst>
          </p:cNvPr>
          <p:cNvSpPr txBox="1"/>
          <p:nvPr/>
        </p:nvSpPr>
        <p:spPr>
          <a:xfrm>
            <a:off x="8266666" y="3619500"/>
            <a:ext cx="303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hlavnýmdnešnom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</a:t>
            </a:r>
            <a:endParaRPr lang="sk-SK" dirty="0"/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4D915BB4-F56F-FD72-1415-8AC299A336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334384" y="4041493"/>
            <a:ext cx="3109434" cy="118015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F1B46A5F-BF27-0654-2883-56E01962BA7B}"/>
              </a:ext>
            </a:extLst>
          </p:cNvPr>
          <p:cNvSpPr txBox="1"/>
          <p:nvPr/>
        </p:nvSpPr>
        <p:spPr>
          <a:xfrm>
            <a:off x="4409539" y="3619500"/>
            <a:ext cx="303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hlavnýmdnešnom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</a:t>
            </a:r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884D9AA-1548-25F2-2314-62C786C5B0AA}"/>
              </a:ext>
            </a:extLst>
          </p:cNvPr>
          <p:cNvSpPr txBox="1"/>
          <p:nvPr/>
        </p:nvSpPr>
        <p:spPr>
          <a:xfrm>
            <a:off x="552412" y="3619500"/>
            <a:ext cx="3033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dnešnom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 mestu </a:t>
            </a:r>
            <a:r>
              <a:rPr lang="sk-SK" sz="1800" strike="noStrike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Mennofer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ktoré bolo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hlavnýmdnešnom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Egypte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. V staroveku toto pohrebisko patrilo</a:t>
            </a:r>
            <a:endParaRPr lang="sk-SK" dirty="0"/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3DAAD936-D3EA-8B7D-4033-A4A8651184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38894" y="4041493"/>
            <a:ext cx="3109434" cy="118015"/>
          </a:xfrm>
          <a:prstGeom prst="rect">
            <a:avLst/>
          </a:prstGeom>
        </p:spPr>
      </p:pic>
      <p:sp>
        <p:nvSpPr>
          <p:cNvPr id="17" name="Obdĺžnik 16">
            <a:extLst>
              <a:ext uri="{FF2B5EF4-FFF2-40B4-BE49-F238E27FC236}">
                <a16:creationId xmlns:a16="http://schemas.microsoft.com/office/drawing/2014/main" id="{34A5C749-053B-258E-7533-3A059F24E985}"/>
              </a:ext>
            </a:extLst>
          </p:cNvPr>
          <p:cNvSpPr/>
          <p:nvPr/>
        </p:nvSpPr>
        <p:spPr>
          <a:xfrm>
            <a:off x="-1907511" y="6321430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8624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9E1E9-C18C-B042-E20D-BD764C02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C8E0D5-E28C-4E8B-8BEA-FA8BC9C6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Prac listy </a:t>
            </a:r>
          </a:p>
          <a:p>
            <a:r>
              <a:rPr lang="sk-SK" dirty="0"/>
              <a:t>Zapojenia</a:t>
            </a:r>
          </a:p>
          <a:p>
            <a:r>
              <a:rPr lang="sk-SK" dirty="0" err="1"/>
              <a:t>Cloud</a:t>
            </a:r>
            <a:endParaRPr lang="sk-SK" dirty="0"/>
          </a:p>
          <a:p>
            <a:r>
              <a:rPr lang="sk-SK" dirty="0"/>
              <a:t>Dotazník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784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912481" y="5094177"/>
            <a:ext cx="5891288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0850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1033358"/>
            <a:ext cx="10096798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PRAKTICKÉ</a:t>
            </a:r>
          </a:p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		PRACOVNÉ    						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523576" y="4273837"/>
            <a:ext cx="5891288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4B0E62A6-8B7A-7BE9-47A6-CBD705143B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0222">
            <a:off x="199362" y="2700666"/>
            <a:ext cx="4880564" cy="17789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DABE6A36-12F5-58F9-008A-29D67BCECF33}"/>
              </a:ext>
            </a:extLst>
          </p:cNvPr>
          <p:cNvSpPr txBox="1"/>
          <p:nvPr/>
        </p:nvSpPr>
        <p:spPr>
          <a:xfrm rot="16200000">
            <a:off x="5695113" y="4761228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2A9AFF54-67BB-0582-0598-3159CDAC5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" t="133" r="-78" b="-127"/>
          <a:stretch/>
        </p:blipFill>
        <p:spPr>
          <a:xfrm>
            <a:off x="7515806" y="279399"/>
            <a:ext cx="4442761" cy="629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4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>
            <a:extLst>
              <a:ext uri="{FF2B5EF4-FFF2-40B4-BE49-F238E27FC236}">
                <a16:creationId xmlns:a16="http://schemas.microsoft.com/office/drawing/2014/main" id="{EBFF46E7-F9DA-1A54-EFB2-F25F480E68D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74000">
                <a:srgbClr val="272727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BFA3DE68-F7C6-AD22-EA12-74D596C9B78E}"/>
              </a:ext>
            </a:extLst>
          </p:cNvPr>
          <p:cNvSpPr/>
          <p:nvPr/>
        </p:nvSpPr>
        <p:spPr>
          <a:xfrm rot="20045164">
            <a:off x="-2432936" y="2583476"/>
            <a:ext cx="16470863" cy="532110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FC407B1A-A91C-A488-BF24-5BA273BEC60B}"/>
              </a:ext>
            </a:extLst>
          </p:cNvPr>
          <p:cNvSpPr/>
          <p:nvPr/>
        </p:nvSpPr>
        <p:spPr>
          <a:xfrm rot="20045164">
            <a:off x="-1988805" y="3143311"/>
            <a:ext cx="16007020" cy="228477"/>
          </a:xfrm>
          <a:prstGeom prst="rect">
            <a:avLst/>
          </a:prstGeom>
          <a:gradFill>
            <a:gsLst>
              <a:gs pos="35000">
                <a:srgbClr val="CCFF99">
                  <a:lumMod val="96000"/>
                </a:srgbClr>
              </a:gs>
              <a:gs pos="66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C844EE25-6FED-2F6C-6DF0-37669AEDC5F3}"/>
              </a:ext>
            </a:extLst>
          </p:cNvPr>
          <p:cNvSpPr txBox="1">
            <a:spLocks/>
          </p:cNvSpPr>
          <p:nvPr/>
        </p:nvSpPr>
        <p:spPr>
          <a:xfrm>
            <a:off x="706971" y="728558"/>
            <a:ext cx="4379379" cy="5060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600" dirty="0">
                <a:solidFill>
                  <a:schemeClr val="bg1"/>
                </a:solidFill>
                <a:latin typeface="Lucida Console" panose="020B0609040504020204" pitchFamily="49" charset="0"/>
                <a:cs typeface="Segoe UI" panose="020B0502040204020203" pitchFamily="34" charset="0"/>
              </a:rPr>
              <a:t>PRACOVNÉ    LISTY</a:t>
            </a:r>
          </a:p>
        </p:txBody>
      </p:sp>
      <p:sp>
        <p:nvSpPr>
          <p:cNvPr id="11" name="Nadpis 1">
            <a:extLst>
              <a:ext uri="{FF2B5EF4-FFF2-40B4-BE49-F238E27FC236}">
                <a16:creationId xmlns:a16="http://schemas.microsoft.com/office/drawing/2014/main" id="{0D416FD4-5952-4C85-47BE-67B5FFB3650C}"/>
              </a:ext>
            </a:extLst>
          </p:cNvPr>
          <p:cNvSpPr txBox="1">
            <a:spLocks/>
          </p:cNvSpPr>
          <p:nvPr/>
        </p:nvSpPr>
        <p:spPr>
          <a:xfrm>
            <a:off x="4912481" y="5094177"/>
            <a:ext cx="5891288" cy="207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Stupňovitá pyramída v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Sakkáre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(iné názvy: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Džoserova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Necerichetova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pyramída, Pyramída </a:t>
            </a:r>
            <a:r>
              <a:rPr lang="sk-SK" sz="180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Lepsius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XXXII) je </a:t>
            </a:r>
            <a:r>
              <a:rPr lang="sk-SK" sz="1800" strike="noStrike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staroegyptská</a:t>
            </a:r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 pamiatka, súbor objektov starovekej pohrebnej a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BA26F74-A0F2-7AB5-9C0F-BE2EE46110B4}"/>
              </a:ext>
            </a:extLst>
          </p:cNvPr>
          <p:cNvSpPr txBox="1"/>
          <p:nvPr/>
        </p:nvSpPr>
        <p:spPr>
          <a:xfrm rot="16200000">
            <a:off x="-835323" y="3320821"/>
            <a:ext cx="303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Praktický list</a:t>
            </a:r>
            <a:endParaRPr lang="sk-SK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85A0554-B2AC-E846-6DB1-2D25ED6FD4DE}"/>
              </a:ext>
            </a:extLst>
          </p:cNvPr>
          <p:cNvSpPr txBox="1"/>
          <p:nvPr/>
        </p:nvSpPr>
        <p:spPr>
          <a:xfrm rot="5400000">
            <a:off x="9871906" y="1869865"/>
            <a:ext cx="229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Teoretický list</a:t>
            </a:r>
            <a:endParaRPr lang="sk-SK" dirty="0"/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68BE020-CB17-DF72-BF7F-E2050D0F33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271734">
            <a:off x="3841861" y="2746416"/>
            <a:ext cx="4080257" cy="14872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882545B-4E89-D28D-7D71-98994BB8A7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74" t="4295" r="7508" b="20395"/>
          <a:stretch/>
        </p:blipFill>
        <p:spPr>
          <a:xfrm>
            <a:off x="938590" y="2729600"/>
            <a:ext cx="3035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D93AF50A-B5E4-82B6-C259-A9B5CF434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1" t="5413" r="8869" b="14188"/>
          <a:stretch/>
        </p:blipFill>
        <p:spPr>
          <a:xfrm>
            <a:off x="7768469" y="580343"/>
            <a:ext cx="3035300" cy="4128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821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592</Words>
  <Application>Microsoft Office PowerPoint</Application>
  <PresentationFormat>Širokouhlá</PresentationFormat>
  <Paragraphs>85</Paragraphs>
  <Slides>16</Slides>
  <Notes>12</Notes>
  <HiddenSlides>4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Lucida Console</vt:lpstr>
      <vt:lpstr>Motív Office</vt:lpstr>
      <vt:lpstr>INTERNET VECÍ PRAKTICKY</vt:lpstr>
      <vt:lpstr>INTERNET VECÍ PRAKTICKY</vt:lpstr>
      <vt:lpstr>INTERNET VECÍ PRAKTICKY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INTERNET VECÍ PRAKTICKY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VECÍ PRAKTICKY</dc:title>
  <dc:creator>PC</dc:creator>
  <cp:lastModifiedBy>PC</cp:lastModifiedBy>
  <cp:revision>13</cp:revision>
  <dcterms:created xsi:type="dcterms:W3CDTF">2023-01-30T14:54:22Z</dcterms:created>
  <dcterms:modified xsi:type="dcterms:W3CDTF">2023-02-04T13:42:08Z</dcterms:modified>
</cp:coreProperties>
</file>