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71" r:id="rId4"/>
    <p:sldId id="272" r:id="rId5"/>
    <p:sldId id="274" r:id="rId6"/>
    <p:sldId id="273" r:id="rId7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7487" autoAdjust="0"/>
  </p:normalViewPr>
  <p:slideViewPr>
    <p:cSldViewPr snapToGrid="0">
      <p:cViewPr varScale="1">
        <p:scale>
          <a:sx n="109" d="100"/>
          <a:sy n="109" d="100"/>
        </p:scale>
        <p:origin x="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77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Papaj" userId="48938de9dcd7cceb" providerId="LiveId" clId="{0C8FDD86-0FB1-4C80-9196-6EEA94A7D268}"/>
    <pc:docChg chg="modSld">
      <pc:chgData name="Tomáš Papaj" userId="48938de9dcd7cceb" providerId="LiveId" clId="{0C8FDD86-0FB1-4C80-9196-6EEA94A7D268}" dt="2022-10-16T14:40:25.794" v="23" actId="20577"/>
      <pc:docMkLst>
        <pc:docMk/>
      </pc:docMkLst>
      <pc:sldChg chg="modSp mod">
        <pc:chgData name="Tomáš Papaj" userId="48938de9dcd7cceb" providerId="LiveId" clId="{0C8FDD86-0FB1-4C80-9196-6EEA94A7D268}" dt="2022-10-16T14:37:46.770" v="3" actId="20577"/>
        <pc:sldMkLst>
          <pc:docMk/>
          <pc:sldMk cId="322398974" sldId="256"/>
        </pc:sldMkLst>
        <pc:spChg chg="mod">
          <ac:chgData name="Tomáš Papaj" userId="48938de9dcd7cceb" providerId="LiveId" clId="{0C8FDD86-0FB1-4C80-9196-6EEA94A7D268}" dt="2022-10-16T14:37:46.770" v="3" actId="20577"/>
          <ac:spMkLst>
            <pc:docMk/>
            <pc:sldMk cId="322398974" sldId="256"/>
            <ac:spMk id="3" creationId="{814253EE-4FA2-4843-BE27-C7D5B08FFB81}"/>
          </ac:spMkLst>
        </pc:spChg>
      </pc:sldChg>
      <pc:sldChg chg="modSp">
        <pc:chgData name="Tomáš Papaj" userId="48938de9dcd7cceb" providerId="LiveId" clId="{0C8FDD86-0FB1-4C80-9196-6EEA94A7D268}" dt="2022-10-16T14:39:57.474" v="20" actId="20577"/>
        <pc:sldMkLst>
          <pc:docMk/>
          <pc:sldMk cId="3820499303" sldId="271"/>
        </pc:sldMkLst>
        <pc:spChg chg="mod">
          <ac:chgData name="Tomáš Papaj" userId="48938de9dcd7cceb" providerId="LiveId" clId="{0C8FDD86-0FB1-4C80-9196-6EEA94A7D268}" dt="2022-10-16T14:39:17.170" v="7" actId="20577"/>
          <ac:spMkLst>
            <pc:docMk/>
            <pc:sldMk cId="3820499303" sldId="271"/>
            <ac:spMk id="16" creationId="{6A042E82-C0D6-2C34-F45E-19B8C72827D1}"/>
          </ac:spMkLst>
        </pc:spChg>
        <pc:spChg chg="mod">
          <ac:chgData name="Tomáš Papaj" userId="48938de9dcd7cceb" providerId="LiveId" clId="{0C8FDD86-0FB1-4C80-9196-6EEA94A7D268}" dt="2022-10-16T14:39:57.474" v="20" actId="20577"/>
          <ac:spMkLst>
            <pc:docMk/>
            <pc:sldMk cId="3820499303" sldId="271"/>
            <ac:spMk id="23" creationId="{8A25D42A-21C5-DA14-9366-9381CDE28D44}"/>
          </ac:spMkLst>
        </pc:spChg>
      </pc:sldChg>
      <pc:sldChg chg="modSp mod">
        <pc:chgData name="Tomáš Papaj" userId="48938de9dcd7cceb" providerId="LiveId" clId="{0C8FDD86-0FB1-4C80-9196-6EEA94A7D268}" dt="2022-10-16T14:40:25.794" v="23" actId="20577"/>
        <pc:sldMkLst>
          <pc:docMk/>
          <pc:sldMk cId="2893934818" sldId="273"/>
        </pc:sldMkLst>
        <pc:spChg chg="mod">
          <ac:chgData name="Tomáš Papaj" userId="48938de9dcd7cceb" providerId="LiveId" clId="{0C8FDD86-0FB1-4C80-9196-6EEA94A7D268}" dt="2022-10-16T14:40:25.794" v="23" actId="20577"/>
          <ac:spMkLst>
            <pc:docMk/>
            <pc:sldMk cId="2893934818" sldId="273"/>
            <ac:spMk id="2" creationId="{042C824B-4279-4D47-92DD-71F5353FAA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54D43-FE56-4A70-AED7-3AE345CC580D}" type="datetime1">
              <a:rPr lang="sk-SK" smtClean="0"/>
              <a:t>28. 10. 2022</a:t>
            </a:fld>
            <a:endParaRPr lang="sk-SK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D529299-61FF-4B93-ADA6-2FD5975D62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FB5FBE-3F32-4037-88F1-583C5063C089}" type="datetime1">
              <a:rPr lang="sk-SK" noProof="0" smtClean="0"/>
              <a:t>28. 10. 2022</a:t>
            </a:fld>
            <a:endParaRPr lang="sk-SK" noProof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849E9A-41F7-4779-A581-48A7C374A227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880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813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1634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706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718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 noProof="0"/>
              <a:t>Kliknite sem a upravte štýl predlohy podnadpisov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FB2D87-FD54-4B4F-9C83-0E71DA6F9A37}" type="datetime1">
              <a:rPr lang="sk-SK" noProof="0" smtClean="0"/>
              <a:t>28. 10. 2022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5E7829-73B0-4903-9FF6-46771CB99C20}" type="datetime1">
              <a:rPr lang="sk-SK" noProof="0" smtClean="0"/>
              <a:t>28. 10. 2022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5FB8ED-A758-4594-B6DE-A6D05E017EC0}" type="datetime1">
              <a:rPr lang="sk-SK" noProof="0" smtClean="0"/>
              <a:t>28. 10. 2022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DC8793-A7F0-4DED-B68F-EF65D6B7BE73}" type="datetime1">
              <a:rPr lang="sk-SK" noProof="0" smtClean="0"/>
              <a:t>28. 10. 2022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11AC4-B62A-44C6-92AC-6EBF3C477CDF}" type="datetime1">
              <a:rPr lang="sk-SK" noProof="0" smtClean="0"/>
              <a:t>28. 10. 2022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CA0881-D4D8-4595-9096-9F01E4158837}" type="datetime1">
              <a:rPr lang="sk-SK" noProof="0" smtClean="0"/>
              <a:t>28. 10. 2022</a:t>
            </a:fld>
            <a:endParaRPr lang="sk-SK" noProof="0"/>
          </a:p>
        </p:txBody>
      </p:sp>
      <p:sp>
        <p:nvSpPr>
          <p:cNvPr id="6" name="Zástupný symbol päty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obsahu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symbol obsahu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0FD14C-7225-4F0F-9397-CF83B3565C82}" type="datetime1">
              <a:rPr lang="sk-SK" noProof="0" smtClean="0"/>
              <a:t>28. 10. 2022</a:t>
            </a:fld>
            <a:endParaRPr lang="sk-SK" noProof="0"/>
          </a:p>
        </p:txBody>
      </p:sp>
      <p:sp>
        <p:nvSpPr>
          <p:cNvPr id="8" name="Zástupný symbol päty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9615A-1838-4DA9-BEE4-8D2202C14F9F}" type="datetime1">
              <a:rPr lang="sk-SK" noProof="0" smtClean="0"/>
              <a:t>28. 10. 2022</a:t>
            </a:fld>
            <a:endParaRPr lang="sk-SK" noProof="0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10594-34F6-47A0-96D9-768BD2954EEE}" type="datetime1">
              <a:rPr lang="sk-SK" noProof="0" smtClean="0"/>
              <a:t>28. 10. 2022</a:t>
            </a:fld>
            <a:endParaRPr lang="sk-SK" noProof="0"/>
          </a:p>
        </p:txBody>
      </p:sp>
      <p:sp>
        <p:nvSpPr>
          <p:cNvPr id="3" name="Zástupný symbol päty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E7C90B-1A0D-4F65-997B-AB08FEE67ADD}" type="datetime1">
              <a:rPr lang="sk-SK" noProof="0" smtClean="0"/>
              <a:t>28. 10. 2022</a:t>
            </a:fld>
            <a:endParaRPr lang="sk-SK" noProof="0"/>
          </a:p>
        </p:txBody>
      </p:sp>
      <p:sp>
        <p:nvSpPr>
          <p:cNvPr id="6" name="Zástupný symbol päty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rázok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81621-F6A2-47C7-9753-4DEF3764F7C0}" type="datetime1">
              <a:rPr lang="sk-SK" noProof="0" smtClean="0"/>
              <a:t>28. 10. 2022</a:t>
            </a:fld>
            <a:endParaRPr lang="sk-SK" noProof="0"/>
          </a:p>
        </p:txBody>
      </p:sp>
      <p:sp>
        <p:nvSpPr>
          <p:cNvPr id="6" name="Zástupný symbol päty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5347038-E413-4CBD-9799-2DBFAC9AE3A0}" type="datetime1">
              <a:rPr lang="sk-SK" noProof="0" smtClean="0"/>
              <a:t>28. 10. 2022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4" y="4268157"/>
            <a:ext cx="6470905" cy="1363215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DIDAKTICKÁ POMÔCKA VO FORME PRACOVNÝCH LISTOV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3615" y="5483322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latin typeface="Franklin Gothic Book" panose="020B0503020102020204" pitchFamily="34" charset="0"/>
              </a:rPr>
              <a:t>Konzultant: Ing. Monika </a:t>
            </a:r>
            <a:r>
              <a:rPr lang="sk-SK" sz="2000" dirty="0" err="1">
                <a:latin typeface="Franklin Gothic Book" panose="020B0503020102020204" pitchFamily="34" charset="0"/>
              </a:rPr>
              <a:t>Rolková</a:t>
            </a:r>
            <a:endParaRPr lang="sk-SK" sz="2000" dirty="0">
              <a:latin typeface="Franklin Gothic Book" panose="020B0503020102020204" pitchFamily="34" charset="0"/>
            </a:endParaRPr>
          </a:p>
          <a:p>
            <a:pPr algn="l"/>
            <a:r>
              <a:rPr lang="sk-SK" sz="2000" dirty="0">
                <a:latin typeface="Franklin Gothic Book" panose="020B0503020102020204" pitchFamily="34" charset="0"/>
              </a:rPr>
              <a:t>Martin </a:t>
            </a:r>
            <a:r>
              <a:rPr lang="sk-SK" sz="2000" dirty="0" err="1">
                <a:latin typeface="Franklin Gothic Book" panose="020B0503020102020204" pitchFamily="34" charset="0"/>
              </a:rPr>
              <a:t>Ďugel</a:t>
            </a:r>
            <a:r>
              <a:rPr lang="sk-SK" sz="2000" dirty="0">
                <a:latin typeface="Franklin Gothic Book" panose="020B0503020102020204" pitchFamily="34" charset="0"/>
              </a:rPr>
              <a:t> a Tomáš Papaj</a:t>
            </a:r>
          </a:p>
          <a:p>
            <a:pPr algn="l" rtl="0"/>
            <a:r>
              <a:rPr lang="sk-SK" sz="2000" dirty="0">
                <a:latin typeface="Franklin Gothic Book" panose="020B0503020102020204" pitchFamily="34" charset="0"/>
              </a:rPr>
              <a:t>IV.BI</a:t>
            </a:r>
          </a:p>
        </p:txBody>
      </p:sp>
      <p:sp>
        <p:nvSpPr>
          <p:cNvPr id="29" name="Voľný tvar: Tvar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Voľný tvar: Tvar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Voľný tvar: Tvar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Voľný tvar: Tvar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Voľný tvar: Tvar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Voľný tvar: Tvar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668" y="972629"/>
            <a:ext cx="2526990" cy="2438151"/>
          </a:xfrm>
          <a:prstGeom prst="rect">
            <a:avLst/>
          </a:prstGeom>
        </p:spPr>
      </p:pic>
      <p:pic>
        <p:nvPicPr>
          <p:cNvPr id="10" name="Picture 10" descr="Uno WiFi Rev2 - Arduino | Mouser">
            <a:extLst>
              <a:ext uri="{FF2B5EF4-FFF2-40B4-BE49-F238E27FC236}">
                <a16:creationId xmlns:a16="http://schemas.microsoft.com/office/drawing/2014/main" id="{D7613955-4744-2A63-A3B8-C0CF1FA4D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239" y="2918206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41DF393D-F8D5-706C-2ED3-F1C34456C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9317" y="197492"/>
            <a:ext cx="2203682" cy="238471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!!kruh">
            <a:extLst>
              <a:ext uri="{FF2B5EF4-FFF2-40B4-BE49-F238E27FC236}">
                <a16:creationId xmlns:a16="http://schemas.microsoft.com/office/drawing/2014/main" id="{926D51C7-F327-823E-BEE6-1D3E01FEE5C4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Grafický objekt 11" descr="Prezentácia s kontrolným zoznamom">
            <a:extLst>
              <a:ext uri="{FF2B5EF4-FFF2-40B4-BE49-F238E27FC236}">
                <a16:creationId xmlns:a16="http://schemas.microsoft.com/office/drawing/2014/main" id="{0A122717-E0B2-9192-C9AF-FDAF38A4F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5761" y="-223847"/>
            <a:ext cx="3976238" cy="397623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610" y="477445"/>
            <a:ext cx="530462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ZAMERIANIE A CIELE PRÁCE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627495" y="2585625"/>
            <a:ext cx="586154" cy="5759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Textové pole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880732" y="3214287"/>
            <a:ext cx="31931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Práca bude zameraná na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mikrokontrolér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Arduino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, prácu s ním a jeho programovanie. Neskôr </a:t>
            </a:r>
          </a:p>
          <a:p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sa zameriame na zapracovanie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Arduina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 do sveta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IoT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. 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6D1E12A6-FA7A-477F-8C87-308C5B84B139}"/>
              </a:ext>
            </a:extLst>
          </p:cNvPr>
          <p:cNvSpPr/>
          <p:nvPr/>
        </p:nvSpPr>
        <p:spPr>
          <a:xfrm>
            <a:off x="4670934" y="3540115"/>
            <a:ext cx="586154" cy="5759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" name="Textové pole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4964011" y="4165574"/>
            <a:ext cx="6503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Úlohou tejto práce je vytvoriť učebnú pomôcku alebo cvičenia na preopakovanie učiva. 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  <a:p>
            <a:pPr rtl="0"/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Má slúžiť predovšetkým žiakom</a:t>
            </a:r>
            <a:r>
              <a:rPr lang="sk-SK" sz="2000" dirty="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ako forma zábavnejšieho vzdelávania. Učiteľom pomôže pri výučbe alebo ako súhrn nápadov pre vyučovanie. Taktiež sa bude dať použiť ako pestrá forma testových otázok.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Grafický objekt 10" descr="Prezentácia s kontrolným zoznamom">
            <a:extLst>
              <a:ext uri="{FF2B5EF4-FFF2-40B4-BE49-F238E27FC236}">
                <a16:creationId xmlns:a16="http://schemas.microsoft.com/office/drawing/2014/main" id="{923DF68B-57FD-7B70-AE9B-B31FF2291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0594" y="645669"/>
            <a:ext cx="914400" cy="914400"/>
          </a:xfrm>
          <a:prstGeom prst="rect">
            <a:avLst/>
          </a:prstGeom>
        </p:spPr>
      </p:pic>
      <p:sp>
        <p:nvSpPr>
          <p:cNvPr id="18" name="Textové pole 4">
            <a:extLst>
              <a:ext uri="{FF2B5EF4-FFF2-40B4-BE49-F238E27FC236}">
                <a16:creationId xmlns:a16="http://schemas.microsoft.com/office/drawing/2014/main" id="{0B5AE62A-B295-92E4-F605-8E21A6820499}"/>
              </a:ext>
            </a:extLst>
          </p:cNvPr>
          <p:cNvSpPr txBox="1"/>
          <p:nvPr/>
        </p:nvSpPr>
        <p:spPr>
          <a:xfrm>
            <a:off x="1213649" y="2638346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chemeClr val="accent4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ZAMERANIE</a:t>
            </a:r>
            <a:endParaRPr lang="sk-SK" sz="2000" dirty="0">
              <a:solidFill>
                <a:schemeClr val="accent4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ové pole 4">
            <a:extLst>
              <a:ext uri="{FF2B5EF4-FFF2-40B4-BE49-F238E27FC236}">
                <a16:creationId xmlns:a16="http://schemas.microsoft.com/office/drawing/2014/main" id="{C1C983E6-C700-4369-7BCE-96FCE58ADB8C}"/>
              </a:ext>
            </a:extLst>
          </p:cNvPr>
          <p:cNvSpPr txBox="1"/>
          <p:nvPr/>
        </p:nvSpPr>
        <p:spPr>
          <a:xfrm>
            <a:off x="5282004" y="3540115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chemeClr val="accent4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Ciele</a:t>
            </a:r>
            <a:endParaRPr lang="sk-SK" sz="2000" dirty="0">
              <a:solidFill>
                <a:schemeClr val="accent4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9" grpId="0" animBg="1"/>
      <p:bldP spid="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610" y="169572"/>
            <a:ext cx="881483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OBSAH PRÁCE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864034" y="3450004"/>
            <a:ext cx="586154" cy="57594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Textové pole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1450188" y="3476364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chemeClr val="accent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ZADANIE</a:t>
            </a:r>
            <a:r>
              <a:rPr lang="sk-SK" sz="2000" dirty="0">
                <a:solidFill>
                  <a:schemeClr val="accent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endParaRPr lang="sk-SK" sz="2000" dirty="0">
              <a:solidFill>
                <a:schemeClr val="accent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6D1E12A6-FA7A-477F-8C87-308C5B84B139}"/>
              </a:ext>
            </a:extLst>
          </p:cNvPr>
          <p:cNvSpPr/>
          <p:nvPr/>
        </p:nvSpPr>
        <p:spPr>
          <a:xfrm>
            <a:off x="5934402" y="3750175"/>
            <a:ext cx="586154" cy="57594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" name="Textové pole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6520556" y="3772821"/>
            <a:ext cx="318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chemeClr val="accent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VYPRACOVANIE</a:t>
            </a:r>
          </a:p>
        </p:txBody>
      </p:sp>
      <p:pic>
        <p:nvPicPr>
          <p:cNvPr id="13" name="Grafický objekt 12" descr="Dokument">
            <a:extLst>
              <a:ext uri="{FF2B5EF4-FFF2-40B4-BE49-F238E27FC236}">
                <a16:creationId xmlns:a16="http://schemas.microsoft.com/office/drawing/2014/main" id="{5D689A86-48F4-C782-ADDA-AC4301875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630" y="375153"/>
            <a:ext cx="914400" cy="914400"/>
          </a:xfrm>
          <a:prstGeom prst="rect">
            <a:avLst/>
          </a:prstGeom>
        </p:spPr>
      </p:pic>
      <p:sp>
        <p:nvSpPr>
          <p:cNvPr id="22" name="Ovál 21">
            <a:extLst>
              <a:ext uri="{FF2B5EF4-FFF2-40B4-BE49-F238E27FC236}">
                <a16:creationId xmlns:a16="http://schemas.microsoft.com/office/drawing/2014/main" id="{8177DB87-41AD-9A42-096F-FFA3D3B36B41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Grafický objekt 13" descr="Dokument">
            <a:extLst>
              <a:ext uri="{FF2B5EF4-FFF2-40B4-BE49-F238E27FC236}">
                <a16:creationId xmlns:a16="http://schemas.microsoft.com/office/drawing/2014/main" id="{4329D22A-F286-7F39-B62B-FA2B7A04F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3736" y="-154854"/>
            <a:ext cx="3659642" cy="3659642"/>
          </a:xfrm>
          <a:prstGeom prst="rect">
            <a:avLst/>
          </a:prstGeom>
        </p:spPr>
      </p:pic>
      <p:sp>
        <p:nvSpPr>
          <p:cNvPr id="16" name="Textové pole 4">
            <a:extLst>
              <a:ext uri="{FF2B5EF4-FFF2-40B4-BE49-F238E27FC236}">
                <a16:creationId xmlns:a16="http://schemas.microsoft.com/office/drawing/2014/main" id="{6A042E82-C0D6-2C34-F45E-19B8C72827D1}"/>
              </a:ext>
            </a:extLst>
          </p:cNvPr>
          <p:cNvSpPr txBox="1"/>
          <p:nvPr/>
        </p:nvSpPr>
        <p:spPr>
          <a:xfrm>
            <a:off x="836830" y="1557181"/>
            <a:ext cx="6083827" cy="122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- Práca bude obsahovať 5 zadaní a 5 vypracovaní od každého z nás (dokopy 10 zadaní a vypracovaní)</a:t>
            </a:r>
            <a:r>
              <a:rPr lang="sk-SK" sz="2000" dirty="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</a:p>
          <a:p>
            <a:pPr rtl="0">
              <a:lnSpc>
                <a:spcPct val="200000"/>
              </a:lnSpc>
            </a:pP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-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Obtiažnosť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 listov bude stupňovaná od najľahších</a:t>
            </a:r>
          </a:p>
        </p:txBody>
      </p:sp>
      <p:sp>
        <p:nvSpPr>
          <p:cNvPr id="17" name="Textové pole 4">
            <a:extLst>
              <a:ext uri="{FF2B5EF4-FFF2-40B4-BE49-F238E27FC236}">
                <a16:creationId xmlns:a16="http://schemas.microsoft.com/office/drawing/2014/main" id="{A1AC2364-D0AC-3791-DCD7-21BF2939C283}"/>
              </a:ext>
            </a:extLst>
          </p:cNvPr>
          <p:cNvSpPr txBox="1"/>
          <p:nvPr/>
        </p:nvSpPr>
        <p:spPr>
          <a:xfrm>
            <a:off x="1157111" y="4063157"/>
            <a:ext cx="4388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Bude mať 3-5 úloh pričom budú zamerané na teoretickú a praktickú časť. Zadanie môže byť formulované ako vytvorenie programu alebo jeho úprava a odpovedanie na otázku alebo jej doplnenie.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ové pole 4">
            <a:extLst>
              <a:ext uri="{FF2B5EF4-FFF2-40B4-BE49-F238E27FC236}">
                <a16:creationId xmlns:a16="http://schemas.microsoft.com/office/drawing/2014/main" id="{8A25D42A-21C5-DA14-9366-9381CDE28D44}"/>
              </a:ext>
            </a:extLst>
          </p:cNvPr>
          <p:cNvSpPr txBox="1"/>
          <p:nvPr/>
        </p:nvSpPr>
        <p:spPr>
          <a:xfrm>
            <a:off x="6227478" y="4361807"/>
            <a:ext cx="5240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Bude obsahovať vyhotovenie každého zadania. Pri úlohe, kde budú žiaci tvoriť svoj vlastný program so schémou bude vypracovanie obsahovať vyhotovenú schému a aj program.   V takomto prípade môže byť aj ich vyhotovenie správne.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9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9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610" y="169572"/>
            <a:ext cx="881483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UKÁŽKA PRÁCE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386975" y="2001049"/>
            <a:ext cx="586154" cy="575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Textové pole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973129" y="2027409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rgbClr val="FF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ZADANIE</a:t>
            </a:r>
            <a:r>
              <a:rPr lang="sk-SK" sz="2000" dirty="0">
                <a:solidFill>
                  <a:schemeClr val="accent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endParaRPr lang="sk-SK" sz="2000" dirty="0">
              <a:solidFill>
                <a:schemeClr val="accent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177DB87-41AD-9A42-096F-FFA3D3B36B41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Grafický objekt 5" descr="Lupa">
            <a:extLst>
              <a:ext uri="{FF2B5EF4-FFF2-40B4-BE49-F238E27FC236}">
                <a16:creationId xmlns:a16="http://schemas.microsoft.com/office/drawing/2014/main" id="{E4E96FFF-5E2C-8299-F4D7-71CA86929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589" y="353402"/>
            <a:ext cx="914400" cy="914400"/>
          </a:xfrm>
          <a:prstGeom prst="rect">
            <a:avLst/>
          </a:prstGeom>
        </p:spPr>
      </p:pic>
      <p:pic>
        <p:nvPicPr>
          <p:cNvPr id="10" name="Grafický objekt 9" descr="Lupa">
            <a:extLst>
              <a:ext uri="{FF2B5EF4-FFF2-40B4-BE49-F238E27FC236}">
                <a16:creationId xmlns:a16="http://schemas.microsoft.com/office/drawing/2014/main" id="{8AA539E7-C5E9-9DCE-4E92-343FAC0FB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4920" y="-129771"/>
            <a:ext cx="3458287" cy="3458287"/>
          </a:xfrm>
          <a:prstGeom prst="rect">
            <a:avLst/>
          </a:prstGeom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A5E0CF9A-99CF-103E-910E-01424A4D0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657" y="2797449"/>
            <a:ext cx="4791744" cy="3019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Ovál 8">
            <a:extLst>
              <a:ext uri="{FF2B5EF4-FFF2-40B4-BE49-F238E27FC236}">
                <a16:creationId xmlns:a16="http://schemas.microsoft.com/office/drawing/2014/main" id="{6D1E12A6-FA7A-477F-8C87-308C5B84B139}"/>
              </a:ext>
            </a:extLst>
          </p:cNvPr>
          <p:cNvSpPr/>
          <p:nvPr/>
        </p:nvSpPr>
        <p:spPr>
          <a:xfrm>
            <a:off x="5855918" y="2674486"/>
            <a:ext cx="586154" cy="575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" name="Textové pole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6442072" y="2697132"/>
            <a:ext cx="318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rgbClr val="FF0000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VYPRACOVANIE</a:t>
            </a:r>
          </a:p>
        </p:txBody>
      </p:sp>
      <p:pic>
        <p:nvPicPr>
          <p:cNvPr id="20" name="Obrázok 19">
            <a:extLst>
              <a:ext uri="{FF2B5EF4-FFF2-40B4-BE49-F238E27FC236}">
                <a16:creationId xmlns:a16="http://schemas.microsoft.com/office/drawing/2014/main" id="{6C465A38-4CDD-DFFA-7C55-04E093B32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4716" y="3451470"/>
            <a:ext cx="4667901" cy="268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ové pole 4">
            <a:extLst>
              <a:ext uri="{FF2B5EF4-FFF2-40B4-BE49-F238E27FC236}">
                <a16:creationId xmlns:a16="http://schemas.microsoft.com/office/drawing/2014/main" id="{9AF03D71-4A9E-421F-AC12-ACB04A808A90}"/>
              </a:ext>
            </a:extLst>
          </p:cNvPr>
          <p:cNvSpPr txBox="1"/>
          <p:nvPr/>
        </p:nvSpPr>
        <p:spPr>
          <a:xfrm>
            <a:off x="4305510" y="1006192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rgbClr val="FF0000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Teoretická časť</a:t>
            </a:r>
            <a:r>
              <a:rPr lang="sk-SK" sz="2000" dirty="0">
                <a:solidFill>
                  <a:schemeClr val="accent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endParaRPr lang="sk-SK" sz="2000" dirty="0">
              <a:solidFill>
                <a:schemeClr val="accent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11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9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610" y="169572"/>
            <a:ext cx="881483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UKÁŽKA PRÁCE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386975" y="2001049"/>
            <a:ext cx="586154" cy="575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Textové pole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973129" y="2027409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rgbClr val="FF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ZADANIE</a:t>
            </a:r>
            <a:r>
              <a:rPr lang="sk-SK" sz="2000" dirty="0">
                <a:solidFill>
                  <a:schemeClr val="accent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endParaRPr lang="sk-SK" sz="2000" dirty="0">
              <a:solidFill>
                <a:schemeClr val="accent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177DB87-41AD-9A42-096F-FFA3D3B36B41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Grafický objekt 5" descr="Lupa">
            <a:extLst>
              <a:ext uri="{FF2B5EF4-FFF2-40B4-BE49-F238E27FC236}">
                <a16:creationId xmlns:a16="http://schemas.microsoft.com/office/drawing/2014/main" id="{E4E96FFF-5E2C-8299-F4D7-71CA86929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589" y="353402"/>
            <a:ext cx="914400" cy="914400"/>
          </a:xfrm>
          <a:prstGeom prst="rect">
            <a:avLst/>
          </a:prstGeom>
        </p:spPr>
      </p:pic>
      <p:pic>
        <p:nvPicPr>
          <p:cNvPr id="10" name="Grafický objekt 9" descr="Lupa">
            <a:extLst>
              <a:ext uri="{FF2B5EF4-FFF2-40B4-BE49-F238E27FC236}">
                <a16:creationId xmlns:a16="http://schemas.microsoft.com/office/drawing/2014/main" id="{8AA539E7-C5E9-9DCE-4E92-343FAC0FB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4920" y="-129771"/>
            <a:ext cx="3458287" cy="3458287"/>
          </a:xfrm>
          <a:prstGeom prst="rect">
            <a:avLst/>
          </a:prstGeom>
        </p:spPr>
      </p:pic>
      <p:sp>
        <p:nvSpPr>
          <p:cNvPr id="9" name="Ovál 8">
            <a:extLst>
              <a:ext uri="{FF2B5EF4-FFF2-40B4-BE49-F238E27FC236}">
                <a16:creationId xmlns:a16="http://schemas.microsoft.com/office/drawing/2014/main" id="{6D1E12A6-FA7A-477F-8C87-308C5B84B139}"/>
              </a:ext>
            </a:extLst>
          </p:cNvPr>
          <p:cNvSpPr/>
          <p:nvPr/>
        </p:nvSpPr>
        <p:spPr>
          <a:xfrm>
            <a:off x="5855918" y="2674486"/>
            <a:ext cx="586154" cy="575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" name="Textové pole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6442072" y="2697132"/>
            <a:ext cx="318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rgbClr val="FF0000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VYPRACOVANIE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1F44DD90-A32E-4989-8937-7130DB4B6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01" y="2796490"/>
            <a:ext cx="4789821" cy="30686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87206663-765E-415C-A841-901D444E7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3673" y="3429000"/>
            <a:ext cx="3539302" cy="23054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4EB8EB26-1D57-40E7-9ECA-BF07803D18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2731" y="4261171"/>
            <a:ext cx="3485721" cy="20749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Textové pole 4">
            <a:extLst>
              <a:ext uri="{FF2B5EF4-FFF2-40B4-BE49-F238E27FC236}">
                <a16:creationId xmlns:a16="http://schemas.microsoft.com/office/drawing/2014/main" id="{D410C152-8F09-4B9C-8D7B-AFF0C1BDA3B4}"/>
              </a:ext>
            </a:extLst>
          </p:cNvPr>
          <p:cNvSpPr txBox="1"/>
          <p:nvPr/>
        </p:nvSpPr>
        <p:spPr>
          <a:xfrm>
            <a:off x="4411017" y="1006192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rgbClr val="FF0000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Praktická časť</a:t>
            </a:r>
            <a:r>
              <a:rPr lang="sk-SK" sz="2000" b="1" dirty="0">
                <a:solidFill>
                  <a:srgbClr val="FF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endParaRPr lang="sk-SK" sz="2000" b="1" dirty="0">
              <a:solidFill>
                <a:srgbClr val="FF0000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94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046" y="3429000"/>
            <a:ext cx="881483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ĎAKUJEM ZA POZORNOSŤ</a:t>
            </a: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177DB87-41AD-9A42-096F-FFA3D3B36B41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393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493_TF44781794_Win32" id="{53B64A1C-53A9-475E-8E84-B981A5845BC2}" vid="{8FE5C600-675C-4AC6-AAAC-D97132150323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Výskumná prezentácia</Template>
  <TotalTime>153</TotalTime>
  <Words>222</Words>
  <Application>Microsoft Office PowerPoint</Application>
  <PresentationFormat>Širokouhlá</PresentationFormat>
  <Paragraphs>41</Paragraphs>
  <Slides>6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Franklin Gothic Book</vt:lpstr>
      <vt:lpstr>Segoe UI</vt:lpstr>
      <vt:lpstr>Motív balíka Office</vt:lpstr>
      <vt:lpstr>DIDAKTICKÁ POMÔCKA VO FORME PRACOVNÝCH LISTOV</vt:lpstr>
      <vt:lpstr>ZAMERIANIE A CIELE PRÁCE</vt:lpstr>
      <vt:lpstr>OBSAH PRÁCE</vt:lpstr>
      <vt:lpstr>UKÁŽKA PRÁCE</vt:lpstr>
      <vt:lpstr>UKÁŽKA PRÁCE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DIDAKTICKÁ POMÔCKA VO FORME PRACOVNÝCH LISTOV</dc:title>
  <dc:creator>PC</dc:creator>
  <cp:lastModifiedBy>PC</cp:lastModifiedBy>
  <cp:revision>12</cp:revision>
  <dcterms:created xsi:type="dcterms:W3CDTF">2022-10-15T10:42:08Z</dcterms:created>
  <dcterms:modified xsi:type="dcterms:W3CDTF">2022-10-28T10:56:36Z</dcterms:modified>
</cp:coreProperties>
</file>